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298" r:id="rId5"/>
    <p:sldId id="332" r:id="rId6"/>
    <p:sldId id="333" r:id="rId7"/>
    <p:sldId id="334" r:id="rId8"/>
    <p:sldId id="335" r:id="rId9"/>
    <p:sldId id="336" r:id="rId10"/>
    <p:sldId id="337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4660"/>
  </p:normalViewPr>
  <p:slideViewPr>
    <p:cSldViewPr>
      <p:cViewPr>
        <p:scale>
          <a:sx n="80" d="100"/>
          <a:sy n="80" d="100"/>
        </p:scale>
        <p:origin x="-208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1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7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3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8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7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3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1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B9416-4F06-4099-ACD8-0F6AF0F1AAF3}" type="datetimeFigureOut">
              <a:rPr lang="ru-RU" smtClean="0"/>
              <a:t>вт, 20 июн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20A8-3DBA-49B2-999D-92238D2DB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808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Наблюдения 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Кавказской Горной обсерватории и Крымской станции ГАИШ МГУ.</a:t>
            </a:r>
            <a:b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Открытие эволюционного изменения орбитального периода.</a:t>
            </a: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496944" cy="1775048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А.М.Черепащук, </a:t>
            </a:r>
            <a:r>
              <a:rPr 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А.В.Додин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К.А.Постнов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А.А.Белинский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М.А.Бурлак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Н.П.Иконникова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Т.Р.Ирсмамбетова</a:t>
            </a:r>
            <a:r>
              <a:rPr 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(ГАИШ МГУ)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_Docs\Print\!!!!\ri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0402"/>
            <a:ext cx="486330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3691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052736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baseline="16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1995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Крымской станции, а затем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2015 г.)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Кавказской Горной обсерватории ГАИШ МГУ ведется непрерывный спектральный и фотометрический мониторинг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 учетом опубликованных данных, начиная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1978 года,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имеется наблюдательный материал, охватывающий интервал времени около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лет.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этого материала можно искать эволюционные изменения в рентгеновской двойной системе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332656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aseline="16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массивная рентгеновская двойная система на продвинутой стадии эволюции с прецессирующим сверхкритическим аккреционным диском и релятивистскими (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80000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км/с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джетами (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Margon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1979; Cherepashchuk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1981). Исследовалась в гамма, рентгеновском, оптическом, ИК и радиодиапазонах.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39" y="2924944"/>
            <a:ext cx="4569522" cy="37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764704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4000" b="1" baseline="16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проблемы: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Природа релятивистского объекта: нейтронная звезда (НЗ) или черная дыра (ЧД);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Почему, несмотря на теоретические предсказания (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Тутуков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Юнгельсон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1973,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den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Heuvel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1976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эволюционирует как полуразделенная двойная система, без образования общей оболочки?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3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26110" y="602128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aseline="16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40 лет не наблюдается векового изменения эквивалентной ширины стационарной эмиссии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-99392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Поиск эволюционных изменений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Стационарная эмиссия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baseline="-25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gtg\YandexDisk\Документы\Рисунки-работа\Доклад\!NEW!\SS433_Hal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3" y="1262980"/>
            <a:ext cx="5700713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10823" y="5085184"/>
            <a:ext cx="832235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aseline="16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40 лет средний блеск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амплитуда прецессионной и затменной переменности не меняются.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287" y="476672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Поиск эволюционных изменений 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Фотометрическая переменность.</a:t>
            </a:r>
            <a:endParaRPr lang="ru-RU" sz="3200" b="1" baseline="-25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gtg\YandexDisk\Документы\Рисунки-работа\Доклад\!NEW!\ri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9" y="2420888"/>
            <a:ext cx="85384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26110" y="5738069"/>
            <a:ext cx="8322354" cy="49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aseline="16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2451737.54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13.08250∙E</a:t>
            </a:r>
            <a:r>
              <a:rPr lang="en-US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+ 7.3∙10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∙E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-99392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Поиск эволюционных изменений </a:t>
            </a: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baseline="-25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6388" y="6006479"/>
            <a:ext cx="8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.03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0823" y="764704"/>
            <a:ext cx="832235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aseline="16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Орбитальный период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вековым образом возрастает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Ṗ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=(1.14±0.25)∙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006479"/>
            <a:ext cx="145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.00005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652" y="6093296"/>
            <a:ext cx="87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1.6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_Docs\Print\!!!!\ri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5" y="2204864"/>
            <a:ext cx="3795707" cy="281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_Docs\Print\!!!!\ris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32" y="1700808"/>
            <a:ext cx="3795708" cy="39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88640"/>
            <a:ext cx="8229600" cy="633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en-US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Ṗ</a:t>
            </a:r>
            <a:r>
              <a:rPr 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 в следующей модели: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Оптическая звезда переполняет свою полость Роша и истекает через точки Лагранжа </a:t>
            </a:r>
            <a:r>
              <a:rPr lang="en-US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baseline="-25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200" baseline="-25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сверхкритического аккреционного диска истекает радиальный высокоскоростной звездный ветер с темпом потери массы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r>
              <a:rPr lang="en-US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3∙10</a:t>
            </a:r>
            <a:r>
              <a:rPr lang="en-US" sz="22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2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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/год.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модели</a:t>
            </a:r>
            <a:r>
              <a:rPr lang="ru-RU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0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</a:t>
            </a:r>
            <a:r>
              <a:rPr lang="en-US" sz="2200" baseline="2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aseline="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-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baseline="-2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200" baseline="-4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(1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β)Ṁ</a:t>
            </a:r>
            <a:r>
              <a:rPr lang="en-US" sz="2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доля Ṁ, истекающая через точку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2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удельный угловой момент околозвездного диска.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(Детали см. в статье </a:t>
            </a:r>
            <a:r>
              <a:rPr lang="en-US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Cherepashchuk, </a:t>
            </a:r>
            <a:r>
              <a:rPr lang="en-US" sz="2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Belinski</a:t>
            </a:r>
            <a:r>
              <a:rPr lang="en-US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Dodin</a:t>
            </a:r>
            <a:r>
              <a:rPr lang="en-US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Postnov</a:t>
            </a:r>
            <a:r>
              <a:rPr lang="en-US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2023, New Astron. v.103, id.102060</a:t>
            </a:r>
            <a:r>
              <a:rPr lang="ru-RU" sz="2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504" y="3429000"/>
            <a:ext cx="8939336" cy="1296144"/>
            <a:chOff x="457200" y="3140968"/>
            <a:chExt cx="8939336" cy="129614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57200" y="3281911"/>
              <a:ext cx="8939336" cy="964367"/>
              <a:chOff x="312647" y="3329984"/>
              <a:chExt cx="8939336" cy="96436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12647" y="3329984"/>
                <a:ext cx="1731309" cy="964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8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Ṗ</a:t>
                </a:r>
                <a:r>
                  <a:rPr lang="en-US" sz="2800" baseline="-250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aseline="-250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2800"/>
                  </a:lnSpc>
                  <a:spcBef>
                    <a:spcPts val="1200"/>
                  </a:spcBef>
                </a:pPr>
                <a:r>
                  <a:rPr lang="en-US" sz="28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baseline="-250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ru-RU" sz="2800" baseline="-25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4696" y="3523552"/>
                <a:ext cx="8507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–––</a:t>
                </a:r>
                <a:r>
                  <a:rPr lang="ru-RU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‒</a:t>
                </a:r>
                <a:r>
                  <a:rPr lang="ru-RU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––– </a:t>
                </a:r>
                <a:r>
                  <a:rPr lang="ru-RU" sz="2800" dirty="0" smtClean="0">
                    <a:solidFill>
                      <a:schemeClr val="accent6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/>
                    <a:cs typeface="Arial"/>
                  </a:rPr>
                  <a:t>——————————————  ,  (1)</a:t>
                </a:r>
                <a:endParaRPr lang="ru-RU" sz="28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40840" y="3401994"/>
                <a:ext cx="74964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8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Ṁ</a:t>
                </a:r>
                <a:r>
                  <a:rPr lang="en-US" sz="2800" baseline="-250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en-US" sz="2800" baseline="-250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2400"/>
                  </a:lnSpc>
                  <a:spcBef>
                    <a:spcPts val="1200"/>
                  </a:spcBef>
                </a:pPr>
                <a:r>
                  <a:rPr lang="en-US" sz="28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baseline="-25000" dirty="0" err="1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endParaRPr lang="ru-RU" sz="2800" baseline="-25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55776" y="3432577"/>
                <a:ext cx="580312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3q</a:t>
                </a:r>
                <a:r>
                  <a:rPr lang="en-US" sz="2800" baseline="30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2 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800" baseline="-25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2q</a:t>
                </a:r>
                <a:r>
                  <a:rPr lang="en-US" sz="2800" baseline="-25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</a:t>
                </a:r>
                <a:r>
                  <a:rPr lang="en-US" sz="2800" baseline="-25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3β</a:t>
                </a:r>
                <a:r>
                  <a:rPr lang="en-US" sz="2800" baseline="-25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</a:t>
                </a:r>
                <a:r>
                  <a:rPr lang="en-US" sz="2800" baseline="-25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3K(1‒β)(1+q)</a:t>
                </a:r>
                <a:r>
                  <a:rPr lang="en-US" sz="2800" baseline="300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5/3</a:t>
                </a:r>
              </a:p>
              <a:p>
                <a:pPr algn="ctr">
                  <a:lnSpc>
                    <a:spcPts val="2400"/>
                  </a:lnSpc>
                  <a:spcBef>
                    <a:spcPts val="1200"/>
                  </a:spcBef>
                </a:pPr>
                <a:r>
                  <a:rPr lang="en-US" sz="2800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q(1+q)</a:t>
                </a:r>
                <a:endParaRPr lang="ru-RU" sz="2800" baseline="30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65" y="3150962"/>
              <a:ext cx="926515" cy="12861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941" y="3140968"/>
              <a:ext cx="926515" cy="1286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332656"/>
            <a:ext cx="8229600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уравнения (1) следует: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наблюдаемых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Ṗ</a:t>
            </a:r>
            <a:r>
              <a:rPr lang="ru-RU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4∙10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с∙с</a:t>
            </a:r>
            <a:r>
              <a:rPr lang="ru-RU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Ṁ = 10</a:t>
            </a:r>
            <a:r>
              <a:rPr lang="ru-RU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÷ 3∙10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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/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год.</a:t>
            </a:r>
          </a:p>
          <a:p>
            <a:pPr marL="0" indent="0">
              <a:spcBef>
                <a:spcPts val="1200"/>
              </a:spcBef>
              <a:buNone/>
            </a:pPr>
            <a:endParaRPr lang="ru-RU" sz="20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ru-RU" sz="20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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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(</a:t>
            </a:r>
            <a:r>
              <a:rPr lang="en-US" sz="20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Goranskij</a:t>
            </a:r>
            <a:r>
              <a:rPr lang="en-US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, 2011)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,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то черная дыра с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x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&gt;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8M</a:t>
            </a:r>
            <a:r>
              <a:rPr lang="en-US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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При малых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q&lt;</a:t>
            </a:r>
            <a:r>
              <a:rPr lang="ru-RU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0.2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 (нейтронная звезда) орбитальный период укорачивается.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Расстояние между компонентами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вековым образом возрастает, что препятствует образованию общей оболочки.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Размеры полости Роша оптической звезды в среднем постоянны и скорее всего,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промодулированы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орбитальной и прецессионной переменностью Ṁ. Это способствует эволюции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SS433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полуразделенной системы.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33923" y="1700808"/>
            <a:ext cx="2278237" cy="866584"/>
            <a:chOff x="3674169" y="2764875"/>
            <a:chExt cx="2278237" cy="866584"/>
          </a:xfrm>
        </p:grpSpPr>
        <p:sp>
          <p:nvSpPr>
            <p:cNvPr id="5" name="TextBox 4"/>
            <p:cNvSpPr txBox="1"/>
            <p:nvPr/>
          </p:nvSpPr>
          <p:spPr>
            <a:xfrm>
              <a:off x="3674169" y="2967335"/>
              <a:ext cx="22782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2400" baseline="-250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2400" baseline="-250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sz="2400" dirty="0" smtClean="0">
                  <a:solidFill>
                    <a:schemeClr val="accent6"/>
                  </a:solidFill>
                  <a:latin typeface="Arial"/>
                  <a:cs typeface="Arial"/>
                </a:rPr>
                <a:t>—— </a:t>
              </a:r>
              <a:r>
                <a:rPr lang="en-US" sz="2400" baseline="-25000" dirty="0" smtClean="0">
                  <a:solidFill>
                    <a:schemeClr val="accent6"/>
                  </a:solidFill>
                  <a:latin typeface="Arial"/>
                  <a:cs typeface="Arial"/>
                </a:rPr>
                <a:t> </a:t>
              </a:r>
              <a:r>
                <a:rPr lang="en-US" sz="2400" dirty="0" smtClean="0">
                  <a:solidFill>
                    <a:schemeClr val="accent6"/>
                  </a:solidFill>
                  <a:latin typeface="Arial"/>
                  <a:cs typeface="Arial"/>
                </a:rPr>
                <a:t>&gt;</a:t>
              </a:r>
              <a:r>
                <a:rPr lang="en-US" sz="2400" baseline="-25000" dirty="0" smtClean="0">
                  <a:solidFill>
                    <a:schemeClr val="accent6"/>
                  </a:solidFill>
                  <a:latin typeface="Arial"/>
                  <a:cs typeface="Arial"/>
                </a:rPr>
                <a:t> </a:t>
              </a:r>
              <a:r>
                <a:rPr lang="en-US" sz="2400" dirty="0" smtClean="0">
                  <a:solidFill>
                    <a:schemeClr val="accent6"/>
                  </a:solidFill>
                  <a:latin typeface="Arial"/>
                  <a:cs typeface="Arial"/>
                </a:rPr>
                <a:t>0.8 ;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80198" y="2764875"/>
              <a:ext cx="936104" cy="866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err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baseline="-25000" dirty="0" err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2400" i="1" baseline="-25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2400"/>
                </a:lnSpc>
                <a:spcBef>
                  <a:spcPts val="1200"/>
                </a:spcBef>
              </a:pPr>
              <a:r>
                <a:rPr lang="en-US" sz="2400" dirty="0" err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baseline="-25000" dirty="0" err="1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ru-RU" sz="2400" baseline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339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Наблюдения SS433 на Кавказской Горной обсерватории и Крымской станции ГАИШ МГУ. Открытие эволюционного изменения орбитального периода.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GTG</dc:creator>
  <cp:lastModifiedBy>gtg</cp:lastModifiedBy>
  <cp:revision>170</cp:revision>
  <dcterms:created xsi:type="dcterms:W3CDTF">2020-09-02T12:12:40Z</dcterms:created>
  <dcterms:modified xsi:type="dcterms:W3CDTF">2023-06-20T12:11:20Z</dcterms:modified>
</cp:coreProperties>
</file>