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402" r:id="rId1"/>
  </p:sldMasterIdLst>
  <p:notesMasterIdLst>
    <p:notesMasterId r:id="rId47"/>
  </p:notesMasterIdLst>
  <p:handoutMasterIdLst>
    <p:handoutMasterId r:id="rId48"/>
  </p:handoutMasterIdLst>
  <p:sldIdLst>
    <p:sldId id="282" r:id="rId2"/>
    <p:sldId id="517" r:id="rId3"/>
    <p:sldId id="514" r:id="rId4"/>
    <p:sldId id="515" r:id="rId5"/>
    <p:sldId id="516" r:id="rId6"/>
    <p:sldId id="518" r:id="rId7"/>
    <p:sldId id="519" r:id="rId8"/>
    <p:sldId id="520" r:id="rId9"/>
    <p:sldId id="521" r:id="rId10"/>
    <p:sldId id="522" r:id="rId11"/>
    <p:sldId id="523" r:id="rId12"/>
    <p:sldId id="540" r:id="rId13"/>
    <p:sldId id="525" r:id="rId14"/>
    <p:sldId id="526" r:id="rId15"/>
    <p:sldId id="528" r:id="rId16"/>
    <p:sldId id="530" r:id="rId17"/>
    <p:sldId id="531" r:id="rId18"/>
    <p:sldId id="532" r:id="rId19"/>
    <p:sldId id="533" r:id="rId20"/>
    <p:sldId id="535" r:id="rId21"/>
    <p:sldId id="536" r:id="rId22"/>
    <p:sldId id="537" r:id="rId23"/>
    <p:sldId id="538" r:id="rId24"/>
    <p:sldId id="539" r:id="rId25"/>
    <p:sldId id="541" r:id="rId26"/>
    <p:sldId id="542" r:id="rId27"/>
    <p:sldId id="389" r:id="rId28"/>
    <p:sldId id="283" r:id="rId29"/>
    <p:sldId id="488" r:id="rId30"/>
    <p:sldId id="390" r:id="rId31"/>
    <p:sldId id="489" r:id="rId32"/>
    <p:sldId id="490" r:id="rId33"/>
    <p:sldId id="392" r:id="rId34"/>
    <p:sldId id="491" r:id="rId35"/>
    <p:sldId id="394" r:id="rId36"/>
    <p:sldId id="395" r:id="rId37"/>
    <p:sldId id="407" r:id="rId38"/>
    <p:sldId id="441" r:id="rId39"/>
    <p:sldId id="496" r:id="rId40"/>
    <p:sldId id="497" r:id="rId41"/>
    <p:sldId id="442" r:id="rId42"/>
    <p:sldId id="499" r:id="rId43"/>
    <p:sldId id="443" r:id="rId44"/>
    <p:sldId id="543" r:id="rId45"/>
    <p:sldId id="493" r:id="rId4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3200" i="1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vlas" initials="v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87"/>
    <a:srgbClr val="F6FDB5"/>
    <a:srgbClr val="FFF8EB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08" autoAdjust="0"/>
    <p:restoredTop sz="94439" autoAdjust="0"/>
  </p:normalViewPr>
  <p:slideViewPr>
    <p:cSldViewPr>
      <p:cViewPr varScale="1">
        <p:scale>
          <a:sx n="82" d="100"/>
          <a:sy n="82" d="100"/>
        </p:scale>
        <p:origin x="414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6" y="57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8D79A-F249-4FD3-83AA-BA6F56C500C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09C97C4-FD55-499C-826F-C8FD453169F6}" type="pres">
      <dgm:prSet presAssocID="{5238D79A-F249-4FD3-83AA-BA6F56C500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70F6D65-56BF-41FC-B6C9-049134BCF560}" type="presOf" srcId="{5238D79A-F249-4FD3-83AA-BA6F56C500C8}" destId="{409C97C4-FD55-499C-826F-C8FD453169F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 sz="1200"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 sz="1200"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AC95DC3-AFF7-45A5-A218-6598E4F6E730}" type="datetime1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 sz="1200"/>
            </a:lvl1pPr>
          </a:lstStyle>
          <a:p>
            <a:pPr>
              <a:defRPr/>
            </a:pPr>
            <a:r>
              <a:rPr lang="ru-RU"/>
              <a:t>ВАК_2010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 sz="1200"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FFF2807-B3A1-43D7-AB27-02D80EA8C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268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Arial Unicode MS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Arial Unicode MS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Arial Unicode MS" charset="0"/>
            </a:endParaRPr>
          </a:p>
        </p:txBody>
      </p:sp>
      <p:sp>
        <p:nvSpPr>
          <p:cNvPr id="2253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latin typeface="Times New Roman" pitchFamily="16" charset="0"/>
              <a:ea typeface="+mn-ea"/>
              <a:cs typeface="Arial Unicode MS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EBFE3892-9BDF-4992-9FFB-9A14A25D6A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2540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9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DF36A9F-7F71-4C72-AEB5-A8CFEF4AAEAD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ru-RU" altLang="ru-RU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/>
              <a:t>На Ваше усмотрение – фото частей спектрографа</a:t>
            </a:r>
            <a:r>
              <a:rPr lang="ru-RU" altLang="ru-RU" baseline="0" dirty="0" smtClean="0"/>
              <a:t> и </a:t>
            </a:r>
            <a:r>
              <a:rPr lang="ru-RU" altLang="ru-RU" baseline="0" dirty="0" err="1" smtClean="0"/>
              <a:t>подсмотр</a:t>
            </a:r>
            <a:r>
              <a:rPr lang="ru-RU" altLang="ru-RU" baseline="0" dirty="0" smtClean="0"/>
              <a:t> звезды на щели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15815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85E09-4B91-4651-8912-B9F5D0D84EFB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58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66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16" y="4343216"/>
            <a:ext cx="5487370" cy="411516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9688">
              <a:spcBef>
                <a:spcPts val="800"/>
              </a:spcBef>
              <a:buClr>
                <a:srgbClr val="000000"/>
              </a:buClr>
              <a:buFont typeface="Times New Roman" pitchFamily="28" charset="0"/>
              <a:buChar char="-"/>
            </a:pPr>
            <a:r>
              <a:rPr lang="en-US" sz="1400">
                <a:solidFill>
                  <a:srgbClr val="000000"/>
                </a:solidFill>
                <a:latin typeface="Times New Roman" pitchFamily="28" charset="0"/>
                <a:cs typeface="Times New Roman" pitchFamily="28" charset="0"/>
                <a:sym typeface="Times New Roman" pitchFamily="28" charset="0"/>
              </a:rPr>
              <a:t>Mention features</a:t>
            </a:r>
          </a:p>
          <a:p>
            <a:pPr marL="39688">
              <a:spcBef>
                <a:spcPts val="800"/>
              </a:spcBef>
              <a:buClr>
                <a:srgbClr val="000000"/>
              </a:buClr>
              <a:buFont typeface="Times New Roman" pitchFamily="28" charset="0"/>
              <a:buChar char="-"/>
            </a:pPr>
            <a:r>
              <a:rPr lang="en-US" sz="1400">
                <a:solidFill>
                  <a:srgbClr val="000000"/>
                </a:solidFill>
                <a:latin typeface="Times New Roman" pitchFamily="28" charset="0"/>
                <a:cs typeface="Times New Roman" pitchFamily="28" charset="0"/>
                <a:sym typeface="Times New Roman" pitchFamily="28" charset="0"/>
              </a:rPr>
              <a:t>Extremely stable since in vacuum and controlled in temperature, no drifts</a:t>
            </a:r>
          </a:p>
          <a:p>
            <a:pPr marL="39688">
              <a:spcBef>
                <a:spcPts val="800"/>
              </a:spcBef>
              <a:buClr>
                <a:srgbClr val="000000"/>
              </a:buClr>
              <a:buFont typeface="Times New Roman" pitchFamily="28" charset="0"/>
              <a:buChar char="-"/>
            </a:pPr>
            <a:r>
              <a:rPr lang="en-US" sz="1400">
                <a:solidFill>
                  <a:srgbClr val="000000"/>
                </a:solidFill>
                <a:latin typeface="Times New Roman" pitchFamily="28" charset="0"/>
                <a:cs typeface="Times New Roman" pitchFamily="28" charset="0"/>
                <a:sym typeface="Times New Roman" pitchFamily="28" charset="0"/>
              </a:rPr>
              <a:t>Simultaneous ThAr used, image scrambler to stabilize input image</a:t>
            </a:r>
          </a:p>
          <a:p>
            <a:pPr marL="39688">
              <a:spcBef>
                <a:spcPts val="800"/>
              </a:spcBef>
              <a:buClr>
                <a:srgbClr val="000000"/>
              </a:buClr>
              <a:buFont typeface="Times New Roman" pitchFamily="28" charset="0"/>
              <a:buChar char="-"/>
            </a:pPr>
            <a:r>
              <a:rPr lang="en-US" sz="1400">
                <a:solidFill>
                  <a:srgbClr val="000000"/>
                </a:solidFill>
                <a:latin typeface="Times New Roman" pitchFamily="28" charset="0"/>
                <a:cs typeface="Times New Roman" pitchFamily="28" charset="0"/>
                <a:sym typeface="Times New Roman" pitchFamily="28" charset="0"/>
              </a:rPr>
              <a:t>Deliver highly resolved spectra, well suited also for spectroscopy</a:t>
            </a:r>
          </a:p>
        </p:txBody>
      </p:sp>
    </p:spTree>
    <p:extLst>
      <p:ext uri="{BB962C8B-B14F-4D97-AF65-F5344CB8AC3E}">
        <p14:creationId xmlns:p14="http://schemas.microsoft.com/office/powerpoint/2010/main" val="319478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4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88FD68E-B2D2-4802-8912-B59CC4DC1619}" type="slidenum">
              <a:rPr lang="ru-RU" altLang="en-US" smtClean="0"/>
              <a:pPr/>
              <a:t>5</a:t>
            </a:fld>
            <a:endParaRPr lang="ru-RU" altLang="en-US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123979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91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7CB0C17C-2E3D-489F-9809-286842B75F16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ru-RU" altLang="ru-RU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/>
              <a:t>Оптоволоконный спектрограф БТА – дизайн и основные параметры</a:t>
            </a:r>
          </a:p>
        </p:txBody>
      </p:sp>
    </p:spTree>
    <p:extLst>
      <p:ext uri="{BB962C8B-B14F-4D97-AF65-F5344CB8AC3E}">
        <p14:creationId xmlns:p14="http://schemas.microsoft.com/office/powerpoint/2010/main" val="695335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5A1E2BB-C6CF-4DDC-A970-0037C896989D}" type="slidenum">
              <a:rPr lang="ru-RU" altLang="en-US" smtClean="0"/>
              <a:pPr/>
              <a:t>39</a:t>
            </a:fld>
            <a:endParaRPr lang="ru-RU" altLang="en-US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13782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4DA975A-963E-48C9-A4DB-40F853275B00}" type="slidenum">
              <a:rPr lang="ru-RU" altLang="en-US" smtClean="0"/>
              <a:pPr/>
              <a:t>40</a:t>
            </a:fld>
            <a:endParaRPr lang="ru-RU" altLang="en-US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1010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5FD15-6581-4C4B-BEA5-BE236F533F8F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4C9F7-8541-4740-8F87-7B57650820D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78DE2D-9B78-40F8-BC2B-152F2520F39E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33C2F-BC43-406F-9F78-FF658B22947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266DA5-B7B6-478C-AE1C-65722ED4FEBB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D42A8-9D5C-4CEF-8E9F-0A5EC0AF791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04B28549-ED14-4B74-9438-9766C212571A}" type="datetime1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buClr>
                <a:srgbClr val="FFFFFF"/>
              </a:buClr>
              <a:buSzPct val="100000"/>
              <a:buFont typeface="Times New Roman" pitchFamily="18" charset="0"/>
              <a:buNone/>
              <a:defRPr sz="1400">
                <a:solidFill>
                  <a:schemeClr val="tx2"/>
                </a:solidFill>
                <a:latin typeface="Times New Roman" pitchFamily="18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E4B0-95D4-431F-BD5C-16CF5C596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6480" y="3935934"/>
            <a:ext cx="4043520" cy="219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45D0F-4591-4DA2-B5F6-FA9A8BC69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27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BE0D9CA-628F-47FE-A30D-F498EA7A40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97F7A60-9A2A-4B61-BAEB-AD3B8DFA1D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lIns="82945" tIns="41473" bIns="4147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 lIns="82945" tIns="41473" rIns="82945" bIns="41473"/>
          <a:lstStyle>
            <a:lvl1pPr>
              <a:defRPr/>
            </a:lvl1pPr>
          </a:lstStyle>
          <a:p>
            <a:pPr>
              <a:defRPr/>
            </a:pPr>
            <a:fld id="{B0CA2707-4C15-4B31-8ABC-383BD9B50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8A1BE5-C238-4158-B982-1161F435F9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97C50-6796-4BB2-BEF8-C3C327C2D833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F344A-D32B-486B-B3D5-573185D6F30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DFFDE3-B123-4E37-8BA5-6D4B300D6269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9D802-0433-4E00-B0B3-2DA1F51A9F8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1ADA03-8D63-4253-8B78-D23DB7278FDF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59C8B-4F07-45C6-83CB-C9BEC722FBA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50DEA7-6908-4609-9C96-09B2554B7E6D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01268-68CC-4D65-8E00-E8439EC2022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60C39-29E9-45B2-B68C-61898BBA13A5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4B32-CD81-44C9-B660-8A266DEB7D3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B1C35E-AE3B-4574-A6EF-022FD966E0F9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782FD-6110-4520-8251-4F1A392245C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EC9EE-620D-4720-AC4D-FB155464F758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7321C-994B-4384-B676-60A4E918428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67A5A-C8A1-4BCD-A8CC-860705BCAE81}" type="datetime1">
              <a:rPr lang="ru-RU" smtClean="0"/>
              <a:pPr>
                <a:defRPr/>
              </a:pPr>
              <a:t>26.06.2023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AAD60A4B-4EDE-40CF-B9E9-5565EA78DEE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F797F9F-CB1A-4EAC-BA61-D5BBCD4516B3}" type="datetime1">
              <a:rPr lang="ru-RU" smtClean="0"/>
              <a:pPr>
                <a:defRPr/>
              </a:pPr>
              <a:t>26.06.2023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70E30A2-3C58-4E0E-905C-9E8852E6BB6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  <p:sldLayoutId id="2147485408" r:id="rId6"/>
    <p:sldLayoutId id="2147485409" r:id="rId7"/>
    <p:sldLayoutId id="2147485410" r:id="rId8"/>
    <p:sldLayoutId id="2147485411" r:id="rId9"/>
    <p:sldLayoutId id="2147485412" r:id="rId10"/>
    <p:sldLayoutId id="2147485413" r:id="rId11"/>
    <p:sldLayoutId id="2147485414" r:id="rId12"/>
    <p:sldLayoutId id="2147485416" r:id="rId13"/>
    <p:sldLayoutId id="2147485421" r:id="rId14"/>
    <p:sldLayoutId id="2147485422" r:id="rId15"/>
    <p:sldLayoutId id="2147485424" r:id="rId16"/>
    <p:sldLayoutId id="2147485425" r:id="rId17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Microsoft_Word_97_20032.doc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_________Microsoft_Word_97_20031.doc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tmt.org/download/MediaFile/398/origina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t.org/download/MediaFile/398/original" TargetMode="External"/><Relationship Id="rId2" Type="http://schemas.openxmlformats.org/officeDocument/2006/relationships/hyperlink" Target="https://www.tmt.org/page/iri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00108"/>
            <a:ext cx="8858280" cy="171451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29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29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292987"/>
                </a:solidFill>
                <a:latin typeface="Times New Roman" pitchFamily="18" charset="0"/>
                <a:cs typeface="Times New Roman" pitchFamily="18" charset="0"/>
              </a:rPr>
              <a:t>Наблюдательные средства наземной</a:t>
            </a:r>
            <a:br>
              <a:rPr lang="ru-RU" sz="3200" dirty="0" smtClean="0">
                <a:solidFill>
                  <a:srgbClr val="29298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292987"/>
                </a:solidFill>
                <a:latin typeface="Times New Roman" pitchFamily="18" charset="0"/>
                <a:cs typeface="Times New Roman" pitchFamily="18" charset="0"/>
              </a:rPr>
              <a:t>астрономии в задачах звездной астрофизики - современное состояние и перспективы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86116" y="3643314"/>
            <a:ext cx="3786214" cy="642942"/>
          </a:xfrm>
        </p:spPr>
        <p:txBody>
          <a:bodyPr>
            <a:normAutofit/>
          </a:bodyPr>
          <a:lstStyle/>
          <a:p>
            <a:pPr algn="r" eaLnBrk="1" hangingPunct="1">
              <a:buFont typeface="Wingdings 3" pitchFamily="18" charset="2"/>
              <a:buNone/>
            </a:pPr>
            <a:r>
              <a:rPr lang="ru-RU" sz="2800" dirty="0" smtClean="0">
                <a:solidFill>
                  <a:srgbClr val="292987"/>
                </a:solidFill>
                <a:latin typeface="Times New Roman" pitchFamily="18" charset="0"/>
                <a:cs typeface="Times New Roman" pitchFamily="18" charset="0"/>
              </a:rPr>
              <a:t>В.В.Власюк, САО РАН</a:t>
            </a:r>
            <a:endParaRPr lang="ru-RU" sz="2900" dirty="0" smtClean="0">
              <a:solidFill>
                <a:srgbClr val="292987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ru-RU" sz="29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2400" dirty="0" smtClean="0">
              <a:solidFill>
                <a:srgbClr val="292987"/>
              </a:solidFill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2000250" y="5143500"/>
            <a:ext cx="5929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rgbClr val="292987"/>
                </a:solidFill>
              </a:rPr>
              <a:t> </a:t>
            </a:r>
            <a:endParaRPr lang="ru-RU" sz="2000" i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5500702"/>
            <a:ext cx="4588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«Физика звёзд: теория и наблюдения»</a:t>
            </a:r>
          </a:p>
          <a:p>
            <a:r>
              <a:rPr lang="ru-RU" sz="2000" dirty="0" smtClean="0"/>
              <a:t>Москва, ГАИШ МГУ, 26-30 июня 2023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400816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LBT 11.8 </a:t>
            </a:r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4" name="Содержимое 3" descr="LB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3470" y="1935163"/>
            <a:ext cx="6557060" cy="43894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LBT </a:t>
            </a:r>
            <a:r>
              <a:rPr lang="ru-RU" dirty="0" smtClean="0"/>
              <a:t>общий вид </a:t>
            </a:r>
            <a:endParaRPr lang="ru-RU" dirty="0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283" t="12460" r="9064" b="1510"/>
          <a:stretch>
            <a:fillRect/>
          </a:stretch>
        </p:blipFill>
        <p:spPr bwMode="auto">
          <a:xfrm>
            <a:off x="1285852" y="785793"/>
            <a:ext cx="6929486" cy="565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29642" cy="65321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LBT/PEPSI – 2arm fiber-fed spectrograph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/>
          <a:srcRect l="5493" t="19256" r="9064" b="29451"/>
          <a:stretch>
            <a:fillRect/>
          </a:stretch>
        </p:blipFill>
        <p:spPr bwMode="auto">
          <a:xfrm>
            <a:off x="642910" y="1571612"/>
            <a:ext cx="687029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7224" y="4500570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Оптоволоконный вход 100-300мкм</a:t>
            </a:r>
          </a:p>
          <a:p>
            <a:r>
              <a:rPr lang="ru-RU" sz="1800" dirty="0" err="1" smtClean="0">
                <a:solidFill>
                  <a:schemeClr val="tx1"/>
                </a:solidFill>
              </a:rPr>
              <a:t>Эшелле-решетка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R4 </a:t>
            </a:r>
            <a:r>
              <a:rPr lang="ru-RU" sz="1800" dirty="0" smtClean="0">
                <a:solidFill>
                  <a:schemeClr val="tx1"/>
                </a:solidFill>
              </a:rPr>
              <a:t>31.6 </a:t>
            </a:r>
            <a:r>
              <a:rPr lang="ru-RU" sz="1800" dirty="0" err="1" smtClean="0">
                <a:solidFill>
                  <a:schemeClr val="tx1"/>
                </a:solidFill>
              </a:rPr>
              <a:t>штр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ru-RU" sz="1800" dirty="0" smtClean="0">
                <a:solidFill>
                  <a:schemeClr val="tx1"/>
                </a:solidFill>
              </a:rPr>
              <a:t>мм, </a:t>
            </a:r>
            <a:r>
              <a:rPr lang="en-US" sz="1800" dirty="0" smtClean="0">
                <a:solidFill>
                  <a:schemeClr val="tx1"/>
                </a:solidFill>
              </a:rPr>
              <a:t>206x840 </a:t>
            </a:r>
            <a:r>
              <a:rPr lang="ru-RU" sz="1800" dirty="0" smtClean="0">
                <a:solidFill>
                  <a:schemeClr val="tx1"/>
                </a:solidFill>
              </a:rPr>
              <a:t>мм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Камеры – 9(синий диапазон) и 10 (красный) – линзовые на пучок 200 мм.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Приемник – 10.3</a:t>
            </a:r>
            <a:r>
              <a:rPr lang="en-US" sz="1800" dirty="0" smtClean="0">
                <a:solidFill>
                  <a:schemeClr val="tx1"/>
                </a:solidFill>
              </a:rPr>
              <a:t>Kx10.3K STA CCD 9</a:t>
            </a:r>
            <a:r>
              <a:rPr lang="ru-RU" sz="1800" dirty="0" smtClean="0">
                <a:solidFill>
                  <a:schemeClr val="tx1"/>
                </a:solidFill>
              </a:rPr>
              <a:t>мкм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3827463" cy="857232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effectLst/>
                <a:latin typeface="Times New Roman" pitchFamily="18" charset="0"/>
              </a:rPr>
              <a:t>UVES VLT</a:t>
            </a:r>
            <a:endParaRPr lang="ru-RU" sz="480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211638" cy="2519362"/>
          </a:xfrm>
        </p:spPr>
        <p:txBody>
          <a:bodyPr/>
          <a:lstStyle/>
          <a:p>
            <a:pPr>
              <a:buFontTx/>
              <a:buNone/>
            </a:pPr>
            <a:r>
              <a:rPr lang="ru-RU" sz="3600">
                <a:latin typeface="Times New Roman" pitchFamily="18" charset="0"/>
              </a:rPr>
              <a:t>   Трудозатраты 40 человеко-лет, стоимость проекта 6.7 млн марок</a:t>
            </a:r>
          </a:p>
        </p:txBody>
      </p:sp>
      <p:pic>
        <p:nvPicPr>
          <p:cNvPr id="75784" name="Picture 8" descr="UVE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11638" y="96838"/>
            <a:ext cx="4859337" cy="2684462"/>
          </a:xfrm>
          <a:noFill/>
          <a:ln/>
        </p:spPr>
      </p:pic>
      <p:pic>
        <p:nvPicPr>
          <p:cNvPr id="75785" name="Picture 9" descr="UVE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3067050"/>
            <a:ext cx="4657725" cy="3746500"/>
          </a:xfrm>
          <a:noFill/>
          <a:ln/>
        </p:spPr>
      </p:pic>
      <p:pic>
        <p:nvPicPr>
          <p:cNvPr id="75786" name="Picture 10" descr="UVESvoidsQSO"/>
          <p:cNvPicPr>
            <a:picLocks noChangeAspect="1" noChangeArrowheads="1"/>
          </p:cNvPicPr>
          <p:nvPr/>
        </p:nvPicPr>
        <p:blipFill>
          <a:blip r:embed="rId4">
            <a:lum bright="-12000" contrast="48000"/>
          </a:blip>
          <a:srcRect/>
          <a:stretch>
            <a:fillRect/>
          </a:stretch>
        </p:blipFill>
        <p:spPr bwMode="auto">
          <a:xfrm>
            <a:off x="73025" y="4097338"/>
            <a:ext cx="4283075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3214678" y="214290"/>
            <a:ext cx="2757478" cy="67945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ffectLst/>
                <a:latin typeface="Times New Roman" pitchFamily="18" charset="0"/>
              </a:rPr>
              <a:t>UHRF AAT</a:t>
            </a:r>
            <a:endParaRPr lang="ru-RU" sz="400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0180" name="Picture 4" descr="UHRF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8000" contrast="48000"/>
          </a:blip>
          <a:srcRect/>
          <a:stretch>
            <a:fillRect/>
          </a:stretch>
        </p:blipFill>
        <p:spPr>
          <a:xfrm>
            <a:off x="71438" y="3357563"/>
            <a:ext cx="4932362" cy="3416300"/>
          </a:xfrm>
          <a:noFill/>
          <a:ln/>
        </p:spPr>
      </p:pic>
      <p:pic>
        <p:nvPicPr>
          <p:cNvPr id="50183" name="Picture 7" descr="UHRF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36000" contrast="54000"/>
          </a:blip>
          <a:srcRect/>
          <a:stretch>
            <a:fillRect/>
          </a:stretch>
        </p:blipFill>
        <p:spPr>
          <a:xfrm>
            <a:off x="5076825" y="3375025"/>
            <a:ext cx="3995738" cy="3438525"/>
          </a:xfrm>
          <a:noFill/>
          <a:ln/>
        </p:spPr>
      </p:pic>
      <p:sp>
        <p:nvSpPr>
          <p:cNvPr id="50185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1196975"/>
            <a:ext cx="9144000" cy="2087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itchFamily="18" charset="0"/>
              </a:rPr>
              <a:t>Наблюдения со спектральным разрешением </a:t>
            </a:r>
            <a:r>
              <a:rPr lang="en-US" sz="2800" dirty="0">
                <a:latin typeface="Times New Roman" pitchFamily="18" charset="0"/>
              </a:rPr>
              <a:t>R=</a:t>
            </a:r>
            <a:r>
              <a:rPr lang="ru-RU" sz="2800" dirty="0">
                <a:latin typeface="Times New Roman" pitchFamily="18" charset="0"/>
              </a:rPr>
              <a:t>600000 позволяют измерить дисперсию скоростей в межзвездной среде, изучать макроскопические движения вещества в облаках, зондировать облака по глубине.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>
                <a:solidFill>
                  <a:srgbClr val="F8DE5E"/>
                </a:solidFill>
                <a:effectLst/>
                <a:latin typeface="Times New Roman" pitchFamily="18" charset="0"/>
              </a:rPr>
              <a:t>Выводы </a:t>
            </a:r>
            <a:r>
              <a:rPr lang="en-US">
                <a:solidFill>
                  <a:srgbClr val="F8DE5E"/>
                </a:solidFill>
                <a:effectLst/>
                <a:latin typeface="Times New Roman" pitchFamily="18" charset="0"/>
              </a:rPr>
              <a:t>- I</a:t>
            </a:r>
            <a:endParaRPr lang="ru-RU">
              <a:solidFill>
                <a:srgbClr val="F8DE5E"/>
              </a:solidFill>
              <a:effectLst/>
              <a:latin typeface="Times New Roman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dirty="0">
                <a:latin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</a:rPr>
              <a:t> Общее для </a:t>
            </a:r>
            <a:r>
              <a:rPr lang="ru-RU" sz="2800" dirty="0" err="1" smtClean="0">
                <a:latin typeface="Times New Roman" pitchFamily="18" charset="0"/>
              </a:rPr>
              <a:t>болшинства</a:t>
            </a:r>
            <a:r>
              <a:rPr lang="ru-RU" sz="2800" dirty="0" smtClean="0">
                <a:latin typeface="Times New Roman" pitchFamily="18" charset="0"/>
              </a:rPr>
              <a:t> спектрографов </a:t>
            </a:r>
            <a:r>
              <a:rPr lang="ru-RU" sz="2800" dirty="0">
                <a:latin typeface="Times New Roman" pitchFamily="18" charset="0"/>
              </a:rPr>
              <a:t>высокого разрешения (</a:t>
            </a:r>
            <a:r>
              <a:rPr lang="en-US" sz="2800" dirty="0">
                <a:latin typeface="Times New Roman" pitchFamily="18" charset="0"/>
              </a:rPr>
              <a:t>200000&gt;R&gt;10000</a:t>
            </a:r>
            <a:r>
              <a:rPr lang="ru-RU" sz="2800" dirty="0" smtClean="0">
                <a:latin typeface="Times New Roman" pitchFamily="18" charset="0"/>
              </a:rPr>
              <a:t>):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 Волоконный вход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</a:rPr>
              <a:t>Линзовые </a:t>
            </a:r>
            <a:r>
              <a:rPr lang="ru-RU" sz="2800" dirty="0" smtClean="0">
                <a:latin typeface="Times New Roman" pitchFamily="18" charset="0"/>
              </a:rPr>
              <a:t>камеры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</a:rPr>
              <a:t>Эшелле</a:t>
            </a:r>
            <a:r>
              <a:rPr lang="ru-RU" sz="2800" dirty="0" smtClean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R4</a:t>
            </a:r>
            <a:endParaRPr lang="ru-RU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Решетки </a:t>
            </a:r>
            <a:r>
              <a:rPr lang="en-US" sz="2800" dirty="0" smtClean="0">
                <a:latin typeface="Times New Roman" pitchFamily="18" charset="0"/>
              </a:rPr>
              <a:t>VPH</a:t>
            </a:r>
            <a:r>
              <a:rPr lang="ru-RU" sz="2800" dirty="0" smtClean="0">
                <a:latin typeface="Times New Roman" pitchFamily="18" charset="0"/>
              </a:rPr>
              <a:t> в качестве </a:t>
            </a:r>
            <a:r>
              <a:rPr lang="ru-RU" sz="2800" dirty="0" err="1" smtClean="0">
                <a:latin typeface="Times New Roman" pitchFamily="18" charset="0"/>
              </a:rPr>
              <a:t>кроссдисперсоров</a:t>
            </a:r>
            <a:endParaRPr lang="ru-RU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Как правило, несколько ветвей («синяя», «красная»).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В перспективе – внедрение элементов адаптивной оптики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Использование приемников большого формата – от 4</a:t>
            </a:r>
            <a:r>
              <a:rPr lang="en-US" sz="2800" dirty="0" smtClean="0">
                <a:latin typeface="Times New Roman" pitchFamily="18" charset="0"/>
              </a:rPr>
              <a:t>Kx4K </a:t>
            </a:r>
            <a:r>
              <a:rPr lang="ru-RU" sz="2800" dirty="0" smtClean="0">
                <a:latin typeface="Times New Roman" pitchFamily="18" charset="0"/>
              </a:rPr>
              <a:t>до 10</a:t>
            </a:r>
            <a:r>
              <a:rPr lang="en-US" sz="2800" dirty="0" smtClean="0">
                <a:latin typeface="Times New Roman" pitchFamily="18" charset="0"/>
              </a:rPr>
              <a:t>Kx10K.</a:t>
            </a:r>
            <a:endParaRPr lang="ru-RU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</a:rPr>
              <a:t>  </a:t>
            </a:r>
            <a:endParaRPr lang="ru-RU" sz="28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E-ELT (2027)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129" y="2071678"/>
            <a:ext cx="9252129" cy="427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4500594" cy="6429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E-ELT/ANDES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071942"/>
            <a:ext cx="8429684" cy="2571768"/>
          </a:xfrm>
        </p:spPr>
        <p:txBody>
          <a:bodyPr>
            <a:normAutofit fontScale="70000" lnSpcReduction="20000"/>
          </a:bodyPr>
          <a:lstStyle/>
          <a:p>
            <a:r>
              <a:rPr lang="ru-RU" sz="2300" b="1" dirty="0" smtClean="0"/>
              <a:t>Основные особенности – модульный </a:t>
            </a:r>
            <a:r>
              <a:rPr lang="ru-RU" sz="2300" b="1" dirty="0" err="1" smtClean="0"/>
              <a:t>эшелле</a:t>
            </a:r>
            <a:r>
              <a:rPr lang="ru-RU" sz="2300" b="1" dirty="0" smtClean="0"/>
              <a:t>-</a:t>
            </a:r>
            <a:r>
              <a:rPr lang="en-US" sz="2300" b="1" smtClean="0"/>
              <a:t>c</a:t>
            </a:r>
            <a:r>
              <a:rPr lang="ru-RU" sz="2300" b="1" smtClean="0"/>
              <a:t>пектрограф</a:t>
            </a:r>
            <a:r>
              <a:rPr lang="ru-RU" sz="2300" b="1" dirty="0" smtClean="0"/>
              <a:t>  </a:t>
            </a:r>
            <a:r>
              <a:rPr lang="ru-RU" sz="2300" b="1" dirty="0" smtClean="0"/>
              <a:t>с оптоволоконным входом,</a:t>
            </a:r>
          </a:p>
          <a:p>
            <a:r>
              <a:rPr lang="ru-RU" sz="2300" b="1" dirty="0" smtClean="0"/>
              <a:t>имеющий два </a:t>
            </a:r>
            <a:r>
              <a:rPr lang="ru-RU" sz="2300" b="1" dirty="0" err="1" smtClean="0"/>
              <a:t>ультра-стабильных</a:t>
            </a:r>
            <a:r>
              <a:rPr lang="ru-RU" sz="2300" b="1" dirty="0" smtClean="0"/>
              <a:t> рукава – 400-1800 нм, в перспективе – от 350 до 24000 нм.</a:t>
            </a:r>
          </a:p>
          <a:p>
            <a:r>
              <a:rPr lang="ru-RU" sz="2300" b="1" dirty="0" smtClean="0"/>
              <a:t>Спектральное разрешение – 100000 для одиночных объектов.</a:t>
            </a:r>
          </a:p>
          <a:p>
            <a:r>
              <a:rPr lang="ru-RU" sz="2300" b="1" dirty="0" smtClean="0"/>
              <a:t>Будет оснащен </a:t>
            </a:r>
            <a:r>
              <a:rPr lang="en-US" sz="2300" b="1" dirty="0" smtClean="0"/>
              <a:t>IFU </a:t>
            </a:r>
            <a:r>
              <a:rPr lang="ru-RU" sz="2300" b="1" dirty="0" smtClean="0"/>
              <a:t> и узлом адаптивной оптики</a:t>
            </a:r>
          </a:p>
          <a:p>
            <a:r>
              <a:rPr lang="ru-RU" sz="2300" b="1" dirty="0" smtClean="0"/>
              <a:t>Точность – типовая до 1 м</a:t>
            </a:r>
            <a:r>
              <a:rPr lang="en-US" sz="2300" b="1" dirty="0" smtClean="0"/>
              <a:t>/</a:t>
            </a:r>
            <a:r>
              <a:rPr lang="ru-RU" sz="2300" b="1" dirty="0" smtClean="0"/>
              <a:t>с, в перспективе – до 10 см</a:t>
            </a:r>
            <a:r>
              <a:rPr lang="en-US" sz="2300" b="1" dirty="0" smtClean="0"/>
              <a:t>/c</a:t>
            </a:r>
            <a:endParaRPr lang="ru-RU" sz="2300" b="1" dirty="0" smtClean="0"/>
          </a:p>
          <a:p>
            <a:r>
              <a:rPr lang="ru-RU" sz="2300" b="1" dirty="0" smtClean="0"/>
              <a:t>Стабильность прибора – 1 м</a:t>
            </a:r>
            <a:r>
              <a:rPr lang="en-US" sz="2300" b="1" dirty="0" smtClean="0"/>
              <a:t>/</a:t>
            </a:r>
            <a:r>
              <a:rPr lang="ru-RU" sz="2300" b="1" dirty="0" smtClean="0"/>
              <a:t>с , в перспективе – 2 см</a:t>
            </a:r>
            <a:r>
              <a:rPr lang="en-US" sz="2300" b="1" dirty="0" smtClean="0"/>
              <a:t>/</a:t>
            </a:r>
            <a:r>
              <a:rPr lang="ru-RU" sz="2300" b="1" dirty="0" smtClean="0"/>
              <a:t>с в течение 10 лет</a:t>
            </a:r>
          </a:p>
          <a:p>
            <a:r>
              <a:rPr lang="ru-RU" sz="2300" b="1" dirty="0" smtClean="0"/>
              <a:t>Основные задачи – признаки жизни на </a:t>
            </a:r>
            <a:r>
              <a:rPr lang="ru-RU" sz="2300" b="1" dirty="0" err="1" smtClean="0"/>
              <a:t>экзопланетах</a:t>
            </a:r>
            <a:r>
              <a:rPr lang="ru-RU" sz="2300" b="1" dirty="0" smtClean="0"/>
              <a:t>, самые первые звезды, исследования вариации фундаментальных констант, измерение характеристик расширения Вселенной.</a:t>
            </a:r>
            <a:endParaRPr lang="en-US" sz="2300" b="1" dirty="0" smtClean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42852"/>
            <a:ext cx="3814763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4003124" cy="243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3972643" cy="1143480"/>
          </a:xfrm>
        </p:spPr>
        <p:txBody>
          <a:bodyPr/>
          <a:lstStyle/>
          <a:p>
            <a:r>
              <a:rPr lang="en-US" dirty="0" smtClean="0"/>
              <a:t>E-ELT/ANDES</a:t>
            </a:r>
            <a:endParaRPr lang="ru-RU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071678"/>
            <a:ext cx="3943350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507094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6850" y="1428736"/>
            <a:ext cx="395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0" dirty="0" smtClean="0">
                <a:solidFill>
                  <a:schemeClr val="tx1"/>
                </a:solidFill>
              </a:rPr>
              <a:t>Требования к прибору</a:t>
            </a:r>
            <a:endParaRPr lang="ru-RU" sz="28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848A2C6-B82F-4A43-B327-8766BCDE874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0418" name="Title 2"/>
          <p:cNvSpPr>
            <a:spLocks noGrp="1"/>
          </p:cNvSpPr>
          <p:nvPr>
            <p:ph type="title" idx="4294967295"/>
          </p:nvPr>
        </p:nvSpPr>
        <p:spPr>
          <a:xfrm>
            <a:off x="2438400" y="76200"/>
            <a:ext cx="591981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CODEX/HIRES/ANDES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оптическая схема и дизайн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</p:txBody>
      </p:sp>
      <p:graphicFrame>
        <p:nvGraphicFramePr>
          <p:cNvPr id="171008" name="Object 1024"/>
          <p:cNvGraphicFramePr>
            <a:graphicFrameLocks noChangeAspect="1"/>
          </p:cNvGraphicFramePr>
          <p:nvPr/>
        </p:nvGraphicFramePr>
        <p:xfrm>
          <a:off x="142844" y="1214422"/>
          <a:ext cx="4346575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2" name="Document" r:id="rId5" imgW="4346448" imgH="3340608" progId="Word.Document.8">
                  <p:embed/>
                </p:oleObj>
              </mc:Choice>
              <mc:Fallback>
                <p:oleObj name="Document" r:id="rId5" imgW="4346448" imgH="334060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214422"/>
                        <a:ext cx="4346575" cy="334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3886200" y="3000372"/>
          <a:ext cx="5257800" cy="373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3" name="Document" r:id="rId8" imgW="4748784" imgH="3374136" progId="Word.Document.8">
                  <p:embed/>
                </p:oleObj>
              </mc:Choice>
              <mc:Fallback>
                <p:oleObj name="Document" r:id="rId8" imgW="4748784" imgH="3374136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000372"/>
                        <a:ext cx="5257800" cy="373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28662" y="5429264"/>
            <a:ext cx="29607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Вакуумная конструкция:</a:t>
            </a:r>
            <a:r>
              <a:rPr lang="en-GB" sz="2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GB" sz="2000" dirty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Times New Roman" pitchFamily="18" charset="0"/>
              </a:rPr>
              <a:t>3000x2400x4200 (mm) </a:t>
            </a:r>
            <a:endParaRPr lang="en-US" sz="2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90" y="1643050"/>
            <a:ext cx="309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Использование </a:t>
            </a:r>
            <a:r>
              <a:rPr lang="en-US" sz="2400" dirty="0" smtClean="0">
                <a:solidFill>
                  <a:schemeClr val="tx1"/>
                </a:solidFill>
              </a:rPr>
              <a:t>VPH</a:t>
            </a:r>
            <a:r>
              <a:rPr lang="ru-RU" sz="2400" dirty="0" smtClean="0">
                <a:solidFill>
                  <a:schemeClr val="tx1"/>
                </a:solidFill>
              </a:rPr>
              <a:t>!!!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785983" y="0"/>
            <a:ext cx="11861811" cy="667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Thirty Meter Telescope (TMT,2027)</a:t>
            </a:r>
            <a:endParaRPr lang="ru-RU" dirty="0"/>
          </a:p>
        </p:txBody>
      </p:sp>
      <p:pic>
        <p:nvPicPr>
          <p:cNvPr id="5" name="Содержимое 4" descr="side_view_of_tmt_complex_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571612"/>
            <a:ext cx="8778302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072362" cy="64291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TMT/MODHIS</a:t>
            </a:r>
            <a:r>
              <a:rPr lang="en-GB" sz="2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(M</a:t>
            </a:r>
            <a:r>
              <a:rPr lang="en-GB" sz="2400" b="1" dirty="0" smtClean="0">
                <a:solidFill>
                  <a:srgbClr val="2D2C33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ulti-Objective Diffraction-limited High-Resolution Infrared Spectrograph)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39052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MODHIS_HISPEC_redar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286256"/>
            <a:ext cx="2865369" cy="2179509"/>
          </a:xfrm>
          <a:prstGeom prst="rect">
            <a:avLst/>
          </a:prstGeom>
        </p:spPr>
      </p:pic>
      <p:pic>
        <p:nvPicPr>
          <p:cNvPr id="6" name="Рисунок 5" descr="MODHISrender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524250"/>
            <a:ext cx="4476750" cy="3333750"/>
          </a:xfrm>
          <a:prstGeom prst="rect">
            <a:avLst/>
          </a:prstGeom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-285784" y="0"/>
            <a:ext cx="184731" cy="4708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0" b="0" i="0" u="none" strike="noStrike" cap="none" normalizeH="0" baseline="0" dirty="0" smtClean="0">
              <a:ln>
                <a:noFill/>
              </a:ln>
              <a:solidFill>
                <a:srgbClr val="FFAB40"/>
              </a:solidFill>
              <a:effectLst/>
              <a:latin typeface="Source Sans Pro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7700" name="Picture 4" descr="MODHIS_FEI_concept">
            <a:hlinkClick r:id="rId5" tooltip="MODHIS_FEI_concept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285860"/>
            <a:ext cx="4277178" cy="2279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857364"/>
            <a:ext cx="6357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GB" sz="1600" b="1" i="0" dirty="0">
                <a:solidFill>
                  <a:srgbClr val="2D2C33"/>
                </a:solidFill>
                <a:latin typeface="Times New Roman"/>
              </a:rPr>
              <a:t> </a:t>
            </a:r>
            <a:r>
              <a:rPr lang="en-GB" sz="1600" b="1" i="0" dirty="0">
                <a:solidFill>
                  <a:srgbClr val="2D2C33"/>
                </a:solidFill>
                <a:latin typeface="Open Sans"/>
              </a:rPr>
              <a:t>(MODHIS)</a:t>
            </a:r>
          </a:p>
          <a:p>
            <a:pPr lvl="0" algn="ctr" eaLnBrk="0" hangingPunct="0"/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MODHIS is a diffraction-limited high-resolution infrared facility for TMT-NFIRAOS. The notional concept features a very compact and stable spectrograph and</a:t>
            </a:r>
            <a:r>
              <a:rPr lang="en-GB" sz="1600" i="0" dirty="0">
                <a:solidFill>
                  <a:srgbClr val="2D2C33"/>
                </a:solidFill>
                <a:latin typeface="Times New Roman"/>
              </a:rPr>
              <a:t> 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cost-effective design built to fully exploit the existing NFIRAOS infrastructure and boost the scientific reach of TMT after first light. MODHIS is based on the latest diffraction-limited single-mode </a:t>
            </a:r>
            <a:r>
              <a:rPr lang="en-GB" sz="1600" i="0" dirty="0" err="1">
                <a:solidFill>
                  <a:srgbClr val="2D2C33"/>
                </a:solidFill>
                <a:latin typeface="Source Sans Pro"/>
              </a:rPr>
              <a:t>fiber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 injection, detector, multiplexing, and calibration (Laser Frequency Comb) technologies, and will provide unprecedented capabilities to the TMT community, potentially soon after the commissioning and science verification of</a:t>
            </a:r>
            <a:r>
              <a:rPr lang="en-GB" sz="1600" i="0" dirty="0">
                <a:solidFill>
                  <a:srgbClr val="2D2C33"/>
                </a:solidFill>
                <a:latin typeface="Times New Roman"/>
              </a:rPr>
              <a:t> </a:t>
            </a:r>
            <a:r>
              <a:rPr lang="en-GB" sz="1600" i="0" dirty="0">
                <a:solidFill>
                  <a:srgbClr val="FFAB40"/>
                </a:solidFill>
                <a:latin typeface="Source Sans Pro"/>
                <a:hlinkClick r:id="rId2"/>
              </a:rPr>
              <a:t>NFIRAOS+IRIS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, which it perfectly complements. MODHIS will take R ≃100,000 spectra from 0.95 to 2.4 </a:t>
            </a:r>
            <a:r>
              <a:rPr lang="en-GB" sz="1600" i="0" dirty="0" err="1">
                <a:solidFill>
                  <a:srgbClr val="2D2C33"/>
                </a:solidFill>
                <a:latin typeface="Source Sans Pro"/>
              </a:rPr>
              <a:t>μm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 simultaneously, from anywhere</a:t>
            </a:r>
            <a:r>
              <a:rPr lang="en-GB" sz="1600" i="0" dirty="0">
                <a:solidFill>
                  <a:srgbClr val="2D2C33"/>
                </a:solidFill>
                <a:latin typeface="Times New Roman"/>
              </a:rPr>
              <a:t> 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in a r=4</a:t>
            </a:r>
            <a:r>
              <a:rPr lang="en-GB" sz="1600" i="0" dirty="0">
                <a:solidFill>
                  <a:srgbClr val="2D2C33"/>
                </a:solidFill>
                <a:latin typeface="Times New Roman"/>
              </a:rPr>
              <a:t>”</a:t>
            </a:r>
            <a:r>
              <a:rPr lang="en-GB" sz="1600" i="0" dirty="0">
                <a:solidFill>
                  <a:srgbClr val="2D2C33"/>
                </a:solidFill>
                <a:latin typeface="Source Sans Pro"/>
              </a:rPr>
              <a:t> field of view sampled at the diffraction limit.</a:t>
            </a:r>
            <a:endParaRPr lang="en-GB" sz="1600" dirty="0"/>
          </a:p>
          <a:p>
            <a:pPr lvl="0" algn="ctr" eaLnBrk="0" hangingPunct="0"/>
            <a:r>
              <a:rPr lang="en-GB" sz="1600" i="0" dirty="0">
                <a:solidFill>
                  <a:srgbClr val="2D2C33"/>
                </a:solidFill>
                <a:latin typeface="Times New Roman"/>
              </a:rPr>
              <a:t> </a:t>
            </a:r>
            <a:endParaRPr lang="en-GB" sz="1600" dirty="0"/>
          </a:p>
          <a:p>
            <a:pPr lvl="0" algn="ctr" eaLnBrk="0" hangingPunct="0"/>
            <a:r>
              <a:rPr lang="en-GB" sz="1600" i="0" dirty="0">
                <a:solidFill>
                  <a:srgbClr val="FFAB40"/>
                </a:solidFill>
                <a:latin typeface="Source Sans Pro"/>
                <a:hlinkClick r:id="rId3" tooltip="MODHIS_FEI_concept"/>
              </a:rPr>
              <a:t>  </a:t>
            </a:r>
            <a:endParaRPr lang="en-GB" sz="1600" i="0" dirty="0">
              <a:solidFill>
                <a:srgbClr val="FFAB40"/>
              </a:solidFill>
              <a:latin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142852"/>
            <a:ext cx="8929750" cy="642942"/>
          </a:xfrm>
        </p:spPr>
        <p:txBody>
          <a:bodyPr>
            <a:noAutofit/>
          </a:bodyPr>
          <a:lstStyle/>
          <a:p>
            <a:r>
              <a:rPr lang="en-US" sz="4000" dirty="0" smtClean="0"/>
              <a:t>Giant Magellan Telescope(2029)/ G-CLEF</a:t>
            </a:r>
            <a:endParaRPr lang="ru-RU" sz="4000" dirty="0"/>
          </a:p>
        </p:txBody>
      </p:sp>
      <p:pic>
        <p:nvPicPr>
          <p:cNvPr id="6" name="Содержимое 5" descr="img-8-scal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2427"/>
            <a:ext cx="6129531" cy="4628275"/>
          </a:xfrm>
        </p:spPr>
      </p:pic>
      <p:sp>
        <p:nvSpPr>
          <p:cNvPr id="7" name="TextBox 6"/>
          <p:cNvSpPr txBox="1"/>
          <p:nvPr/>
        </p:nvSpPr>
        <p:spPr>
          <a:xfrm>
            <a:off x="0" y="5473005"/>
            <a:ext cx="80837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>
                <a:solidFill>
                  <a:schemeClr val="tx1"/>
                </a:solidFill>
              </a:rPr>
              <a:t>The Large Earth Finder will measure the masses of Earth-like planets outside of our solar system and </a:t>
            </a:r>
            <a:endParaRPr lang="en-US" sz="1200" i="0" dirty="0" smtClean="0">
              <a:solidFill>
                <a:schemeClr val="tx1"/>
              </a:solidFill>
            </a:endParaRPr>
          </a:p>
          <a:p>
            <a:r>
              <a:rPr lang="en-US" sz="1200" i="0" dirty="0" smtClean="0">
                <a:solidFill>
                  <a:schemeClr val="tx1"/>
                </a:solidFill>
              </a:rPr>
              <a:t>search </a:t>
            </a:r>
            <a:r>
              <a:rPr lang="en-US" sz="1200" i="0" dirty="0">
                <a:solidFill>
                  <a:schemeClr val="tx1"/>
                </a:solidFill>
              </a:rPr>
              <a:t>for </a:t>
            </a:r>
            <a:r>
              <a:rPr lang="en-US" sz="1200" i="0" dirty="0" err="1">
                <a:solidFill>
                  <a:schemeClr val="tx1"/>
                </a:solidFill>
              </a:rPr>
              <a:t>biosignatures</a:t>
            </a:r>
            <a:r>
              <a:rPr lang="en-US" sz="1200" i="0" dirty="0">
                <a:solidFill>
                  <a:schemeClr val="tx1"/>
                </a:solidFill>
              </a:rPr>
              <a:t>, such as oxygen, in their atmospheres. </a:t>
            </a:r>
            <a:endParaRPr lang="en-US" sz="1200" i="0" dirty="0" smtClean="0">
              <a:solidFill>
                <a:schemeClr val="tx1"/>
              </a:solidFill>
            </a:endParaRPr>
          </a:p>
          <a:p>
            <a:r>
              <a:rPr lang="en-US" sz="1200" i="0" dirty="0" smtClean="0">
                <a:solidFill>
                  <a:schemeClr val="tx1"/>
                </a:solidFill>
              </a:rPr>
              <a:t>Other </a:t>
            </a:r>
            <a:r>
              <a:rPr lang="en-US" sz="1200" i="0" dirty="0">
                <a:solidFill>
                  <a:schemeClr val="tx1"/>
                </a:solidFill>
              </a:rPr>
              <a:t>specialties include characterizing quasars and the most metal poor </a:t>
            </a:r>
            <a:r>
              <a:rPr lang="en-US" sz="1200" i="0" dirty="0" smtClean="0">
                <a:solidFill>
                  <a:schemeClr val="tx1"/>
                </a:solidFill>
              </a:rPr>
              <a:t>stars. </a:t>
            </a:r>
          </a:p>
          <a:p>
            <a:r>
              <a:rPr lang="en-US" sz="1200" i="0" dirty="0" smtClean="0">
                <a:solidFill>
                  <a:schemeClr val="tx1"/>
                </a:solidFill>
              </a:rPr>
              <a:t>The </a:t>
            </a:r>
            <a:r>
              <a:rPr lang="en-US" sz="1200" i="0" dirty="0">
                <a:solidFill>
                  <a:schemeClr val="tx1"/>
                </a:solidFill>
              </a:rPr>
              <a:t>Large Earth Finder is a high spatial resolution visible light </a:t>
            </a:r>
            <a:r>
              <a:rPr lang="en-US" sz="1200" i="0" dirty="0" err="1">
                <a:solidFill>
                  <a:schemeClr val="tx1"/>
                </a:solidFill>
              </a:rPr>
              <a:t>Echelle</a:t>
            </a:r>
            <a:r>
              <a:rPr lang="en-US" sz="1200" i="0" dirty="0">
                <a:solidFill>
                  <a:schemeClr val="tx1"/>
                </a:solidFill>
              </a:rPr>
              <a:t> spectrograph with red and blue channels, </a:t>
            </a:r>
            <a:endParaRPr lang="en-US" sz="1200" i="0" dirty="0" smtClean="0">
              <a:solidFill>
                <a:schemeClr val="tx1"/>
              </a:solidFill>
            </a:endParaRPr>
          </a:p>
          <a:p>
            <a:r>
              <a:rPr lang="en-US" sz="1200" i="0" dirty="0" smtClean="0">
                <a:solidFill>
                  <a:schemeClr val="tx1"/>
                </a:solidFill>
              </a:rPr>
              <a:t>capable </a:t>
            </a:r>
            <a:r>
              <a:rPr lang="en-US" sz="1200" i="0" dirty="0">
                <a:solidFill>
                  <a:schemeClr val="tx1"/>
                </a:solidFill>
              </a:rPr>
              <a:t>of operating in natural seeing during early operations. </a:t>
            </a:r>
            <a:endParaRPr lang="en-US" sz="1200" i="0" dirty="0" smtClean="0">
              <a:solidFill>
                <a:schemeClr val="tx1"/>
              </a:solidFill>
            </a:endParaRPr>
          </a:p>
          <a:p>
            <a:r>
              <a:rPr lang="en-US" sz="1200" i="0" dirty="0" smtClean="0">
                <a:solidFill>
                  <a:schemeClr val="tx1"/>
                </a:solidFill>
              </a:rPr>
              <a:t>It </a:t>
            </a:r>
            <a:r>
              <a:rPr lang="en-US" sz="1200" i="0" dirty="0">
                <a:solidFill>
                  <a:schemeClr val="tx1"/>
                </a:solidFill>
              </a:rPr>
              <a:t>is the only high-resolution visible spectrograph planned for the first decade of use on all the three of the world’s proposed </a:t>
            </a:r>
            <a:endParaRPr lang="en-US" sz="1200" i="0" dirty="0" smtClean="0">
              <a:solidFill>
                <a:schemeClr val="tx1"/>
              </a:solidFill>
            </a:endParaRPr>
          </a:p>
          <a:p>
            <a:r>
              <a:rPr lang="en-US" sz="1200" i="0" dirty="0" smtClean="0">
                <a:solidFill>
                  <a:schemeClr val="tx1"/>
                </a:solidFill>
              </a:rPr>
              <a:t>Extremely </a:t>
            </a:r>
            <a:r>
              <a:rPr lang="en-US" sz="1200" i="0" dirty="0">
                <a:solidFill>
                  <a:schemeClr val="tx1"/>
                </a:solidFill>
              </a:rPr>
              <a:t>Large Telescopes. The instrument will also be the first science instrument installed on the Giant Magellan Telescope.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8621" y="857232"/>
            <a:ext cx="38053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01038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GMT Consortium Large Earth Finder</a:t>
            </a:r>
            <a:endParaRPr lang="ru-RU" sz="4000" dirty="0"/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6329378" cy="293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72264" y="2071678"/>
            <a:ext cx="2286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0" dirty="0" smtClean="0">
                <a:solidFill>
                  <a:schemeClr val="tx1"/>
                </a:solidFill>
              </a:rPr>
              <a:t>Оптическая </a:t>
            </a:r>
          </a:p>
          <a:p>
            <a:r>
              <a:rPr lang="ru-RU" sz="1600" i="0" dirty="0">
                <a:solidFill>
                  <a:schemeClr val="tx1"/>
                </a:solidFill>
              </a:rPr>
              <a:t>с</a:t>
            </a:r>
            <a:r>
              <a:rPr lang="ru-RU" sz="1600" i="0" dirty="0" smtClean="0">
                <a:solidFill>
                  <a:schemeClr val="tx1"/>
                </a:solidFill>
              </a:rPr>
              <a:t>хема прибора – 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асимметричный белый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Зрачок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Два плеча – 350-540 нм,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540-950 нм</a:t>
            </a:r>
            <a:endParaRPr lang="ru-RU" sz="1600" i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286256"/>
            <a:ext cx="492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solidFill>
                  <a:schemeClr val="tx1"/>
                </a:solidFill>
              </a:rPr>
              <a:t>Спецификация: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Диаметр пучка – 300 мм</a:t>
            </a:r>
            <a:r>
              <a:rPr lang="en-US" sz="1600" i="0" dirty="0" smtClean="0">
                <a:solidFill>
                  <a:schemeClr val="tx1"/>
                </a:solidFill>
              </a:rPr>
              <a:t>/</a:t>
            </a:r>
            <a:r>
              <a:rPr lang="ru-RU" sz="1600" i="0" dirty="0" smtClean="0">
                <a:solidFill>
                  <a:schemeClr val="tx1"/>
                </a:solidFill>
              </a:rPr>
              <a:t>200 мм (для камер)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Светосила камер – </a:t>
            </a:r>
            <a:r>
              <a:rPr lang="en-US" sz="1600" i="0" dirty="0" smtClean="0">
                <a:solidFill>
                  <a:schemeClr val="tx1"/>
                </a:solidFill>
              </a:rPr>
              <a:t>f:2.25</a:t>
            </a:r>
          </a:p>
          <a:p>
            <a:r>
              <a:rPr lang="ru-RU" sz="1600" i="0" dirty="0" err="1" smtClean="0">
                <a:solidFill>
                  <a:schemeClr val="tx1"/>
                </a:solidFill>
              </a:rPr>
              <a:t>Кроссдисперсоры</a:t>
            </a:r>
            <a:r>
              <a:rPr lang="ru-RU" sz="1600" i="0" dirty="0" smtClean="0">
                <a:solidFill>
                  <a:schemeClr val="tx1"/>
                </a:solidFill>
              </a:rPr>
              <a:t> – </a:t>
            </a:r>
            <a:r>
              <a:rPr lang="en-US" sz="1600" i="0" dirty="0" smtClean="0">
                <a:solidFill>
                  <a:schemeClr val="tx1"/>
                </a:solidFill>
              </a:rPr>
              <a:t>VPH  </a:t>
            </a:r>
            <a:r>
              <a:rPr lang="en-US" sz="1600" i="0" dirty="0" err="1" smtClean="0">
                <a:solidFill>
                  <a:schemeClr val="tx1"/>
                </a:solidFill>
              </a:rPr>
              <a:t>grizms</a:t>
            </a:r>
            <a:endParaRPr lang="en-US" sz="1600" i="0" dirty="0" smtClean="0">
              <a:solidFill>
                <a:schemeClr val="tx1"/>
              </a:solidFill>
            </a:endParaRPr>
          </a:p>
          <a:p>
            <a:r>
              <a:rPr lang="ru-RU" sz="1600" i="0" dirty="0" smtClean="0">
                <a:solidFill>
                  <a:schemeClr val="tx1"/>
                </a:solidFill>
              </a:rPr>
              <a:t>Сегментация зрачка + оптоволокна по числу зеркал</a:t>
            </a:r>
          </a:p>
          <a:p>
            <a:r>
              <a:rPr lang="ru-RU" sz="1600" i="0" dirty="0" smtClean="0">
                <a:solidFill>
                  <a:schemeClr val="tx1"/>
                </a:solidFill>
              </a:rPr>
              <a:t>Разрешения – от 19000 до 109000 </a:t>
            </a:r>
            <a:endParaRPr lang="ru-RU" sz="1600" i="0" dirty="0">
              <a:solidFill>
                <a:schemeClr val="tx1"/>
              </a:solidFill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429132"/>
            <a:ext cx="3971923" cy="131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Чем можем ответить мы на телескопах САО </a:t>
            </a:r>
            <a:r>
              <a:rPr lang="en-US" dirty="0" smtClean="0"/>
              <a:t>?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9128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FCDD44"/>
                </a:solidFill>
                <a:effectLst/>
                <a:latin typeface="Times New Roman" pitchFamily="18" charset="0"/>
              </a:rPr>
              <a:t>АППАРАТУРА  ВЫСОКОГО СПЕКТРАЛЬНОГО РАЗРЕШЕНИЯ  НА </a:t>
            </a:r>
            <a:r>
              <a:rPr lang="ru-RU" sz="3200" dirty="0" smtClean="0">
                <a:solidFill>
                  <a:srgbClr val="FCDD44"/>
                </a:solidFill>
                <a:effectLst/>
                <a:latin typeface="Times New Roman" pitchFamily="18" charset="0"/>
              </a:rPr>
              <a:t>БТА (по состоянию на 2023 год)</a:t>
            </a:r>
            <a:endParaRPr lang="ru-RU" sz="3200" dirty="0">
              <a:solidFill>
                <a:srgbClr val="FCDD44"/>
              </a:solidFill>
              <a:effectLst/>
              <a:latin typeface="Times New Roman" pitchFamily="18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4414" y="5143512"/>
            <a:ext cx="6143636" cy="144464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ESPriF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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2000" dirty="0" err="1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эшелле-спектрограф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первичного фокуса</a:t>
            </a:r>
          </a:p>
          <a:p>
            <a:pPr>
              <a:buFontTx/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НЭС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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  кварцевый </a:t>
            </a:r>
            <a:r>
              <a:rPr lang="ru-RU" sz="2000" dirty="0" err="1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эшелле-спектрограф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ОЗСП	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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  основной звездный спектрограф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79876" name="Group 4"/>
          <p:cNvGraphicFramePr>
            <a:graphicFrameLocks noGrp="1"/>
          </p:cNvGraphicFramePr>
          <p:nvPr>
            <p:ph sz="half" idx="2"/>
          </p:nvPr>
        </p:nvGraphicFramePr>
        <p:xfrm>
          <a:off x="142844" y="1142984"/>
          <a:ext cx="8713787" cy="3755073"/>
        </p:xfrm>
        <a:graphic>
          <a:graphicData uri="http://schemas.openxmlformats.org/drawingml/2006/table">
            <a:tbl>
              <a:tblPr/>
              <a:tblGrid>
                <a:gridCol w="2035158"/>
                <a:gridCol w="1357322"/>
                <a:gridCol w="1857388"/>
                <a:gridCol w="1963732"/>
                <a:gridCol w="1500187"/>
              </a:tblGrid>
              <a:tr h="931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Спектрограф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Фокус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телескопа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Разрешение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Спектральный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диапазон,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ÅÅ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Приемник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излучения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Звездный с оптоволоконным входом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первичный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75000-100000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4 300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 8 000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ПЗС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ESPriF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первичный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4 000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 8 000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ПЗС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НЭС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Нэсмит-2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45 000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 80 000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3 200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 6 700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ПЗС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4.5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ОЗСП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Нэсмит-2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13 000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3 600 – 8 000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ПЗС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4.5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4282" y="71414"/>
            <a:ext cx="8715436" cy="42864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Оптическая схема и параметры спектрографа НЭС БТА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Содержимое 5"/>
          <p:cNvSpPr>
            <a:spLocks noGrp="1"/>
          </p:cNvSpPr>
          <p:nvPr>
            <p:ph idx="1"/>
          </p:nvPr>
        </p:nvSpPr>
        <p:spPr>
          <a:xfrm>
            <a:off x="357188" y="6143625"/>
            <a:ext cx="8286750" cy="571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См. детали в статье  </a:t>
            </a:r>
            <a:r>
              <a:rPr lang="ru-RU" sz="1600" smtClean="0">
                <a:solidFill>
                  <a:srgbClr val="292987"/>
                </a:solidFill>
                <a:cs typeface="Times New Roman" pitchFamily="18" charset="0"/>
              </a:rPr>
              <a:t>В.Е.Панчук и др.   Оптический журнал,  2009, т.76, с.42-55.</a:t>
            </a:r>
          </a:p>
          <a:p>
            <a:pPr>
              <a:buFont typeface="Arial" charset="0"/>
              <a:buNone/>
            </a:pPr>
            <a:endParaRPr 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214313" y="1071563"/>
            <a:ext cx="8286750" cy="24003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600">
              <a:latin typeface="Courier New" pitchFamily="49" charset="0"/>
            </a:endParaRPr>
          </a:p>
          <a:p>
            <a:pPr eaLnBrk="0" hangingPunct="0"/>
            <a:endParaRPr lang="ru-RU" sz="1600" i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  <a:p>
            <a:pPr eaLnBrk="0" hangingPunct="0"/>
            <a:endParaRPr lang="ru-RU" sz="1600" i="0">
              <a:solidFill>
                <a:srgbClr val="292987"/>
              </a:solidFill>
              <a:cs typeface="Times New Roman" pitchFamily="18" charset="0"/>
            </a:endParaRPr>
          </a:p>
        </p:txBody>
      </p:sp>
      <p:pic>
        <p:nvPicPr>
          <p:cNvPr id="16389" name="Рисунок 4" descr="NES_Layout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92" y="928670"/>
            <a:ext cx="5900776" cy="421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857884" y="785794"/>
          <a:ext cx="3286116" cy="485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72"/>
                <a:gridCol w="1068488"/>
                <a:gridCol w="865056"/>
              </a:tblGrid>
              <a:tr h="32909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r>
                        <a:rPr lang="ru-RU" sz="800" dirty="0" smtClean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0291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Фокус  БТА 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Нэсмит-2</a:t>
                      </a:r>
                      <a:r>
                        <a:rPr lang="en-US" sz="800" dirty="0" smtClean="0"/>
                        <a:t>    </a:t>
                      </a:r>
                      <a:r>
                        <a:rPr lang="ru-RU" sz="800" dirty="0" smtClean="0"/>
                        <a:t> </a:t>
                      </a:r>
                      <a:r>
                        <a:rPr lang="en-US" sz="800" dirty="0" smtClean="0"/>
                        <a:t>F=1:30</a:t>
                      </a:r>
                      <a:r>
                        <a:rPr lang="ru-RU" sz="800" dirty="0" smtClean="0"/>
                        <a:t> </a:t>
                      </a:r>
                      <a:endParaRPr lang="ru-RU" sz="800" dirty="0" smtClean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5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Входная щель 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x 0.4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″,  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0.6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″,  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″</a:t>
                      </a:r>
                      <a:endParaRPr lang="ru-RU" sz="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5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Фокус коллиматора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7200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ru-RU" sz="800" baseline="0" dirty="0" smtClean="0"/>
                        <a:t>мм</a:t>
                      </a:r>
                      <a:r>
                        <a:rPr lang="en-US" sz="800" dirty="0" smtClean="0"/>
                        <a:t> </a:t>
                      </a:r>
                      <a:endParaRPr lang="ru-RU" sz="800" dirty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883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Решетка</a:t>
                      </a:r>
                      <a:r>
                        <a:rPr lang="en-US" sz="800" dirty="0" smtClean="0"/>
                        <a:t> </a:t>
                      </a:r>
                      <a:r>
                        <a:rPr lang="ru-RU" sz="800" dirty="0" err="1" smtClean="0"/>
                        <a:t>эшелле</a:t>
                      </a:r>
                      <a:r>
                        <a:rPr lang="ru-RU" sz="8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мозаика</a:t>
                      </a:r>
                      <a:endParaRPr lang="ru-RU" sz="800" dirty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aseline="0" dirty="0" smtClean="0"/>
                        <a:t>600х300 мм</a:t>
                      </a:r>
                      <a:endParaRPr lang="ru-RU" sz="800" dirty="0" smtClean="0">
                        <a:solidFill>
                          <a:srgbClr val="292987"/>
                        </a:solidFill>
                      </a:endParaRPr>
                    </a:p>
                    <a:p>
                      <a:pPr algn="ctr"/>
                      <a:endParaRPr lang="ru-RU" sz="800" dirty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</a:tr>
              <a:tr h="342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число штрихов </a:t>
                      </a:r>
                    </a:p>
                    <a:p>
                      <a:pPr algn="ctr"/>
                      <a:endParaRPr lang="ru-RU" sz="800" dirty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 </a:t>
                      </a:r>
                      <a:r>
                        <a:rPr lang="ru-RU" sz="800" baseline="0" dirty="0" smtClean="0"/>
                        <a:t>37.5 </a:t>
                      </a:r>
                      <a:r>
                        <a:rPr lang="ru-RU" sz="800" baseline="0" dirty="0" err="1" smtClean="0"/>
                        <a:t>штр</a:t>
                      </a:r>
                      <a:r>
                        <a:rPr lang="en-US" sz="800" baseline="0" dirty="0" smtClean="0"/>
                        <a:t>/</a:t>
                      </a:r>
                      <a:r>
                        <a:rPr lang="ru-RU" sz="800" baseline="0" dirty="0" smtClean="0"/>
                        <a:t>мм </a:t>
                      </a:r>
                      <a:endParaRPr lang="ru-RU" sz="800" dirty="0" smtClean="0">
                        <a:solidFill>
                          <a:srgbClr val="292987"/>
                        </a:solidFill>
                      </a:endParaRPr>
                    </a:p>
                    <a:p>
                      <a:pPr algn="ctr"/>
                      <a:endParaRPr lang="ru-RU" sz="800" dirty="0">
                        <a:solidFill>
                          <a:srgbClr val="292987"/>
                        </a:solidFill>
                      </a:endParaRPr>
                    </a:p>
                  </a:txBody>
                  <a:tcPr/>
                </a:tc>
              </a:tr>
              <a:tr h="274574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</a:t>
                      </a:r>
                      <a:r>
                        <a:rPr lang="ru-RU" sz="800" baseline="0" dirty="0" smtClean="0"/>
                        <a:t>варцевая</a:t>
                      </a:r>
                      <a:r>
                        <a:rPr lang="ru-RU" sz="800" dirty="0" smtClean="0"/>
                        <a:t> камера 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err="1" smtClean="0">
                          <a:solidFill>
                            <a:schemeClr val="tx1"/>
                          </a:solidFill>
                        </a:rPr>
                        <a:t>Шмидт-Кассегрен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F=600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мм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5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Рабочий</a:t>
                      </a:r>
                      <a:r>
                        <a:rPr lang="ru-RU" sz="800" baseline="0" dirty="0" smtClean="0"/>
                        <a:t> диапазон  оптики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 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̶  1000 нм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53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Спектральное разрешение 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R&gt; 60000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533">
                <a:tc rowSpan="2">
                  <a:txBody>
                    <a:bodyPr/>
                    <a:lstStyle/>
                    <a:p>
                      <a:r>
                        <a:rPr lang="ru-RU" sz="800" dirty="0" smtClean="0"/>
                        <a:t>ПЗС</a:t>
                      </a:r>
                      <a:r>
                        <a:rPr lang="ru-RU" sz="800" baseline="0" dirty="0" smtClean="0"/>
                        <a:t> 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элементов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2048х2048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2048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4600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7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Δλ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̶  680 нм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006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Шум считывания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8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4e</a:t>
                      </a:r>
                      <a:r>
                        <a:rPr lang="en-US" sz="8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aseline="30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aseline="30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5128"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Предщелевые</a:t>
                      </a:r>
                      <a:r>
                        <a:rPr lang="ru-RU" sz="800" dirty="0" smtClean="0"/>
                        <a:t> устройства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err="1" smtClean="0">
                          <a:solidFill>
                            <a:schemeClr val="tx1"/>
                          </a:solidFill>
                        </a:rPr>
                        <a:t>Резатель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изображения, </a:t>
                      </a:r>
                    </a:p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анализатор Зеемана, ячейка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en-US" sz="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1722"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Подсмотры</a:t>
                      </a:r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err="1" smtClean="0">
                          <a:solidFill>
                            <a:schemeClr val="tx1"/>
                          </a:solidFill>
                        </a:rPr>
                        <a:t>Подсмотр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 поля,  </a:t>
                      </a:r>
                      <a:r>
                        <a:rPr lang="ru-RU" sz="800" dirty="0" err="1" smtClean="0">
                          <a:solidFill>
                            <a:schemeClr val="tx1"/>
                          </a:solidFill>
                        </a:rPr>
                        <a:t>автогид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42875" y="-142875"/>
            <a:ext cx="8215313" cy="13573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НЭС + 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CCD 2Kx2K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2950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÷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6700 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ru-RU" sz="3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Содержимое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Sky_UV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4416425" cy="4240212"/>
          </a:xfrm>
        </p:spPr>
      </p:pic>
      <p:pic>
        <p:nvPicPr>
          <p:cNvPr id="17413" name="Picture 5" descr="sky300_3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24000" contrast="48000"/>
          </a:blip>
          <a:srcRect l="4349" t="15201" r="9763" b="4292"/>
          <a:stretch>
            <a:fillRect/>
          </a:stretch>
        </p:blipFill>
        <p:spPr>
          <a:xfrm>
            <a:off x="4714875" y="357188"/>
            <a:ext cx="4143375" cy="3138487"/>
          </a:xfrm>
        </p:spPr>
      </p:pic>
      <p:pic>
        <p:nvPicPr>
          <p:cNvPr id="17414" name="Picture 6" descr="sky363_36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lum bright="-18000" contrast="42000"/>
          </a:blip>
          <a:srcRect t="12450" r="8064" b="5376"/>
          <a:stretch>
            <a:fillRect/>
          </a:stretch>
        </p:blipFill>
        <p:spPr>
          <a:xfrm>
            <a:off x="4714875" y="3643313"/>
            <a:ext cx="4357688" cy="2357437"/>
          </a:xfrm>
        </p:spPr>
      </p:pic>
      <p:sp>
        <p:nvSpPr>
          <p:cNvPr id="17415" name="Прямоугольник 6"/>
          <p:cNvSpPr>
            <a:spLocks noChangeArrowheads="1"/>
          </p:cNvSpPr>
          <p:nvPr/>
        </p:nvSpPr>
        <p:spPr bwMode="auto">
          <a:xfrm>
            <a:off x="1571625" y="60721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292987"/>
                </a:solidFill>
                <a:cs typeface="Times New Roman" pitchFamily="18" charset="0"/>
              </a:rPr>
              <a:t>Эшелле кадр и 2 из 39 экстрагированных эшельных порядков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39825"/>
          </a:xfrm>
        </p:spPr>
        <p:txBody>
          <a:bodyPr/>
          <a:lstStyle/>
          <a:p>
            <a:r>
              <a:rPr lang="ru-RU" sz="2800" dirty="0"/>
              <a:t>Развитие методов спектроскопии высокого разрешения (НЭС, лаборатория астроспектроскопии)</a:t>
            </a:r>
          </a:p>
        </p:txBody>
      </p:sp>
      <p:pic>
        <p:nvPicPr>
          <p:cNvPr id="394244" name="Picture 4" descr="alpha_umi+i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68413"/>
            <a:ext cx="4062413" cy="3833812"/>
          </a:xfrm>
          <a:noFill/>
          <a:ln/>
        </p:spPr>
      </p:pic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BBC4E-2602-42AB-BC02-45210120096C}" type="slidenum">
              <a:rPr lang="ru-RU"/>
              <a:pPr/>
              <a:t>29</a:t>
            </a:fld>
            <a:endParaRPr lang="ru-RU"/>
          </a:p>
        </p:txBody>
      </p:sp>
      <p:pic>
        <p:nvPicPr>
          <p:cNvPr id="394245" name="Picture 5" descr="Sky_U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708275"/>
            <a:ext cx="4113212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6" name="Text Box 6"/>
          <p:cNvSpPr txBox="1">
            <a:spLocks noChangeArrowheads="1"/>
          </p:cNvSpPr>
          <p:nvPr/>
        </p:nvSpPr>
        <p:spPr bwMode="auto">
          <a:xfrm>
            <a:off x="4071934" y="1357298"/>
            <a:ext cx="4932363" cy="11695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cs typeface="Times New Roman" pitchFamily="18" charset="0"/>
              </a:rPr>
              <a:t>2006-2007 </a:t>
            </a: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гг. : Разработан 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метод определения лучевых скоростей с применением абсорбционной ячейки, заполненной парами молекулярного йода. На рисунке приведен спектр 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F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-сверхгиганта, на котором видны </a:t>
            </a:r>
            <a:r>
              <a:rPr lang="ru-RU" sz="1400" dirty="0" err="1">
                <a:solidFill>
                  <a:schemeClr val="tx1"/>
                </a:solidFill>
                <a:cs typeface="Times New Roman" pitchFamily="18" charset="0"/>
              </a:rPr>
              <a:t>реперные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 линии йода. </a:t>
            </a:r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В первых экспериментах удалось достичь точности 20 м/сек.</a:t>
            </a:r>
          </a:p>
        </p:txBody>
      </p:sp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285720" y="5214950"/>
            <a:ext cx="4500594" cy="13849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Разработан метод спектроскопических наблюдений в наземном ультрафиолетовом диапазоне. Получены </a:t>
            </a:r>
            <a:r>
              <a:rPr lang="ru-RU" sz="1400" dirty="0" err="1">
                <a:solidFill>
                  <a:schemeClr val="tx1"/>
                </a:solidFill>
              </a:rPr>
              <a:t>УФ-спектры</a:t>
            </a:r>
            <a:r>
              <a:rPr lang="ru-RU" sz="1400" dirty="0">
                <a:solidFill>
                  <a:schemeClr val="tx1"/>
                </a:solidFill>
              </a:rPr>
              <a:t> звезд до границы атмосферной прозрачности (300нм).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На рисунке приведен спектр </a:t>
            </a:r>
            <a:r>
              <a:rPr lang="en-US" sz="1400" dirty="0">
                <a:solidFill>
                  <a:schemeClr val="tx1"/>
                </a:solidFill>
              </a:rPr>
              <a:t>G</a:t>
            </a:r>
            <a:r>
              <a:rPr lang="ru-RU" sz="1400" dirty="0">
                <a:solidFill>
                  <a:schemeClr val="tx1"/>
                </a:solidFill>
              </a:rPr>
              <a:t>-звезды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в диапазоне от 440нм (вверху) до 300нм (внизу).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r>
              <a:rPr lang="en-US"/>
              <a:t>July 20 2009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3657D11-09BA-4F39-9534-C892281CCDC3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128002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338" y="-2660650"/>
            <a:ext cx="9571038" cy="10412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8003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2401888"/>
            <a:ext cx="3911600" cy="281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8175"/>
          </a:xfrm>
        </p:spPr>
        <p:txBody>
          <a:bodyPr lIns="35717" tIns="35717" rIns="116994" bIns="35717"/>
          <a:lstStyle/>
          <a:p>
            <a:pPr marL="57150" eaLnBrk="1" hangingPunct="1"/>
            <a:r>
              <a:rPr lang="en-US" sz="3000" dirty="0" smtClean="0">
                <a:solidFill>
                  <a:srgbClr val="FFFF00"/>
                </a:solidFill>
                <a:latin typeface="Apple Chancery" pitchFamily="28" charset="0"/>
                <a:ea typeface="Apple Chancery" pitchFamily="28" charset="0"/>
                <a:cs typeface="Apple Chancery" pitchFamily="28" charset="0"/>
                <a:sym typeface="Apple Chancery" pitchFamily="28" charset="0"/>
              </a:rPr>
              <a:t>ESO 3.6-m HARPS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: </a:t>
            </a:r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стабильность 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~1 </a:t>
            </a:r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м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/</a:t>
            </a:r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8" charset="0"/>
                <a:cs typeface="Helvetica" pitchFamily="28" charset="0"/>
                <a:sym typeface="Helvetica" pitchFamily="28" charset="0"/>
              </a:rPr>
              <a:t>с</a:t>
            </a:r>
            <a:endParaRPr lang="en-US" sz="30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8" charset="0"/>
              <a:sym typeface="Helvetica" pitchFamily="28" charset="0"/>
            </a:endParaRPr>
          </a:p>
        </p:txBody>
      </p:sp>
      <p:sp>
        <p:nvSpPr>
          <p:cNvPr id="128005" name="Rectangle 4"/>
          <p:cNvSpPr>
            <a:spLocks/>
          </p:cNvSpPr>
          <p:nvPr/>
        </p:nvSpPr>
        <p:spPr bwMode="auto">
          <a:xfrm>
            <a:off x="438150" y="1955800"/>
            <a:ext cx="2205038" cy="343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498475" indent="-458788" defTabSz="642938">
              <a:spcBef>
                <a:spcPts val="1200"/>
              </a:spcBef>
            </a:pPr>
            <a:r>
              <a:rPr lang="en-US" sz="2100" dirty="0">
                <a:solidFill>
                  <a:srgbClr val="FFFF00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Δ</a:t>
            </a: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RV =1 </a:t>
            </a:r>
            <a:r>
              <a:rPr lang="ru-RU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м</a:t>
            </a:r>
            <a:r>
              <a:rPr lang="en-US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/</a:t>
            </a:r>
            <a:r>
              <a:rPr lang="ru-RU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с</a:t>
            </a: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defTabSz="642938">
              <a:spcBef>
                <a:spcPts val="1438"/>
              </a:spcBef>
            </a:pP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defTabSz="642938">
              <a:spcBef>
                <a:spcPts val="1200"/>
              </a:spcBef>
            </a:pPr>
            <a:r>
              <a:rPr lang="en-US" sz="2100" dirty="0" err="1">
                <a:solidFill>
                  <a:srgbClr val="FFFF00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Δλ</a:t>
            </a: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=0.00001 A</a:t>
            </a:r>
          </a:p>
          <a:p>
            <a:pPr marL="498475" indent="-458788" defTabSz="642938">
              <a:spcBef>
                <a:spcPts val="1438"/>
              </a:spcBef>
            </a:pP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defTabSz="642938">
              <a:spcBef>
                <a:spcPts val="1438"/>
              </a:spcBef>
            </a:pP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15 </a:t>
            </a:r>
            <a:r>
              <a:rPr lang="ru-RU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нм</a:t>
            </a:r>
            <a:r>
              <a:rPr lang="en-US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       </a:t>
            </a: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defTabSz="642938">
              <a:spcBef>
                <a:spcPts val="1438"/>
              </a:spcBef>
            </a:pP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defTabSz="642938">
              <a:spcBef>
                <a:spcPts val="1438"/>
              </a:spcBef>
            </a:pP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1/10000 </a:t>
            </a:r>
            <a:r>
              <a:rPr lang="ru-RU" sz="2100" dirty="0" err="1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эл</a:t>
            </a: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</p:txBody>
      </p:sp>
      <p:sp>
        <p:nvSpPr>
          <p:cNvPr id="128006" name="AutoShape 5"/>
          <p:cNvSpPr>
            <a:spLocks/>
          </p:cNvSpPr>
          <p:nvPr/>
        </p:nvSpPr>
        <p:spPr bwMode="auto">
          <a:xfrm>
            <a:off x="1322388" y="2517775"/>
            <a:ext cx="177800" cy="411163"/>
          </a:xfrm>
          <a:custGeom>
            <a:avLst/>
            <a:gdLst>
              <a:gd name="T0" fmla="*/ 127000 w 21600"/>
              <a:gd name="T1" fmla="*/ 2921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3105D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/>
            <a:endParaRPr lang="ru-RU" sz="3000">
              <a:solidFill>
                <a:srgbClr val="000000"/>
              </a:solidFill>
              <a:latin typeface="Gill Sans" pitchFamily="28" charset="0"/>
              <a:ea typeface="ヒラギノ角ゴ ProN W3" charset="-128"/>
              <a:sym typeface="Gill Sans" pitchFamily="28" charset="0"/>
            </a:endParaRPr>
          </a:p>
        </p:txBody>
      </p:sp>
      <p:sp>
        <p:nvSpPr>
          <p:cNvPr id="128007" name="AutoShape 6"/>
          <p:cNvSpPr>
            <a:spLocks/>
          </p:cNvSpPr>
          <p:nvPr/>
        </p:nvSpPr>
        <p:spPr bwMode="auto">
          <a:xfrm>
            <a:off x="1322388" y="3608388"/>
            <a:ext cx="177800" cy="409575"/>
          </a:xfrm>
          <a:custGeom>
            <a:avLst/>
            <a:gdLst>
              <a:gd name="T0" fmla="*/ 127000 w 21600"/>
              <a:gd name="T1" fmla="*/ 2921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3105D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/>
            <a:endParaRPr lang="ru-RU" sz="3000">
              <a:solidFill>
                <a:srgbClr val="000000"/>
              </a:solidFill>
              <a:latin typeface="Gill Sans" pitchFamily="28" charset="0"/>
              <a:ea typeface="ヒラギノ角ゴ ProN W3" charset="-128"/>
              <a:sym typeface="Gill Sans" pitchFamily="28" charset="0"/>
            </a:endParaRPr>
          </a:p>
        </p:txBody>
      </p:sp>
      <p:sp>
        <p:nvSpPr>
          <p:cNvPr id="128008" name="AutoShape 7"/>
          <p:cNvSpPr>
            <a:spLocks/>
          </p:cNvSpPr>
          <p:nvPr/>
        </p:nvSpPr>
        <p:spPr bwMode="auto">
          <a:xfrm>
            <a:off x="1322388" y="4491038"/>
            <a:ext cx="177800" cy="411162"/>
          </a:xfrm>
          <a:custGeom>
            <a:avLst/>
            <a:gdLst>
              <a:gd name="T0" fmla="*/ 127000 w 21600"/>
              <a:gd name="T1" fmla="*/ 2921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3105D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/>
            <a:endParaRPr lang="ru-RU" sz="3000">
              <a:solidFill>
                <a:srgbClr val="000000"/>
              </a:solidFill>
              <a:latin typeface="Gill Sans" pitchFamily="28" charset="0"/>
              <a:ea typeface="ヒラギノ角ゴ ProN W3" charset="-128"/>
              <a:sym typeface="Gill Sans" pitchFamily="28" charset="0"/>
            </a:endParaRPr>
          </a:p>
        </p:txBody>
      </p:sp>
      <p:sp>
        <p:nvSpPr>
          <p:cNvPr id="128009" name="Rectangle 8"/>
          <p:cNvSpPr>
            <a:spLocks/>
          </p:cNvSpPr>
          <p:nvPr/>
        </p:nvSpPr>
        <p:spPr bwMode="auto">
          <a:xfrm>
            <a:off x="5791200" y="1905000"/>
            <a:ext cx="2849563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498475" indent="-458788" algn="r" defTabSz="642938">
              <a:spcBef>
                <a:spcPts val="1200"/>
              </a:spcBef>
            </a:pPr>
            <a:endParaRPr lang="en-US" sz="2100" dirty="0">
              <a:solidFill>
                <a:srgbClr val="00FF00"/>
              </a:solidFill>
              <a:latin typeface="Apple Symbols" charset="2"/>
              <a:ea typeface="Lucida Grande" pitchFamily="28" charset="0"/>
              <a:cs typeface="Lucida Grande" pitchFamily="28" charset="0"/>
              <a:sym typeface="Symbol" pitchFamily="28" charset="2"/>
            </a:endParaRPr>
          </a:p>
          <a:p>
            <a:pPr marL="498475" indent="-458788" algn="r" defTabSz="642938">
              <a:spcBef>
                <a:spcPts val="1200"/>
              </a:spcBef>
            </a:pPr>
            <a:r>
              <a:rPr lang="en-US" sz="2100" dirty="0">
                <a:solidFill>
                  <a:srgbClr val="FFFF00"/>
                </a:solidFill>
                <a:latin typeface="Symbol" pitchFamily="28" charset="2"/>
                <a:ea typeface="Lucida Grande" pitchFamily="28" charset="0"/>
                <a:cs typeface="Lucida Grande" pitchFamily="28" charset="0"/>
                <a:sym typeface="Symbol" pitchFamily="28" charset="2"/>
              </a:rPr>
              <a:t>2-</a:t>
            </a:r>
            <a:r>
              <a:rPr lang="en-US" sz="2100" dirty="0">
                <a:solidFill>
                  <a:srgbClr val="FFFF00"/>
                </a:solidFill>
                <a:ea typeface="Lucida Grande" pitchFamily="28" charset="0"/>
                <a:cs typeface="Lucida Grande" pitchFamily="28" charset="0"/>
                <a:sym typeface="Symbol" pitchFamily="28" charset="2"/>
              </a:rPr>
              <a:t>fiber fed</a:t>
            </a:r>
          </a:p>
          <a:p>
            <a:pPr marL="498475" indent="-458788" algn="r" defTabSz="642938">
              <a:spcBef>
                <a:spcPts val="1200"/>
              </a:spcBef>
            </a:pPr>
            <a:r>
              <a:rPr lang="en-US" sz="2100" dirty="0">
                <a:solidFill>
                  <a:srgbClr val="FFFF00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Δ</a:t>
            </a: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RV =1 </a:t>
            </a:r>
            <a:r>
              <a:rPr lang="ru-RU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м</a:t>
            </a:r>
            <a:r>
              <a:rPr lang="en-US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/</a:t>
            </a:r>
            <a:r>
              <a:rPr lang="ru-RU" sz="2100" dirty="0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м</a:t>
            </a: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algn="r" defTabSz="642938">
              <a:spcBef>
                <a:spcPts val="1438"/>
              </a:spcBef>
            </a:pP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algn="r" defTabSz="642938">
              <a:spcBef>
                <a:spcPts val="1200"/>
              </a:spcBef>
            </a:pPr>
            <a:r>
              <a:rPr lang="en-US" sz="2100" dirty="0">
                <a:solidFill>
                  <a:srgbClr val="FFFF00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Δ</a:t>
            </a: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T =0.01 K</a:t>
            </a:r>
          </a:p>
          <a:p>
            <a:pPr marL="498475" indent="-458788" algn="r" defTabSz="642938">
              <a:spcBef>
                <a:spcPts val="1438"/>
              </a:spcBef>
            </a:pPr>
            <a:endParaRPr lang="en-US" sz="2100" dirty="0">
              <a:solidFill>
                <a:srgbClr val="FFFF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  <a:p>
            <a:pPr marL="498475" indent="-458788" algn="r" defTabSz="642938">
              <a:spcBef>
                <a:spcPts val="1200"/>
              </a:spcBef>
            </a:pPr>
            <a:r>
              <a:rPr lang="en-US" sz="2100" dirty="0" err="1">
                <a:solidFill>
                  <a:srgbClr val="FFFF00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Δ</a:t>
            </a:r>
            <a:r>
              <a:rPr lang="en-US" sz="2100" dirty="0" err="1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p</a:t>
            </a:r>
            <a:r>
              <a:rPr lang="en-US" sz="2100" dirty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=0.01 </a:t>
            </a:r>
            <a:r>
              <a:rPr lang="ru-RU" sz="2100" dirty="0" err="1" smtClean="0">
                <a:solidFill>
                  <a:srgbClr val="FFFF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мБар</a:t>
            </a:r>
            <a:endParaRPr lang="en-US" sz="2100" dirty="0">
              <a:latin typeface="Helvetica" pitchFamily="28" charset="0"/>
              <a:cs typeface="Helvetica" pitchFamily="28" charset="0"/>
              <a:sym typeface="Helvetica" pitchFamily="28" charset="0"/>
            </a:endParaRPr>
          </a:p>
        </p:txBody>
      </p:sp>
      <p:sp>
        <p:nvSpPr>
          <p:cNvPr id="128010" name="AutoShape 9"/>
          <p:cNvSpPr>
            <a:spLocks/>
          </p:cNvSpPr>
          <p:nvPr/>
        </p:nvSpPr>
        <p:spPr bwMode="auto">
          <a:xfrm>
            <a:off x="8081963" y="3224213"/>
            <a:ext cx="177800" cy="409575"/>
          </a:xfrm>
          <a:custGeom>
            <a:avLst/>
            <a:gdLst>
              <a:gd name="T0" fmla="*/ 127000 w 21600"/>
              <a:gd name="T1" fmla="*/ 2921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3105D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/>
            <a:endParaRPr lang="ru-RU" sz="3000">
              <a:solidFill>
                <a:srgbClr val="000000"/>
              </a:solidFill>
              <a:latin typeface="Gill Sans" pitchFamily="28" charset="0"/>
              <a:ea typeface="ヒラギノ角ゴ ProN W3" charset="-128"/>
              <a:sym typeface="Gill Sans" pitchFamily="28" charset="0"/>
            </a:endParaRPr>
          </a:p>
        </p:txBody>
      </p:sp>
      <p:sp>
        <p:nvSpPr>
          <p:cNvPr id="128011" name="AutoShape 10"/>
          <p:cNvSpPr>
            <a:spLocks/>
          </p:cNvSpPr>
          <p:nvPr/>
        </p:nvSpPr>
        <p:spPr bwMode="auto">
          <a:xfrm>
            <a:off x="8081963" y="4322763"/>
            <a:ext cx="177800" cy="409575"/>
          </a:xfrm>
          <a:custGeom>
            <a:avLst/>
            <a:gdLst>
              <a:gd name="T0" fmla="*/ 127000 w 21600"/>
              <a:gd name="T1" fmla="*/ 292100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  <a:moveTo>
                  <a:pt x="1080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3105D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/>
            <a:endParaRPr lang="ru-RU" sz="3000">
              <a:solidFill>
                <a:srgbClr val="000000"/>
              </a:solidFill>
              <a:latin typeface="Gill Sans" pitchFamily="28" charset="0"/>
              <a:ea typeface="ヒラギノ角ゴ ProN W3" charset="-128"/>
              <a:sym typeface="Gill Sans" pitchFamily="28" charset="0"/>
            </a:endParaRPr>
          </a:p>
        </p:txBody>
      </p:sp>
      <p:sp>
        <p:nvSpPr>
          <p:cNvPr id="128012" name="Line 11"/>
          <p:cNvSpPr>
            <a:spLocks noChangeShapeType="1"/>
          </p:cNvSpPr>
          <p:nvPr/>
        </p:nvSpPr>
        <p:spPr bwMode="auto">
          <a:xfrm rot="10800000" flipH="1">
            <a:off x="3170238" y="4530725"/>
            <a:ext cx="457200" cy="1666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oval" w="lg" len="lg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8013" name="Rectangle 12"/>
          <p:cNvSpPr>
            <a:spLocks/>
          </p:cNvSpPr>
          <p:nvPr/>
        </p:nvSpPr>
        <p:spPr bwMode="auto">
          <a:xfrm>
            <a:off x="1704975" y="6153150"/>
            <a:ext cx="3189288" cy="39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defTabSz="642938">
              <a:spcBef>
                <a:spcPts val="1438"/>
              </a:spcBef>
            </a:pPr>
            <a:r>
              <a:rPr lang="ru-RU" sz="2100" dirty="0" smtClean="0">
                <a:solidFill>
                  <a:srgbClr val="FF00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Контроль давления</a:t>
            </a:r>
            <a:endParaRPr lang="en-US" sz="2100" dirty="0">
              <a:solidFill>
                <a:srgbClr val="FF00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</p:txBody>
      </p:sp>
      <p:sp>
        <p:nvSpPr>
          <p:cNvPr id="128014" name="Line 13"/>
          <p:cNvSpPr>
            <a:spLocks noChangeShapeType="1"/>
          </p:cNvSpPr>
          <p:nvPr/>
        </p:nvSpPr>
        <p:spPr bwMode="auto">
          <a:xfrm rot="10800000">
            <a:off x="5962650" y="3679825"/>
            <a:ext cx="1009650" cy="2441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oval" w="lg" len="lg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8015" name="Rectangle 14"/>
          <p:cNvSpPr>
            <a:spLocks/>
          </p:cNvSpPr>
          <p:nvPr/>
        </p:nvSpPr>
        <p:spPr bwMode="auto">
          <a:xfrm>
            <a:off x="5214938" y="6153150"/>
            <a:ext cx="3625850" cy="39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defTabSz="642938">
              <a:spcBef>
                <a:spcPts val="1438"/>
              </a:spcBef>
            </a:pPr>
            <a:r>
              <a:rPr lang="ru-RU" sz="2100" dirty="0" smtClean="0">
                <a:solidFill>
                  <a:srgbClr val="FF0000"/>
                </a:solidFill>
                <a:latin typeface="Helvetica" pitchFamily="28" charset="0"/>
                <a:cs typeface="Helvetica" pitchFamily="28" charset="0"/>
                <a:sym typeface="Helvetica" pitchFamily="28" charset="0"/>
              </a:rPr>
              <a:t>Контроль температуры</a:t>
            </a:r>
            <a:endParaRPr lang="en-US" sz="2100" dirty="0">
              <a:solidFill>
                <a:srgbClr val="FF0000"/>
              </a:solidFill>
              <a:latin typeface="Helvetica" pitchFamily="28" charset="0"/>
              <a:cs typeface="Helvetica" pitchFamily="28" charset="0"/>
              <a:sym typeface="Helvetica" pitchFamily="2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Рисунок 10" descr="UV_sg_atlas.eps"/>
          <p:cNvPicPr>
            <a:picLocks noChangeAspect="1"/>
          </p:cNvPicPr>
          <p:nvPr/>
        </p:nvPicPr>
        <p:blipFill>
          <a:blip r:embed="rId2"/>
          <a:srcRect l="5296" t="4900" r="2879" b="4456"/>
          <a:stretch>
            <a:fillRect/>
          </a:stretch>
        </p:blipFill>
        <p:spPr bwMode="auto">
          <a:xfrm>
            <a:off x="3357563" y="665163"/>
            <a:ext cx="5643562" cy="5692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42875" y="928670"/>
            <a:ext cx="3429000" cy="150020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Атлас спектров репрезентативных </a:t>
            </a:r>
            <a:br>
              <a:rPr lang="ru-RU" sz="2800" b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объектов в наземном </a:t>
            </a:r>
            <a:br>
              <a:rPr lang="ru-RU" sz="2800" b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УФ,  фрагмент</a:t>
            </a:r>
          </a:p>
        </p:txBody>
      </p:sp>
      <p:sp>
        <p:nvSpPr>
          <p:cNvPr id="58372" name="Текст 3"/>
          <p:cNvSpPr>
            <a:spLocks noGrp="1"/>
          </p:cNvSpPr>
          <p:nvPr>
            <p:ph type="body" idx="2"/>
          </p:nvPr>
        </p:nvSpPr>
        <p:spPr>
          <a:xfrm>
            <a:off x="142875" y="4143375"/>
            <a:ext cx="3357563" cy="1000137"/>
          </a:xfrm>
          <a:ln w="19050"/>
        </p:spPr>
        <p:txBody>
          <a:bodyPr>
            <a:normAutofit fontScale="40000" lnSpcReduction="20000"/>
          </a:bodyPr>
          <a:lstStyle/>
          <a:p>
            <a:pPr eaLnBrk="1" fontAlgn="auto" hangingPunct="1">
              <a:defRPr/>
            </a:pPr>
            <a:r>
              <a:rPr lang="en-US" sz="37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Chentsov</a:t>
            </a:r>
            <a:r>
              <a:rPr lang="en-US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Klochkova</a:t>
            </a:r>
            <a:r>
              <a:rPr lang="en-US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Kipper,  et al.</a:t>
            </a:r>
            <a:r>
              <a:rPr lang="ru-RU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defRPr/>
            </a:pPr>
            <a:r>
              <a:rPr lang="en-US" sz="3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Atlas of highly luminous stars spectra  </a:t>
            </a:r>
            <a:endParaRPr lang="ru-RU" sz="3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defRPr/>
            </a:pPr>
            <a:r>
              <a:rPr lang="en-US" sz="3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within the ground-based UV.    </a:t>
            </a:r>
            <a:endParaRPr lang="ru-RU" sz="3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buFont typeface="Wingdings 3"/>
              <a:buNone/>
              <a:defRPr/>
            </a:pPr>
            <a:r>
              <a:rPr lang="en-US" sz="37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Astrophys</a:t>
            </a:r>
            <a:r>
              <a:rPr lang="en-US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Bull. </a:t>
            </a:r>
            <a:r>
              <a:rPr lang="ru-RU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buFont typeface="Wingdings 3"/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8437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6072188"/>
            <a:ext cx="4357687" cy="2857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endParaRPr lang="ru-RU" sz="1600" smtClean="0">
              <a:solidFill>
                <a:srgbClr val="292987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1600" smtClean="0"/>
          </a:p>
        </p:txBody>
      </p:sp>
      <p:graphicFrame>
        <p:nvGraphicFramePr>
          <p:cNvPr id="7" name="Схема 6"/>
          <p:cNvGraphicFramePr/>
          <p:nvPr/>
        </p:nvGraphicFramePr>
        <p:xfrm>
          <a:off x="7072330" y="6215082"/>
          <a:ext cx="2894013" cy="45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0"/>
            <a:ext cx="8786874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ОЗСП БТА: </a:t>
            </a:r>
            <a:r>
              <a:rPr lang="ru-RU" sz="2800" dirty="0"/>
              <a:t>внедрение крупноформатного детектора </a:t>
            </a:r>
            <a:r>
              <a:rPr lang="en-US" sz="2800" dirty="0"/>
              <a:t>EEV 42-90 c 4608x2048 </a:t>
            </a:r>
            <a:r>
              <a:rPr lang="ru-RU" sz="2800" dirty="0"/>
              <a:t>элементов </a:t>
            </a:r>
            <a:r>
              <a:rPr lang="ru-RU" sz="2800" dirty="0" smtClean="0"/>
              <a:t>(</a:t>
            </a:r>
            <a:r>
              <a:rPr lang="ru-RU" sz="2800" dirty="0"/>
              <a:t>ЛПР вместе с ГМЗ)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3DAD0-BC7B-4AE9-B075-1A8E63E4C3EB}" type="slidenum">
              <a:rPr lang="ru-RU"/>
              <a:pPr/>
              <a:t>31</a:t>
            </a:fld>
            <a:endParaRPr lang="ru-RU"/>
          </a:p>
        </p:txBody>
      </p:sp>
      <p:pic>
        <p:nvPicPr>
          <p:cNvPr id="372740" name="Picture 4" descr="53Cam_spect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84313"/>
            <a:ext cx="6802438" cy="478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8643998" cy="700110"/>
          </a:xfrm>
        </p:spPr>
        <p:txBody>
          <a:bodyPr>
            <a:normAutofit fontScale="90000"/>
          </a:bodyPr>
          <a:lstStyle/>
          <a:p>
            <a:r>
              <a:rPr lang="ru-RU" dirty="0"/>
              <a:t>   </a:t>
            </a:r>
            <a:r>
              <a:rPr lang="ru-RU" dirty="0" err="1"/>
              <a:t>Эшелле-спектрометр</a:t>
            </a:r>
            <a:r>
              <a:rPr lang="ru-RU" dirty="0"/>
              <a:t> </a:t>
            </a:r>
            <a:r>
              <a:rPr lang="ru-RU" dirty="0" smtClean="0"/>
              <a:t>БТА </a:t>
            </a:r>
            <a:r>
              <a:rPr lang="en-US" dirty="0" smtClean="0"/>
              <a:t>“Crab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4E9D-C443-43CF-A023-F527E0D52208}" type="slidenum">
              <a:rPr lang="ru-RU"/>
              <a:pPr/>
              <a:t>32</a:t>
            </a:fld>
            <a:endParaRPr lang="ru-RU"/>
          </a:p>
        </p:txBody>
      </p:sp>
      <p:pic>
        <p:nvPicPr>
          <p:cNvPr id="75779" name="Picture 3" descr="A:\crabsc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4019550" cy="3652838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75780" name="Picture 4" descr="A:\NGC6543_2dcl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819400"/>
            <a:ext cx="3419475" cy="3759200"/>
          </a:xfrm>
          <a:prstGeom prst="rect">
            <a:avLst/>
          </a:prstGeom>
          <a:noFill/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651375" y="914400"/>
            <a:ext cx="4546053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2000" b="0" dirty="0">
                <a:solidFill>
                  <a:schemeClr val="tx1"/>
                </a:solidFill>
                <a:effectLst/>
              </a:rPr>
              <a:t>Аттестован в апреле 2002 г.</a:t>
            </a:r>
          </a:p>
          <a:p>
            <a:r>
              <a:rPr lang="ru-RU" sz="2000" b="0" dirty="0">
                <a:solidFill>
                  <a:schemeClr val="tx1"/>
                </a:solidFill>
                <a:effectLst/>
              </a:rPr>
              <a:t>Спектральный диапазон: 3800-10000 А.</a:t>
            </a:r>
          </a:p>
          <a:p>
            <a:r>
              <a:rPr lang="ru-RU" sz="2000" b="0" dirty="0">
                <a:solidFill>
                  <a:schemeClr val="tx1"/>
                </a:solidFill>
                <a:effectLst/>
              </a:rPr>
              <a:t>Спектральное разрешение:  4000.</a:t>
            </a:r>
          </a:p>
          <a:p>
            <a:r>
              <a:rPr lang="ru-RU" sz="2000" b="0" dirty="0">
                <a:solidFill>
                  <a:schemeClr val="tx1"/>
                </a:solidFill>
                <a:effectLst/>
              </a:rPr>
              <a:t>Высота щели: 30 </a:t>
            </a:r>
            <a:r>
              <a:rPr lang="ru-RU" sz="2000" b="0" dirty="0" err="1">
                <a:solidFill>
                  <a:schemeClr val="tx1"/>
                </a:solidFill>
                <a:effectLst/>
              </a:rPr>
              <a:t>угл.сек</a:t>
            </a:r>
            <a:r>
              <a:rPr lang="ru-RU" sz="2000" b="0" dirty="0">
                <a:solidFill>
                  <a:schemeClr val="tx1"/>
                </a:solidFill>
                <a:effectLst/>
              </a:rPr>
              <a:t>.</a:t>
            </a:r>
          </a:p>
          <a:p>
            <a:r>
              <a:rPr lang="ru-RU" sz="2000" b="0" dirty="0">
                <a:solidFill>
                  <a:schemeClr val="tx1"/>
                </a:solidFill>
                <a:effectLst/>
              </a:rPr>
              <a:t>Рабочие порядки: 6 - 16.</a:t>
            </a:r>
          </a:p>
          <a:p>
            <a:r>
              <a:rPr lang="ru-RU" sz="2000" b="0" dirty="0">
                <a:solidFill>
                  <a:schemeClr val="tx1"/>
                </a:solidFill>
                <a:effectLst/>
              </a:rPr>
              <a:t>Масштаб вдоль щели: 0.5 </a:t>
            </a:r>
            <a:r>
              <a:rPr lang="ru-RU" sz="2000" b="0" dirty="0" err="1">
                <a:solidFill>
                  <a:schemeClr val="tx1"/>
                </a:solidFill>
                <a:effectLst/>
              </a:rPr>
              <a:t>угл.сек</a:t>
            </a:r>
            <a:r>
              <a:rPr lang="ru-RU" sz="2000" b="0" dirty="0">
                <a:solidFill>
                  <a:schemeClr val="tx1"/>
                </a:solidFill>
                <a:effectLst/>
              </a:rPr>
              <a:t>.</a:t>
            </a:r>
            <a:r>
              <a:rPr lang="en-US" sz="2000" b="0" dirty="0">
                <a:solidFill>
                  <a:schemeClr val="tx1"/>
                </a:solidFill>
                <a:effectLst/>
              </a:rPr>
              <a:t>/</a:t>
            </a:r>
            <a:r>
              <a:rPr lang="ru-RU" sz="2000" b="0" dirty="0">
                <a:solidFill>
                  <a:schemeClr val="tx1"/>
                </a:solidFill>
                <a:effectLst/>
              </a:rPr>
              <a:t>элем.</a:t>
            </a:r>
          </a:p>
        </p:txBody>
      </p:sp>
      <p:pic>
        <p:nvPicPr>
          <p:cNvPr id="75783" name="Picture 7" descr="A:\Q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191000"/>
            <a:ext cx="3465513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6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2286000" cy="1371600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rgbClr val="FCDD44"/>
                </a:solidFill>
                <a:latin typeface="Times New Roman" pitchFamily="18" charset="0"/>
              </a:rPr>
              <a:t>ИФП на БТА</a:t>
            </a:r>
            <a:r>
              <a:rPr lang="ru-RU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975" y="2492375"/>
            <a:ext cx="2555875" cy="4213225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  </a:t>
            </a:r>
            <a:r>
              <a:rPr lang="ru-RU">
                <a:latin typeface="Times New Roman" pitchFamily="18" charset="0"/>
              </a:rPr>
              <a:t>Спектр  получен на НЭС БТА с ИФП на внешней установке.</a:t>
            </a:r>
          </a:p>
        </p:txBody>
      </p:sp>
      <p:pic>
        <p:nvPicPr>
          <p:cNvPr id="44036" name="Picture 4" descr="alpha_Boo+FP_fr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42913"/>
            <a:ext cx="6705600" cy="6338887"/>
          </a:xfrm>
          <a:prstGeom prst="rect">
            <a:avLst/>
          </a:prstGeom>
          <a:noFill/>
        </p:spPr>
      </p:pic>
      <p:pic>
        <p:nvPicPr>
          <p:cNvPr id="44037" name="Picture 5" descr="alpha_Boo+FP_frame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388" y="1009650"/>
            <a:ext cx="2716212" cy="295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9" y="0"/>
            <a:ext cx="9144099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4" y="0"/>
            <a:ext cx="9144064" cy="68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Оптоволоконный спектрограф Цейсс-1000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5517232"/>
            <a:ext cx="370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3399FF"/>
              </a:solidFill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268760"/>
            <a:ext cx="57241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Tx/>
              <a:buChar char="•"/>
            </a:pPr>
            <a:r>
              <a:rPr lang="ru-RU" sz="1400" dirty="0" smtClean="0">
                <a:solidFill>
                  <a:srgbClr val="3399FF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3399FF"/>
                </a:solidFill>
                <a:ea typeface="Calibri" pitchFamily="34" charset="0"/>
                <a:cs typeface="Times New Roman" pitchFamily="18" charset="0"/>
              </a:rPr>
              <a:t>Расчет и изготовление оптики канала калибровки в подвесной части оптоволоконного спектрографа высокого разрешения для телескопа Цейсс-1000.</a:t>
            </a:r>
          </a:p>
          <a:p>
            <a:pPr algn="just"/>
            <a:endParaRPr lang="ru-RU" sz="1400" b="1" dirty="0" smtClean="0">
              <a:solidFill>
                <a:srgbClr val="3399FF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b="1" dirty="0" smtClean="0">
                <a:solidFill>
                  <a:srgbClr val="3399FF"/>
                </a:solidFill>
                <a:cs typeface="Times New Roman" pitchFamily="18" charset="0"/>
              </a:rPr>
              <a:t> Сборка и юстировка стационарной части оптоволоконного спектрографа для телескопа Цейсс-1000 на лабораторном стенде. Получение первого света от искусственного источника непрерывного и линейчатого спектра.</a:t>
            </a:r>
          </a:p>
          <a:p>
            <a:pPr algn="just">
              <a:buFontTx/>
              <a:buChar char="•"/>
            </a:pPr>
            <a:endParaRPr lang="ru-RU" sz="1400" b="1" dirty="0" smtClean="0">
              <a:solidFill>
                <a:srgbClr val="3399FF"/>
              </a:solidFill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b="1" dirty="0" smtClean="0">
                <a:solidFill>
                  <a:srgbClr val="3399FF"/>
                </a:solidFill>
                <a:cs typeface="Times New Roman" pitchFamily="18" charset="0"/>
              </a:rPr>
              <a:t> Изготовление оптических элементов и механических узлов фильтра ярких линий, сборка, юстировка и лабораторные испытания.</a:t>
            </a:r>
          </a:p>
          <a:p>
            <a:pPr algn="just">
              <a:buFontTx/>
              <a:buChar char="•"/>
            </a:pPr>
            <a:endParaRPr lang="ru-RU" sz="1400" b="1" dirty="0" smtClean="0">
              <a:solidFill>
                <a:srgbClr val="3399FF"/>
              </a:solidFill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b="1" dirty="0" smtClean="0">
                <a:solidFill>
                  <a:srgbClr val="3399FF"/>
                </a:solidFill>
                <a:cs typeface="Times New Roman" pitchFamily="18" charset="0"/>
              </a:rPr>
              <a:t> Программа удаленного контроля и управления стационарной частью спектрографа высокого разрешения с оптоволоконным сочетанием для телескопа Ц-1000</a:t>
            </a:r>
            <a:endParaRPr lang="ru-RU" sz="18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3275856" cy="24482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868144" y="3717032"/>
            <a:ext cx="3275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 smtClean="0">
                <a:solidFill>
                  <a:srgbClr val="3399FF"/>
                </a:solidFill>
                <a:cs typeface="Times New Roman" pitchFamily="18" charset="0"/>
              </a:rPr>
              <a:t>Элементы спектрографа на               лабораторном столе</a:t>
            </a:r>
            <a:endParaRPr lang="ru-RU" sz="1200" b="1" dirty="0">
              <a:solidFill>
                <a:srgbClr val="3399FF"/>
              </a:solidFill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547664" y="620688"/>
            <a:ext cx="5976664" cy="432048"/>
          </a:xfrm>
          <a:prstGeom prst="rect">
            <a:avLst/>
          </a:prstGeom>
          <a:noFill/>
          <a:ln cmpd="dbl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ru-RU" sz="1800" b="1" i="1" kern="0" dirty="0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В.Е. </a:t>
            </a:r>
            <a:r>
              <a:rPr lang="ru-RU" sz="1800" b="1" i="1" kern="0" dirty="0" err="1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Панчук</a:t>
            </a:r>
            <a:r>
              <a:rPr lang="ru-RU" sz="1800" b="1" i="1" kern="0" dirty="0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, М.В. Юшкин, Ю.Б. </a:t>
            </a:r>
            <a:r>
              <a:rPr lang="ru-RU" sz="1800" b="1" i="1" kern="0" dirty="0" err="1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Верич</a:t>
            </a:r>
            <a:r>
              <a:rPr lang="ru-RU" sz="1800" b="1" i="1" kern="0" dirty="0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, Г.В. </a:t>
            </a:r>
            <a:r>
              <a:rPr lang="ru-RU" sz="1800" b="1" i="1" kern="0" dirty="0" err="1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Якопов</a:t>
            </a:r>
            <a:r>
              <a:rPr lang="ru-RU" sz="1800" b="1" i="1" kern="0" dirty="0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, Е.И. </a:t>
            </a:r>
            <a:r>
              <a:rPr lang="ru-RU" sz="1800" b="1" i="1" kern="0" dirty="0" err="1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Перепелицын</a:t>
            </a:r>
            <a:r>
              <a:rPr lang="ru-RU" sz="1800" b="1" i="1" kern="0" dirty="0" smtClean="0">
                <a:solidFill>
                  <a:srgbClr val="E3E3FF">
                    <a:lumMod val="50000"/>
                  </a:srgbClr>
                </a:solidFill>
                <a:cs typeface="Times New Roman" pitchFamily="18" charset="0"/>
              </a:rPr>
              <a:t>, Э.В. Емельянов   </a:t>
            </a:r>
            <a:endParaRPr lang="ru-RU" sz="1800" b="1" i="1" kern="0" dirty="0">
              <a:solidFill>
                <a:srgbClr val="E3E3FF">
                  <a:lumMod val="50000"/>
                </a:srgbClr>
              </a:solidFill>
              <a:cs typeface="Times New Roman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2627783" cy="1656185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69160"/>
            <a:ext cx="2952327" cy="164701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6581001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 smtClean="0">
                <a:solidFill>
                  <a:srgbClr val="3399FF"/>
                </a:solidFill>
                <a:cs typeface="Times New Roman" pitchFamily="18" charset="0"/>
              </a:rPr>
              <a:t>Спектры ртутной лампы и лампы накаливания</a:t>
            </a:r>
            <a:endParaRPr lang="ru-RU" sz="1200" b="1" dirty="0">
              <a:solidFill>
                <a:srgbClr val="3399FF"/>
              </a:solidFill>
              <a:cs typeface="Times New Roman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11339" r="7450" b="13571"/>
          <a:stretch/>
        </p:blipFill>
        <p:spPr bwMode="auto">
          <a:xfrm>
            <a:off x="5940152" y="4149080"/>
            <a:ext cx="1418565" cy="2295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1087" r="7165" b="13397"/>
          <a:stretch/>
        </p:blipFill>
        <p:spPr bwMode="auto">
          <a:xfrm>
            <a:off x="7452320" y="4149080"/>
            <a:ext cx="1440160" cy="2266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012160" y="6396335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 smtClean="0">
                <a:solidFill>
                  <a:srgbClr val="3399FF"/>
                </a:solidFill>
                <a:cs typeface="Times New Roman" pitchFamily="18" charset="0"/>
              </a:rPr>
              <a:t>Применение фильтра ярких линий (НЭС)                   </a:t>
            </a:r>
            <a:endParaRPr lang="ru-RU" sz="1200" b="1" dirty="0">
              <a:solidFill>
                <a:srgbClr val="3399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0"/>
            <a:ext cx="8218536" cy="946179"/>
          </a:xfrm>
        </p:spPr>
        <p:txBody>
          <a:bodyPr tIns="2880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Звездный спектрограф высокого разрешения с оптоволоконным входом для БТА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Объект 1"/>
          <p:cNvSpPr>
            <a:spLocks noGrp="1"/>
          </p:cNvSpPr>
          <p:nvPr>
            <p:ph idx="1"/>
          </p:nvPr>
        </p:nvSpPr>
        <p:spPr>
          <a:xfrm>
            <a:off x="6372200" y="3068960"/>
            <a:ext cx="2771799" cy="936104"/>
          </a:xfrm>
        </p:spPr>
        <p:txBody>
          <a:bodyPr>
            <a:normAutofit/>
          </a:bodyPr>
          <a:lstStyle/>
          <a:p>
            <a:endParaRPr lang="ru-RU" altLang="ru-RU" sz="1600" dirty="0"/>
          </a:p>
          <a:p>
            <a:endParaRPr lang="ru-RU" altLang="ru-RU" sz="1600" dirty="0"/>
          </a:p>
          <a:p>
            <a:r>
              <a:rPr lang="ru-RU" altLang="ru-RU" sz="1600" dirty="0" smtClean="0"/>
              <a:t>Длина волокна – 60 м </a:t>
            </a:r>
            <a:endParaRPr lang="en-US" altLang="ru-RU" sz="1600" dirty="0"/>
          </a:p>
          <a:p>
            <a:endParaRPr lang="en-US" altLang="ru-RU" sz="1600" dirty="0"/>
          </a:p>
          <a:p>
            <a:endParaRPr lang="en-US" altLang="ru-RU" sz="1600" dirty="0"/>
          </a:p>
          <a:p>
            <a:endParaRPr lang="en-US" altLang="ru-RU" sz="1600" dirty="0"/>
          </a:p>
        </p:txBody>
      </p:sp>
      <p:sp>
        <p:nvSpPr>
          <p:cNvPr id="2052" name="Текст 2"/>
          <p:cNvSpPr>
            <a:spLocks noGrp="1"/>
          </p:cNvSpPr>
          <p:nvPr>
            <p:ph type="body" sz="half" idx="2"/>
          </p:nvPr>
        </p:nvSpPr>
        <p:spPr>
          <a:xfrm>
            <a:off x="101860" y="1628800"/>
            <a:ext cx="3352800" cy="4392488"/>
          </a:xfrm>
        </p:spPr>
        <p:txBody>
          <a:bodyPr>
            <a:noAutofit/>
          </a:bodyPr>
          <a:lstStyle/>
          <a:p>
            <a:r>
              <a:rPr lang="ru-RU" altLang="ru-RU" sz="1600" dirty="0" smtClean="0"/>
              <a:t>1. Спектральное разрешение:</a:t>
            </a:r>
          </a:p>
          <a:p>
            <a:r>
              <a:rPr lang="en-US" altLang="ru-RU" sz="1600" dirty="0" smtClean="0"/>
              <a:t>R~</a:t>
            </a:r>
            <a:r>
              <a:rPr lang="ru-RU" altLang="ru-RU" sz="1600" dirty="0" smtClean="0"/>
              <a:t>30000 – </a:t>
            </a:r>
            <a:r>
              <a:rPr lang="en-US" altLang="ru-RU" sz="1600" dirty="0" smtClean="0"/>
              <a:t>R~100000</a:t>
            </a:r>
          </a:p>
          <a:p>
            <a:r>
              <a:rPr lang="en-US" altLang="ru-RU" sz="1600" dirty="0" smtClean="0"/>
              <a:t>2. </a:t>
            </a:r>
            <a:r>
              <a:rPr lang="ru-RU" altLang="ru-RU" sz="1600" dirty="0" smtClean="0"/>
              <a:t>Спектральный диапазон</a:t>
            </a:r>
            <a:r>
              <a:rPr lang="en-US" altLang="ru-RU" sz="1600" dirty="0" smtClean="0"/>
              <a:t>: </a:t>
            </a:r>
          </a:p>
          <a:p>
            <a:r>
              <a:rPr lang="en-US" altLang="ru-RU" sz="1600" dirty="0" smtClean="0"/>
              <a:t>400 – 750 </a:t>
            </a:r>
            <a:r>
              <a:rPr lang="ru-RU" altLang="ru-RU" sz="1600" dirty="0" err="1" smtClean="0"/>
              <a:t>нм</a:t>
            </a:r>
            <a:r>
              <a:rPr lang="en-US" altLang="ru-RU" sz="1600" dirty="0" smtClean="0"/>
              <a:t> </a:t>
            </a:r>
          </a:p>
          <a:p>
            <a:r>
              <a:rPr lang="en-US" altLang="ru-RU" sz="1600" dirty="0" smtClean="0"/>
              <a:t>3. </a:t>
            </a:r>
            <a:r>
              <a:rPr lang="ru-RU" altLang="ru-RU" sz="1600" dirty="0" smtClean="0"/>
              <a:t>Механическая и оптическая стабилизация для достижения точностей измерений </a:t>
            </a:r>
            <a:r>
              <a:rPr lang="en-US" altLang="ru-RU" sz="1600" dirty="0" err="1" smtClean="0"/>
              <a:t>Vr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звезд солнечного типа </a:t>
            </a:r>
            <a:r>
              <a:rPr lang="en-US" altLang="ru-RU" sz="1600" dirty="0" smtClean="0"/>
              <a:t>~ </a:t>
            </a:r>
            <a:r>
              <a:rPr lang="ru-RU" altLang="ru-RU" sz="1600" dirty="0" smtClean="0"/>
              <a:t>1 м</a:t>
            </a:r>
            <a:r>
              <a:rPr lang="en-US" altLang="ru-RU" sz="1600" dirty="0" smtClean="0"/>
              <a:t>/</a:t>
            </a:r>
            <a:r>
              <a:rPr lang="ru-RU" altLang="ru-RU" sz="1600" dirty="0" smtClean="0"/>
              <a:t>сек</a:t>
            </a:r>
            <a:endParaRPr lang="en-US" altLang="ru-RU" sz="1600" dirty="0" smtClean="0"/>
          </a:p>
          <a:p>
            <a:r>
              <a:rPr lang="en-US" altLang="ru-RU" sz="1600" dirty="0" smtClean="0"/>
              <a:t>4. </a:t>
            </a:r>
            <a:r>
              <a:rPr lang="ru-RU" altLang="ru-RU" sz="1600" dirty="0" smtClean="0"/>
              <a:t>Обеспечение </a:t>
            </a:r>
            <a:r>
              <a:rPr lang="ru-RU" altLang="ru-RU" sz="1600" dirty="0" err="1" smtClean="0"/>
              <a:t>спектрополяриметрических</a:t>
            </a:r>
            <a:r>
              <a:rPr lang="ru-RU" altLang="ru-RU" sz="1600" dirty="0" smtClean="0"/>
              <a:t> режимов наблюдений всех 4-х параметров Стокса.</a:t>
            </a:r>
          </a:p>
          <a:p>
            <a:r>
              <a:rPr lang="ru-RU" altLang="ru-RU" sz="1600" dirty="0" smtClean="0"/>
              <a:t>5. Проницающая сила – 11-12 </a:t>
            </a:r>
            <a:r>
              <a:rPr lang="ru-RU" altLang="ru-RU" sz="1600" dirty="0" err="1" smtClean="0"/>
              <a:t>зв.вел</a:t>
            </a:r>
            <a:r>
              <a:rPr lang="ru-RU" altLang="ru-RU" sz="1600" dirty="0" smtClean="0"/>
              <a:t>.</a:t>
            </a:r>
          </a:p>
          <a:p>
            <a:r>
              <a:rPr lang="ru-RU" altLang="ru-RU" sz="1600" dirty="0" smtClean="0"/>
              <a:t>За 1 час </a:t>
            </a:r>
            <a:r>
              <a:rPr lang="en-US" altLang="ru-RU" sz="1600" dirty="0" smtClean="0"/>
              <a:t>S/N</a:t>
            </a:r>
            <a:endParaRPr lang="ru-RU" altLang="ru-RU" sz="1600" dirty="0" smtClean="0"/>
          </a:p>
          <a:p>
            <a:endParaRPr lang="en-US" altLang="ru-RU" sz="1600" dirty="0" smtClean="0"/>
          </a:p>
          <a:p>
            <a:endParaRPr lang="ru-RU" altLang="ru-RU" sz="1400" dirty="0" smtClean="0"/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60" y="946180"/>
            <a:ext cx="2992320" cy="53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899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000232" y="142852"/>
            <a:ext cx="4151764" cy="422306"/>
          </a:xfrm>
        </p:spPr>
        <p:txBody>
          <a:bodyPr tIns="320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ru-RU" altLang="en-US" sz="3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Принципиальная схема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1472" y="4500570"/>
            <a:ext cx="8215370" cy="1285884"/>
          </a:xfrm>
        </p:spPr>
        <p:txBody>
          <a:bodyPr lIns="82945" tIns="41473" rIns="82945" bIns="41473">
            <a:normAutofit/>
          </a:bodyPr>
          <a:lstStyle/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Выбрана схема с белым зрачком, двумя коллиматорами – 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внеосевыми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параболоидами с 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F=2175 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мм, 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эшелле-мозаикой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R4 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(2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x410x230 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31.7 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штр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мм) и 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гризмой-кросс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дисперсором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из стекла 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PBM2Y.</a:t>
            </a: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Камера – 6-линзовая, 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F=450 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мм, 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D=260 </a:t>
            </a:r>
            <a:r>
              <a:rPr lang="ru-RU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мм (</a:t>
            </a:r>
            <a:r>
              <a:rPr lang="ru-RU" altLang="en-US" sz="16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эфф</a:t>
            </a:r>
            <a:r>
              <a:rPr lang="en-US" altLang="en-US" sz="16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&gt;80%)</a:t>
            </a:r>
            <a:r>
              <a:rPr lang="en-US" sz="1600" dirty="0" smtClean="0"/>
              <a:t> </a:t>
            </a:r>
            <a:endParaRPr lang="en-US" altLang="en-US" sz="1600" dirty="0" smtClean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91686" indent="-293764">
              <a:buClr>
                <a:srgbClr val="FFFFFF"/>
              </a:buClr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ru-RU" alt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2" descr="C:\Present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714356"/>
            <a:ext cx="6289920" cy="368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50950" y="1431925"/>
            <a:ext cx="6645275" cy="1165225"/>
            <a:chOff x="0" y="0"/>
            <a:chExt cx="5953" cy="1043"/>
          </a:xfrm>
        </p:grpSpPr>
        <p:sp>
          <p:nvSpPr>
            <p:cNvPr id="126979" name="Rectangle 2"/>
            <p:cNvSpPr>
              <a:spLocks/>
            </p:cNvSpPr>
            <p:nvPr/>
          </p:nvSpPr>
          <p:spPr bwMode="auto">
            <a:xfrm>
              <a:off x="0" y="0"/>
              <a:ext cx="5953" cy="104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642938"/>
              <a:endParaRPr lang="ru-RU" sz="3000">
                <a:solidFill>
                  <a:srgbClr val="000000"/>
                </a:solidFill>
                <a:latin typeface="Gill Sans" pitchFamily="28" charset="0"/>
                <a:ea typeface="ヒラギノ角ゴ ProN W3" charset="-128"/>
                <a:sym typeface="Gill Sans" pitchFamily="28" charset="0"/>
              </a:endParaRPr>
            </a:p>
          </p:txBody>
        </p:sp>
        <p:pic>
          <p:nvPicPr>
            <p:cNvPr id="126980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953" cy="10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26981" name="Rectangle 4"/>
          <p:cNvSpPr>
            <a:spLocks/>
          </p:cNvSpPr>
          <p:nvPr/>
        </p:nvSpPr>
        <p:spPr bwMode="auto">
          <a:xfrm>
            <a:off x="1839913" y="3094038"/>
            <a:ext cx="5464175" cy="279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Jupiter 	@ 1 AU 	: 28.4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Jupiter 	@ 5 AU 	: 12.7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Neptune 	@ 0.1 AU 	: 4.8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Neptune 	@ 1 AU 	: 1.5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Super-Earth (5 M</a:t>
            </a:r>
            <a:r>
              <a:rPr lang="en-US" sz="1700" baseline="-20000"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⊕</a:t>
            </a: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) 	@ 0.1 AU 	: 1.4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 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Super-Earth (5 M</a:t>
            </a:r>
            <a:r>
              <a:rPr lang="en-US" sz="1700" baseline="-20000">
                <a:latin typeface="Symbol" pitchFamily="28" charset="2"/>
                <a:ea typeface="Symbol" pitchFamily="28" charset="2"/>
                <a:cs typeface="Symbol" pitchFamily="28" charset="2"/>
                <a:sym typeface="Symbol" pitchFamily="28" charset="2"/>
              </a:rPr>
              <a:t>⊕</a:t>
            </a: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) 	@ 1 AU 	: 0.45 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en-US" sz="1700">
                <a:latin typeface="Tahoma" pitchFamily="28" charset="0"/>
                <a:cs typeface="Tahoma" pitchFamily="28" charset="0"/>
                <a:sym typeface="Tahoma" pitchFamily="28" charset="0"/>
              </a:rPr>
              <a:t>Earth 	@ 1 AU 	: 9 cm s</a:t>
            </a:r>
            <a:r>
              <a:rPr lang="en-US" sz="1700" baseline="30000">
                <a:latin typeface="Tahoma" pitchFamily="28" charset="0"/>
                <a:cs typeface="Tahoma" pitchFamily="28" charset="0"/>
                <a:sym typeface="Tahoma" pitchFamily="28" charset="0"/>
              </a:rPr>
              <a:t>-1</a:t>
            </a:r>
          </a:p>
        </p:txBody>
      </p:sp>
      <p:sp>
        <p:nvSpPr>
          <p:cNvPr id="126982" name="Rectangle 5"/>
          <p:cNvSpPr>
            <a:spLocks/>
          </p:cNvSpPr>
          <p:nvPr/>
        </p:nvSpPr>
        <p:spPr bwMode="auto">
          <a:xfrm>
            <a:off x="852488" y="566738"/>
            <a:ext cx="74295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algn="ctr" defTabSz="642938">
              <a:spcBef>
                <a:spcPts val="1438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Возможности обнаружения </a:t>
            </a:r>
            <a:r>
              <a:rPr lang="ru-RU" sz="2400" b="1" dirty="0" err="1" smtClean="0">
                <a:solidFill>
                  <a:srgbClr val="FF0000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экзопланет</a:t>
            </a:r>
            <a:endParaRPr lang="en-US" sz="2100" b="1" dirty="0">
              <a:solidFill>
                <a:srgbClr val="FFFF00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</p:txBody>
      </p:sp>
      <p:sp>
        <p:nvSpPr>
          <p:cNvPr id="126983" name="Rectangle 6"/>
          <p:cNvSpPr>
            <a:spLocks/>
          </p:cNvSpPr>
          <p:nvPr/>
        </p:nvSpPr>
        <p:spPr bwMode="auto">
          <a:xfrm>
            <a:off x="2000232" y="2928934"/>
            <a:ext cx="4786346" cy="2786082"/>
          </a:xfrm>
          <a:prstGeom prst="rect">
            <a:avLst/>
          </a:prstGeom>
          <a:solidFill>
            <a:schemeClr val="accent1">
              <a:alpha val="32549"/>
            </a:schemeClr>
          </a:solidFill>
          <a:ln w="12700">
            <a:solidFill>
              <a:schemeClr val="tx1">
                <a:alpha val="32549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Юпитер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	@ 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28.4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Юпитер 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	@ 5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12.7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Нептун 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	@ 0.1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4.8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Нептун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@ 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1.5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Супер-Земля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(5 M</a:t>
            </a:r>
            <a:r>
              <a:rPr lang="en-US" sz="1600" baseline="-20000" dirty="0" smtClean="0">
                <a:solidFill>
                  <a:schemeClr val="tx1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/>
              </a:rPr>
              <a:t>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) 	@ 0.1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1.4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Супер-Земля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(5 M</a:t>
            </a:r>
            <a:r>
              <a:rPr lang="en-US" sz="1600" baseline="-20000" dirty="0" smtClean="0">
                <a:solidFill>
                  <a:schemeClr val="tx1"/>
                </a:solidFill>
                <a:latin typeface="Symbol" pitchFamily="28" charset="2"/>
                <a:ea typeface="Symbol" pitchFamily="28" charset="2"/>
                <a:cs typeface="Symbol" pitchFamily="28" charset="2"/>
                <a:sym typeface="Symbol"/>
              </a:rPr>
              <a:t> 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) 	@ 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	: 0.45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м/с</a:t>
            </a:r>
            <a:endParaRPr lang="en-US" sz="1600" baseline="30000" dirty="0" smtClean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  <a:p>
            <a:pPr marL="39688" defTabSz="642938">
              <a:spcBef>
                <a:spcPts val="1050"/>
              </a:spcBef>
              <a:tabLst>
                <a:tab pos="2106613" algn="l"/>
                <a:tab pos="3178175" algn="l"/>
                <a:tab pos="3687763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Земля 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	@ 1 </a:t>
            </a:r>
            <a:r>
              <a:rPr lang="ru-RU" sz="1600" dirty="0" err="1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а.е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 	: 9 </a:t>
            </a:r>
            <a:r>
              <a:rPr lang="ru-RU" sz="1600" dirty="0" smtClean="0">
                <a:solidFill>
                  <a:schemeClr val="tx1"/>
                </a:solidFill>
                <a:latin typeface="Tahoma" pitchFamily="28" charset="0"/>
                <a:cs typeface="Tahoma" pitchFamily="28" charset="0"/>
                <a:sym typeface="Tahoma" pitchFamily="28" charset="0"/>
              </a:rPr>
              <a:t>см/с</a:t>
            </a:r>
            <a:endParaRPr lang="en-US" sz="1600" baseline="30000" dirty="0">
              <a:solidFill>
                <a:schemeClr val="tx1"/>
              </a:solidFill>
              <a:latin typeface="Tahoma" pitchFamily="28" charset="0"/>
              <a:cs typeface="Tahoma" pitchFamily="28" charset="0"/>
              <a:sym typeface="Tahoma" pitchFamily="2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3000364" y="142852"/>
            <a:ext cx="3937450" cy="493744"/>
          </a:xfrm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ru-RU" altLang="en-US" sz="29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Система калибровок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5786" y="642918"/>
            <a:ext cx="7653600" cy="2196596"/>
          </a:xfrm>
        </p:spPr>
        <p:txBody>
          <a:bodyPr lIns="82945" tIns="20802" rIns="82945" bIns="41473"/>
          <a:lstStyle/>
          <a:p>
            <a:pPr marL="391686" indent="-293764">
              <a:buClr>
                <a:srgbClr val="FFFFFF"/>
              </a:buClr>
              <a:buSzPct val="45000"/>
              <a:buFont typeface="StarSymbol" charset="0"/>
              <a:buChar char="●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altLang="en-US" sz="24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Th-Ar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en-US" sz="24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лампа+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en-US" sz="24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галлоген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обеспечивает точность до 3-5 м</a:t>
            </a:r>
            <a:r>
              <a:rPr lang="en-US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/c</a:t>
            </a:r>
            <a:endParaRPr lang="ru-RU" altLang="en-US" sz="2400" dirty="0" smtClean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91686" indent="-293764">
              <a:buClr>
                <a:srgbClr val="FFFFFF"/>
              </a:buClr>
              <a:buSzPct val="45000"/>
              <a:buFont typeface="StarSymbol" charset="0"/>
              <a:buChar char="●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Йодная ячейка + галоген: </a:t>
            </a:r>
            <a:r>
              <a:rPr lang="en-US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м/с (в перспективе)</a:t>
            </a:r>
          </a:p>
          <a:p>
            <a:pPr marL="391686" indent="-293764">
              <a:buClr>
                <a:srgbClr val="FFFFFF"/>
              </a:buClr>
              <a:buSzPct val="45000"/>
              <a:buFont typeface="StarSymbol" charset="0"/>
              <a:buChar char="●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Будущее</a:t>
            </a:r>
            <a:r>
              <a:rPr lang="en-US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ru-RU" altLang="en-US" sz="24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Фемтосекундный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лазер: </a:t>
            </a:r>
            <a:r>
              <a:rPr lang="en-US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см</a:t>
            </a:r>
            <a:r>
              <a:rPr lang="en-US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/c (</a:t>
            </a:r>
            <a:r>
              <a:rPr lang="ru-RU" altLang="en-US" sz="24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внутрення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точность) и </a:t>
            </a:r>
            <a:r>
              <a:rPr lang="en-US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10-2</a:t>
            </a:r>
            <a:r>
              <a:rPr lang="ru-RU" altLang="en-US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 см/с в результате.</a:t>
            </a:r>
            <a:endParaRPr lang="en-US" altLang="en-US" sz="2400" dirty="0" smtClean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422" y="2786058"/>
            <a:ext cx="487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Спектральное разрешение</a:t>
            </a:r>
            <a:endParaRPr lang="ru-RU" i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3429000"/>
            <a:ext cx="55787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/>
            <a:r>
              <a:rPr lang="en-US" altLang="en-US" sz="4000" i="0" dirty="0" smtClean="0">
                <a:solidFill>
                  <a:srgbClr val="002060"/>
                </a:solidFill>
              </a:rPr>
              <a:t>R = 2*d*</a:t>
            </a:r>
            <a:r>
              <a:rPr lang="en-US" altLang="en-US" sz="4000" i="0" dirty="0" err="1" smtClean="0">
                <a:solidFill>
                  <a:srgbClr val="002060"/>
                </a:solidFill>
              </a:rPr>
              <a:t>tg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 </a:t>
            </a:r>
            <a:r>
              <a:rPr lang="ru-RU" altLang="en-US" sz="4000" i="0" dirty="0" smtClean="0">
                <a:solidFill>
                  <a:srgbClr val="002060"/>
                </a:solidFill>
              </a:rPr>
              <a:t>(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f </a:t>
            </a:r>
            <a:r>
              <a:rPr lang="ru-RU" altLang="en-US" sz="4000" i="0" dirty="0" smtClean="0">
                <a:solidFill>
                  <a:srgbClr val="002060"/>
                </a:solidFill>
              </a:rPr>
              <a:t>)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/ (D*</a:t>
            </a:r>
            <a:r>
              <a:rPr lang="en-US" altLang="en-US" sz="4000" i="0" dirty="0" err="1" smtClean="0">
                <a:solidFill>
                  <a:srgbClr val="002060"/>
                </a:solidFill>
              </a:rPr>
              <a:t>tg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 </a:t>
            </a:r>
            <a:r>
              <a:rPr lang="ru-RU" altLang="en-US" sz="4000" i="0" dirty="0" smtClean="0">
                <a:solidFill>
                  <a:srgbClr val="002060"/>
                </a:solidFill>
              </a:rPr>
              <a:t>(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s</a:t>
            </a:r>
            <a:r>
              <a:rPr lang="ru-RU" altLang="en-US" sz="4000" i="0" dirty="0" smtClean="0">
                <a:solidFill>
                  <a:srgbClr val="002060"/>
                </a:solidFill>
              </a:rPr>
              <a:t>)</a:t>
            </a:r>
            <a:r>
              <a:rPr lang="en-US" altLang="en-US" sz="4000" i="0" dirty="0" smtClean="0">
                <a:solidFill>
                  <a:srgbClr val="002060"/>
                </a:solidFill>
              </a:rPr>
              <a:t>)</a:t>
            </a:r>
            <a:endParaRPr lang="ru-RU" altLang="en-US" sz="4000" i="0" dirty="0" smtClean="0">
              <a:solidFill>
                <a:srgbClr val="002060"/>
              </a:solidFill>
            </a:endParaRPr>
          </a:p>
          <a:p>
            <a:pPr marL="0" indent="0"/>
            <a:endParaRPr lang="ru-RU" altLang="en-US" sz="2000" i="0" dirty="0" smtClean="0">
              <a:solidFill>
                <a:srgbClr val="002060"/>
              </a:solidFill>
            </a:endParaRPr>
          </a:p>
          <a:p>
            <a:pPr marL="0" indent="0"/>
            <a:r>
              <a:rPr lang="ru-RU" altLang="en-US" sz="2000" i="0" dirty="0" smtClean="0">
                <a:solidFill>
                  <a:srgbClr val="002060"/>
                </a:solidFill>
              </a:rPr>
              <a:t>Для заданных  </a:t>
            </a:r>
          </a:p>
          <a:p>
            <a:pPr marL="0" indent="0"/>
            <a:r>
              <a:rPr lang="en-US" altLang="en-US" sz="2000" i="0" dirty="0" smtClean="0">
                <a:solidFill>
                  <a:srgbClr val="002060"/>
                </a:solidFill>
              </a:rPr>
              <a:t>s=1’’; d=200mm; D=6000 mm; </a:t>
            </a:r>
            <a:r>
              <a:rPr lang="en-US" altLang="en-US" sz="2000" i="0" dirty="0" err="1" smtClean="0">
                <a:solidFill>
                  <a:srgbClr val="002060"/>
                </a:solidFill>
              </a:rPr>
              <a:t>tg</a:t>
            </a:r>
            <a:r>
              <a:rPr lang="en-US" altLang="en-US" sz="2000" i="0" dirty="0" smtClean="0">
                <a:solidFill>
                  <a:srgbClr val="002060"/>
                </a:solidFill>
              </a:rPr>
              <a:t> (f)=4</a:t>
            </a:r>
            <a:endParaRPr lang="ru-RU" altLang="en-US" sz="2000" i="0" dirty="0" smtClean="0">
              <a:solidFill>
                <a:srgbClr val="002060"/>
              </a:solidFill>
            </a:endParaRPr>
          </a:p>
          <a:p>
            <a:pPr marL="0" indent="0"/>
            <a:r>
              <a:rPr lang="ru-RU" altLang="en-US" sz="2000" i="0" dirty="0" smtClean="0">
                <a:solidFill>
                  <a:srgbClr val="002060"/>
                </a:solidFill>
              </a:rPr>
              <a:t>получаем</a:t>
            </a:r>
            <a:endParaRPr lang="en-US" altLang="en-US" sz="2000" i="0" dirty="0" smtClean="0">
              <a:solidFill>
                <a:srgbClr val="002060"/>
              </a:solidFill>
            </a:endParaRPr>
          </a:p>
          <a:p>
            <a:pPr marL="0" indent="0"/>
            <a:r>
              <a:rPr lang="en-US" altLang="en-US" sz="2000" i="0" dirty="0" smtClean="0">
                <a:solidFill>
                  <a:srgbClr val="002060"/>
                </a:solidFill>
              </a:rPr>
              <a:t>R = 55000 (</a:t>
            </a:r>
            <a:r>
              <a:rPr lang="ru-RU" altLang="en-US" sz="2000" i="0" dirty="0" smtClean="0">
                <a:solidFill>
                  <a:srgbClr val="002060"/>
                </a:solidFill>
              </a:rPr>
              <a:t>классическая щель</a:t>
            </a:r>
            <a:r>
              <a:rPr lang="en-US" altLang="en-US" sz="2000" i="0" dirty="0" smtClean="0">
                <a:solidFill>
                  <a:srgbClr val="002060"/>
                </a:solidFill>
              </a:rPr>
              <a:t>)</a:t>
            </a:r>
          </a:p>
          <a:p>
            <a:pPr marL="0" indent="0"/>
            <a:r>
              <a:rPr lang="en-US" altLang="en-US" sz="2000" i="0" dirty="0" smtClean="0">
                <a:solidFill>
                  <a:srgbClr val="002060"/>
                </a:solidFill>
              </a:rPr>
              <a:t>R ~ 75000 (</a:t>
            </a:r>
            <a:r>
              <a:rPr lang="ru-RU" altLang="en-US" sz="2000" i="0" dirty="0" smtClean="0">
                <a:solidFill>
                  <a:srgbClr val="002060"/>
                </a:solidFill>
              </a:rPr>
              <a:t>оптоволокно</a:t>
            </a:r>
            <a:r>
              <a:rPr lang="en-US" altLang="en-US" sz="2000" i="0" dirty="0" smtClean="0">
                <a:solidFill>
                  <a:srgbClr val="002060"/>
                </a:solidFill>
              </a:rPr>
              <a:t>)</a:t>
            </a:r>
          </a:p>
          <a:p>
            <a:pPr marL="0" indent="0"/>
            <a:r>
              <a:rPr lang="ru-RU" altLang="en-US" sz="2000" i="0" dirty="0" smtClean="0">
                <a:solidFill>
                  <a:srgbClr val="002060"/>
                </a:solidFill>
              </a:rPr>
              <a:t>При  </a:t>
            </a:r>
            <a:r>
              <a:rPr lang="en-US" altLang="en-US" sz="2000" i="0" dirty="0" smtClean="0">
                <a:solidFill>
                  <a:srgbClr val="002060"/>
                </a:solidFill>
              </a:rPr>
              <a:t>s=0.75’’ </a:t>
            </a:r>
            <a:endParaRPr lang="ru-RU" altLang="en-US" sz="2000" i="0" dirty="0" smtClean="0">
              <a:solidFill>
                <a:srgbClr val="002060"/>
              </a:solidFill>
            </a:endParaRPr>
          </a:p>
          <a:p>
            <a:pPr marL="0" indent="0"/>
            <a:r>
              <a:rPr lang="en-US" altLang="en-US" sz="2000" i="0" dirty="0" smtClean="0">
                <a:solidFill>
                  <a:srgbClr val="002060"/>
                </a:solidFill>
                <a:sym typeface="Wingdings" pitchFamily="2" charset="2"/>
              </a:rPr>
              <a:t>R ~ 100000 </a:t>
            </a:r>
            <a:endParaRPr lang="ru-RU" sz="2000" i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24" y="0"/>
            <a:ext cx="8294400" cy="851115"/>
          </a:xfrm>
        </p:spPr>
        <p:txBody>
          <a:bodyPr tIns="28802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на 6-м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телескопе БТА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работ – 2018 г,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свет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г, сейчас – наладка и опытные наблюдения, с 2024 г. – в расписании на БТА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Текст 2"/>
          <p:cNvSpPr>
            <a:spLocks noGrp="1"/>
          </p:cNvSpPr>
          <p:nvPr>
            <p:ph type="body" sz="half" idx="2"/>
          </p:nvPr>
        </p:nvSpPr>
        <p:spPr>
          <a:xfrm>
            <a:off x="59041" y="1434391"/>
            <a:ext cx="9084960" cy="492532"/>
          </a:xfrm>
        </p:spPr>
        <p:txBody>
          <a:bodyPr>
            <a:normAutofit fontScale="92500" lnSpcReduction="10000"/>
          </a:bodyPr>
          <a:lstStyle/>
          <a:p>
            <a:endParaRPr lang="ru-RU" altLang="ru-RU" smtClean="0"/>
          </a:p>
          <a:p>
            <a:r>
              <a:rPr lang="ru-RU" altLang="ru-RU" smtClean="0"/>
              <a:t>                 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2643206" cy="352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785794"/>
            <a:ext cx="4357718" cy="355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411184"/>
            <a:ext cx="3265920" cy="244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NAVES\PICT1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336253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991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571480"/>
            <a:ext cx="361476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22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0"/>
            <a:ext cx="3763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Первые результаты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82861" y="360553"/>
            <a:ext cx="4438178" cy="48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14348" y="3714752"/>
            <a:ext cx="2297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0" dirty="0" err="1" smtClean="0">
                <a:solidFill>
                  <a:schemeClr val="tx1"/>
                </a:solidFill>
              </a:rPr>
              <a:t>ПЗС-камера</a:t>
            </a:r>
            <a:r>
              <a:rPr lang="ru-RU" sz="1400" i="0" dirty="0" smtClean="0">
                <a:solidFill>
                  <a:schemeClr val="tx1"/>
                </a:solidFill>
              </a:rPr>
              <a:t> с 4096</a:t>
            </a:r>
            <a:r>
              <a:rPr lang="en-US" sz="1400" i="0" dirty="0" smtClean="0">
                <a:solidFill>
                  <a:schemeClr val="tx1"/>
                </a:solidFill>
              </a:rPr>
              <a:t>x4096 </a:t>
            </a:r>
            <a:r>
              <a:rPr lang="ru-RU" sz="1400" i="0" dirty="0" err="1" smtClean="0">
                <a:solidFill>
                  <a:schemeClr val="tx1"/>
                </a:solidFill>
              </a:rPr>
              <a:t>эл</a:t>
            </a:r>
            <a:endParaRPr lang="ru-RU" sz="1400" i="0" dirty="0" smtClean="0">
              <a:solidFill>
                <a:schemeClr val="tx1"/>
              </a:solidFill>
            </a:endParaRPr>
          </a:p>
          <a:p>
            <a:r>
              <a:rPr lang="ru-RU" sz="1400" i="0" dirty="0" smtClean="0">
                <a:solidFill>
                  <a:schemeClr val="tx1"/>
                </a:solidFill>
              </a:rPr>
              <a:t>(произведена в САО РАН)</a:t>
            </a:r>
            <a:endParaRPr lang="ru-RU" sz="1400" i="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29256" y="5143512"/>
            <a:ext cx="3491880" cy="461665"/>
          </a:xfrm>
          <a:prstGeom prst="rect">
            <a:avLst/>
          </a:prstGeom>
          <a:gradFill>
            <a:gsLst>
              <a:gs pos="0">
                <a:schemeClr val="bg2">
                  <a:shade val="40000"/>
                  <a:satMod val="150000"/>
                </a:schemeClr>
              </a:gs>
              <a:gs pos="30000">
                <a:schemeClr val="bg2">
                  <a:shade val="60000"/>
                  <a:satMod val="150000"/>
                </a:schemeClr>
              </a:gs>
              <a:gs pos="100000">
                <a:schemeClr val="bg2">
                  <a:tint val="83000"/>
                  <a:satMod val="200000"/>
                </a:schemeClr>
              </a:gs>
            </a:gsLst>
            <a:lin ang="130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Изображение </a:t>
            </a:r>
            <a:r>
              <a:rPr lang="ru-RU" sz="1200" i="1" dirty="0" err="1" smtClean="0">
                <a:solidFill>
                  <a:schemeClr val="tx1"/>
                </a:solidFill>
                <a:latin typeface="Cambria" pitchFamily="18" charset="0"/>
              </a:rPr>
              <a:t>эшелле-спектра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звезды 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HD 93148:</a:t>
            </a:r>
          </a:p>
          <a:p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m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=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8.3; exp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=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6min; R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=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50000; S/N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000" i="1" dirty="0" smtClean="0">
                <a:solidFill>
                  <a:schemeClr val="tx1"/>
                </a:solidFill>
                <a:latin typeface="Cambria" pitchFamily="18" charset="0"/>
              </a:rPr>
              <a:t>peak</a:t>
            </a:r>
            <a:r>
              <a:rPr lang="ru-RU" sz="10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~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Cambria" pitchFamily="18" charset="0"/>
              </a:rPr>
              <a:t>80</a:t>
            </a:r>
            <a:endParaRPr lang="ru-RU" sz="1200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7" name="Подзаголовок 2"/>
          <p:cNvSpPr>
            <a:spLocks noGrp="1"/>
          </p:cNvSpPr>
          <p:nvPr>
            <p:ph idx="1"/>
          </p:nvPr>
        </p:nvSpPr>
        <p:spPr>
          <a:xfrm>
            <a:off x="0" y="4357670"/>
            <a:ext cx="5214974" cy="2500330"/>
          </a:xfrm>
          <a:gradFill>
            <a:gsLst>
              <a:gs pos="0">
                <a:schemeClr val="bg2">
                  <a:shade val="40000"/>
                  <a:satMod val="150000"/>
                </a:schemeClr>
              </a:gs>
              <a:gs pos="30000">
                <a:schemeClr val="bg2">
                  <a:shade val="60000"/>
                  <a:satMod val="150000"/>
                </a:schemeClr>
              </a:gs>
              <a:gs pos="100000">
                <a:schemeClr val="bg2">
                  <a:tint val="83000"/>
                  <a:satMod val="200000"/>
                </a:schemeClr>
              </a:gs>
            </a:gsLst>
            <a:lin ang="130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/>
          <a:p>
            <a:pPr marL="0" indent="0" eaLnBrk="1">
              <a:buNone/>
            </a:pPr>
            <a:r>
              <a:rPr lang="ru-RU" sz="1200" dirty="0" smtClean="0">
                <a:latin typeface="Cambria" pitchFamily="18" charset="0"/>
              </a:rPr>
              <a:t>В режиме тестирования позиционной стабильности спектрографа получены первые наблюдения звезд </a:t>
            </a:r>
            <a:r>
              <a:rPr lang="ru-RU" sz="1200" b="1" dirty="0" smtClean="0">
                <a:latin typeface="Cambria" pitchFamily="18" charset="0"/>
              </a:rPr>
              <a:t>2</a:t>
            </a:r>
            <a:r>
              <a:rPr lang="en-US" sz="1200" b="1" baseline="30000" dirty="0" smtClean="0">
                <a:latin typeface="Cambria" pitchFamily="18" charset="0"/>
              </a:rPr>
              <a:t>m</a:t>
            </a:r>
            <a:r>
              <a:rPr lang="ru-RU" sz="1200" b="1" baseline="30000" dirty="0" smtClean="0">
                <a:latin typeface="Cambria" pitchFamily="18" charset="0"/>
              </a:rPr>
              <a:t> </a:t>
            </a:r>
            <a:r>
              <a:rPr lang="ru-RU" sz="1200" dirty="0" smtClean="0"/>
              <a:t>–</a:t>
            </a:r>
            <a:r>
              <a:rPr lang="ru-RU" sz="1200" b="1" dirty="0" smtClean="0">
                <a:latin typeface="Cambria" pitchFamily="18" charset="0"/>
              </a:rPr>
              <a:t> 10</a:t>
            </a:r>
            <a:r>
              <a:rPr lang="en-US" sz="1200" b="1" baseline="30000" dirty="0" smtClean="0">
                <a:latin typeface="Cambria" pitchFamily="18" charset="0"/>
              </a:rPr>
              <a:t>m</a:t>
            </a:r>
            <a:r>
              <a:rPr lang="ru-RU" sz="1200" b="1" dirty="0" smtClean="0">
                <a:latin typeface="Cambria" pitchFamily="18" charset="0"/>
              </a:rPr>
              <a:t>.3</a:t>
            </a:r>
            <a:r>
              <a:rPr lang="en-US" sz="1200" dirty="0" smtClean="0">
                <a:latin typeface="Cambria" pitchFamily="18" charset="0"/>
              </a:rPr>
              <a:t> </a:t>
            </a:r>
            <a:r>
              <a:rPr lang="ru-RU" sz="1200" dirty="0" smtClean="0">
                <a:latin typeface="Cambria" pitchFamily="18" charset="0"/>
              </a:rPr>
              <a:t>с </a:t>
            </a:r>
            <a:r>
              <a:rPr lang="ru-RU" sz="1200" dirty="0" err="1" smtClean="0">
                <a:latin typeface="Cambria" pitchFamily="18" charset="0"/>
              </a:rPr>
              <a:t>экзопланетами</a:t>
            </a:r>
            <a:r>
              <a:rPr lang="ru-RU" sz="1200" dirty="0" smtClean="0">
                <a:latin typeface="Cambria" pitchFamily="18" charset="0"/>
              </a:rPr>
              <a:t>. </a:t>
            </a:r>
          </a:p>
          <a:p>
            <a:pPr marL="0" indent="0" eaLnBrk="1">
              <a:buNone/>
            </a:pPr>
            <a:endParaRPr lang="ru-RU" sz="1200" dirty="0" smtClean="0">
              <a:latin typeface="Cambria" pitchFamily="18" charset="0"/>
            </a:endParaRPr>
          </a:p>
          <a:p>
            <a:pPr marL="0" indent="0" eaLnBrk="1">
              <a:buNone/>
            </a:pPr>
            <a:r>
              <a:rPr lang="ru-RU" sz="1200" dirty="0" smtClean="0">
                <a:latin typeface="Cambria" pitchFamily="18" charset="0"/>
              </a:rPr>
              <a:t>Контроль механического дрейфа спектрографа выполняется с использованием спектра сравнения от </a:t>
            </a:r>
            <a:r>
              <a:rPr lang="ru-RU" sz="1200" dirty="0" err="1" smtClean="0">
                <a:latin typeface="Cambria" pitchFamily="18" charset="0"/>
              </a:rPr>
              <a:t>торий-аргоновой</a:t>
            </a:r>
            <a:r>
              <a:rPr lang="ru-RU" sz="1200" dirty="0" smtClean="0">
                <a:latin typeface="Cambria" pitchFamily="18" charset="0"/>
              </a:rPr>
              <a:t> лампы с полым катодом. Спектр сравнения получается одновременно со спектрами исследуемых звезд (см. рис. </a:t>
            </a:r>
            <a:r>
              <a:rPr lang="en-US" sz="1200" dirty="0" smtClean="0">
                <a:latin typeface="Cambria" pitchFamily="18" charset="0"/>
                <a:sym typeface="Wingdings" charset="2"/>
              </a:rPr>
              <a:t></a:t>
            </a:r>
            <a:r>
              <a:rPr lang="ru-RU" sz="1200" dirty="0" smtClean="0">
                <a:latin typeface="Cambria" pitchFamily="18" charset="0"/>
              </a:rPr>
              <a:t>). </a:t>
            </a:r>
          </a:p>
          <a:p>
            <a:pPr marL="0" indent="0" eaLnBrk="1">
              <a:buNone/>
            </a:pPr>
            <a:endParaRPr lang="ru-RU" sz="1200" dirty="0" smtClean="0">
              <a:latin typeface="Cambria" pitchFamily="18" charset="0"/>
            </a:endParaRPr>
          </a:p>
          <a:p>
            <a:pPr marL="0" indent="0" eaLnBrk="1">
              <a:buNone/>
            </a:pPr>
            <a:r>
              <a:rPr lang="ru-RU" sz="1200" dirty="0" smtClean="0">
                <a:latin typeface="Cambria" pitchFamily="18" charset="0"/>
              </a:rPr>
              <a:t>Контроль механической стабильности с точностью 1м</a:t>
            </a:r>
            <a:r>
              <a:rPr lang="en-US" sz="1200" dirty="0" smtClean="0">
                <a:latin typeface="Cambria" pitchFamily="18" charset="0"/>
              </a:rPr>
              <a:t>/</a:t>
            </a:r>
            <a:r>
              <a:rPr lang="ru-RU" sz="1200" dirty="0" smtClean="0">
                <a:latin typeface="Cambria" pitchFamily="18" charset="0"/>
              </a:rPr>
              <a:t>сек. </a:t>
            </a:r>
          </a:p>
          <a:p>
            <a:pPr marL="0" indent="0" eaLnBrk="1">
              <a:buNone/>
            </a:pPr>
            <a:r>
              <a:rPr lang="ru-RU" sz="1200" dirty="0" smtClean="0">
                <a:latin typeface="Cambria" pitchFamily="18" charset="0"/>
              </a:rPr>
              <a:t>Позиционная стабильность спектров звезд – 3-5 м</a:t>
            </a:r>
            <a:r>
              <a:rPr lang="en-US" sz="1200" dirty="0" smtClean="0">
                <a:latin typeface="Cambria" pitchFamily="18" charset="0"/>
              </a:rPr>
              <a:t>/</a:t>
            </a:r>
            <a:r>
              <a:rPr lang="ru-RU" sz="1200" dirty="0" smtClean="0">
                <a:latin typeface="Cambria" pitchFamily="18" charset="0"/>
              </a:rPr>
              <a:t>сек. </a:t>
            </a:r>
          </a:p>
          <a:p>
            <a:pPr marL="0" indent="0" eaLnBrk="1">
              <a:buNone/>
            </a:pPr>
            <a:r>
              <a:rPr lang="ru-RU" sz="1200" dirty="0" smtClean="0">
                <a:latin typeface="Cambria" pitchFamily="18" charset="0"/>
              </a:rPr>
              <a:t>С вводом в строй интерферометра </a:t>
            </a:r>
            <a:r>
              <a:rPr lang="ru-RU" sz="1200" dirty="0" err="1" smtClean="0">
                <a:latin typeface="Cambria" pitchFamily="18" charset="0"/>
              </a:rPr>
              <a:t>Фабри-Перо</a:t>
            </a:r>
            <a:r>
              <a:rPr lang="ru-RU" sz="1200" dirty="0" smtClean="0">
                <a:latin typeface="Cambria" pitchFamily="18" charset="0"/>
              </a:rPr>
              <a:t> точность измерений лучевых скоростей ярких звезд в этом режиме составит около 1 м</a:t>
            </a:r>
            <a:r>
              <a:rPr lang="en-US" sz="1200" dirty="0" smtClean="0">
                <a:latin typeface="Cambria" pitchFamily="18" charset="0"/>
              </a:rPr>
              <a:t>/</a:t>
            </a:r>
            <a:r>
              <a:rPr lang="ru-RU" sz="1200" dirty="0" smtClean="0">
                <a:latin typeface="Cambria" pitchFamily="18" charset="0"/>
              </a:rPr>
              <a:t>с.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726479"/>
          </a:xfrm>
        </p:spPr>
        <p:txBody>
          <a:bodyPr>
            <a:normAutofit fontScale="90000"/>
          </a:bodyPr>
          <a:lstStyle/>
          <a:p>
            <a:pPr algn="ctr" eaLnBrk="1"/>
            <a:r>
              <a:rPr lang="ru-RU" altLang="ru-RU" sz="2900" dirty="0"/>
              <a:t>Первые результаты по программе исследования </a:t>
            </a:r>
            <a:r>
              <a:rPr lang="ru-RU" altLang="ru-RU" sz="2900" dirty="0" err="1"/>
              <a:t>экзопланет</a:t>
            </a:r>
            <a:r>
              <a:rPr lang="ru-RU" altLang="ru-RU" sz="2900" dirty="0"/>
              <a:t> </a:t>
            </a:r>
            <a:r>
              <a:rPr lang="ru-RU" altLang="ru-RU" sz="2900" dirty="0" smtClean="0"/>
              <a:t>на БТА</a:t>
            </a:r>
            <a:endParaRPr lang="ru-RU" altLang="ru-RU" sz="2900" dirty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4"/>
            <a:ext cx="4429156" cy="22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500438"/>
            <a:ext cx="6717437" cy="255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1142984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Уточнение характеристик </a:t>
            </a:r>
            <a:r>
              <a:rPr lang="ru-RU" sz="1200" dirty="0" err="1" smtClean="0">
                <a:solidFill>
                  <a:schemeClr val="tx1"/>
                </a:solidFill>
              </a:rPr>
              <a:t>экзопланеты</a:t>
            </a:r>
            <a:endParaRPr lang="ru-RU" sz="12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Mp=4.8 </a:t>
            </a:r>
            <a:r>
              <a:rPr lang="en-US" sz="1200" dirty="0">
                <a:solidFill>
                  <a:schemeClr val="tx1"/>
                </a:solidFill>
              </a:rPr>
              <a:t>(± 0.2) </a:t>
            </a:r>
            <a:r>
              <a:rPr lang="en-US" sz="1200" dirty="0" err="1">
                <a:solidFill>
                  <a:schemeClr val="tx1"/>
                </a:solidFill>
              </a:rPr>
              <a:t>MJup</a:t>
            </a:r>
            <a:endParaRPr lang="en-US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200" dirty="0" err="1">
                <a:solidFill>
                  <a:schemeClr val="tx1"/>
                </a:solidFill>
              </a:rPr>
              <a:t>Rp</a:t>
            </a:r>
            <a:r>
              <a:rPr lang="en-US" sz="1200" dirty="0">
                <a:solidFill>
                  <a:schemeClr val="tx1"/>
                </a:solidFill>
              </a:rPr>
              <a:t> = 1.3 ± 0.04 </a:t>
            </a:r>
            <a:r>
              <a:rPr lang="en-US" sz="1200" dirty="0" err="1">
                <a:solidFill>
                  <a:schemeClr val="tx1"/>
                </a:solidFill>
              </a:rPr>
              <a:t>RJup</a:t>
            </a:r>
            <a:endParaRPr lang="en-US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200" dirty="0" err="1">
                <a:solidFill>
                  <a:schemeClr val="tx1"/>
                </a:solidFill>
              </a:rPr>
              <a:t>Teff</a:t>
            </a:r>
            <a:r>
              <a:rPr lang="en-US" sz="1200" dirty="0">
                <a:solidFill>
                  <a:schemeClr val="tx1"/>
                </a:solidFill>
              </a:rPr>
              <a:t>=15</a:t>
            </a:r>
            <a:r>
              <a:rPr lang="ru-RU" sz="1200" dirty="0">
                <a:solidFill>
                  <a:schemeClr val="tx1"/>
                </a:solidFill>
              </a:rPr>
              <a:t>60</a:t>
            </a:r>
            <a:r>
              <a:rPr lang="en-US" sz="1200" dirty="0">
                <a:solidFill>
                  <a:schemeClr val="tx1"/>
                </a:solidFill>
              </a:rPr>
              <a:t> ± 30 K</a:t>
            </a:r>
          </a:p>
          <a:p>
            <a:pPr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286256"/>
            <a:ext cx="20495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Открытие эффекта</a:t>
            </a:r>
          </a:p>
          <a:p>
            <a:r>
              <a:rPr lang="ru-RU" sz="1400" dirty="0" err="1">
                <a:solidFill>
                  <a:schemeClr val="tx1"/>
                </a:solidFill>
              </a:rPr>
              <a:t>М</a:t>
            </a:r>
            <a:r>
              <a:rPr lang="ru-RU" sz="1400" dirty="0" err="1" smtClean="0">
                <a:solidFill>
                  <a:schemeClr val="tx1"/>
                </a:solidFill>
              </a:rPr>
              <a:t>акЛалина-Роситтера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400" dirty="0">
                <a:solidFill>
                  <a:schemeClr val="tx1"/>
                </a:solidFill>
              </a:rPr>
              <a:t>у</a:t>
            </a:r>
            <a:r>
              <a:rPr lang="ru-RU" sz="1400" dirty="0" smtClean="0">
                <a:solidFill>
                  <a:schemeClr val="tx1"/>
                </a:solidFill>
              </a:rPr>
              <a:t> звезды </a:t>
            </a:r>
            <a:r>
              <a:rPr lang="en-US" sz="1400" dirty="0" smtClean="0">
                <a:solidFill>
                  <a:schemeClr val="tx1"/>
                </a:solidFill>
              </a:rPr>
              <a:t>Kelt-2A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72647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Где мы отстаем от Запада</a:t>
            </a:r>
            <a:r>
              <a:rPr lang="en-US" sz="3000" dirty="0" smtClean="0"/>
              <a:t>?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6973040" cy="2896241"/>
          </a:xfrm>
        </p:spPr>
        <p:txBody>
          <a:bodyPr>
            <a:noAutofit/>
          </a:bodyPr>
          <a:lstStyle/>
          <a:p>
            <a:r>
              <a:rPr lang="ru-RU" sz="2000" dirty="0" smtClean="0"/>
              <a:t>Внедрение средств адаптивной оптики</a:t>
            </a:r>
          </a:p>
          <a:p>
            <a:r>
              <a:rPr lang="en-US" sz="2000" dirty="0" smtClean="0"/>
              <a:t>VPH </a:t>
            </a:r>
            <a:r>
              <a:rPr lang="ru-RU" sz="2000" dirty="0" smtClean="0"/>
              <a:t>решетки – надо покупать на Западе</a:t>
            </a:r>
          </a:p>
          <a:p>
            <a:r>
              <a:rPr lang="ru-RU" sz="2000" dirty="0" smtClean="0"/>
              <a:t>Дифракционные решетки – единственный производитель, который может и закрыться</a:t>
            </a:r>
          </a:p>
          <a:p>
            <a:r>
              <a:rPr lang="ru-RU" sz="2000" dirty="0" smtClean="0"/>
              <a:t>Детекторы большого формата (системы можем делать в САО, но своих крупноформатных чипов нет, надо закупать на Западе или в Китае.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920" y="180019"/>
            <a:ext cx="7967520" cy="6205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</a:rPr>
              <a:t>Оптические спектрографы высокого разрешения</a:t>
            </a:r>
            <a:r>
              <a:rPr lang="en-US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3292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dirty="0">
                <a:latin typeface="+mj-lt"/>
              </a:rPr>
              <a:t>   Телескоп</a:t>
            </a:r>
            <a:r>
              <a:rPr lang="en-US" sz="2000" dirty="0">
                <a:latin typeface="+mj-lt"/>
              </a:rPr>
              <a:t>   </a:t>
            </a:r>
            <a:r>
              <a:rPr lang="ru-RU" sz="2000" dirty="0">
                <a:latin typeface="+mj-lt"/>
              </a:rPr>
              <a:t>    Спектр.</a:t>
            </a:r>
            <a:r>
              <a:rPr lang="en-US" sz="2000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  </a:t>
            </a:r>
            <a:r>
              <a:rPr lang="ru-RU" sz="2000" dirty="0" smtClean="0">
                <a:latin typeface="+mj-lt"/>
              </a:rPr>
              <a:t>   </a:t>
            </a:r>
            <a:r>
              <a:rPr lang="en-US" sz="2000" dirty="0" err="1">
                <a:latin typeface="+mj-lt"/>
              </a:rPr>
              <a:t>R</a:t>
            </a:r>
            <a:r>
              <a:rPr lang="en-US" sz="2000" baseline="-25000" dirty="0" err="1">
                <a:latin typeface="+mj-lt"/>
              </a:rPr>
              <a:t>min</a:t>
            </a:r>
            <a:r>
              <a:rPr lang="en-US" sz="2000" dirty="0">
                <a:latin typeface="+mj-lt"/>
              </a:rPr>
              <a:t>    </a:t>
            </a:r>
            <a:r>
              <a:rPr lang="en-US" sz="2000" dirty="0" err="1">
                <a:latin typeface="+mj-lt"/>
              </a:rPr>
              <a:t>R</a:t>
            </a:r>
            <a:r>
              <a:rPr lang="en-US" sz="2000" baseline="-25000" dirty="0" err="1">
                <a:latin typeface="+mj-lt"/>
              </a:rPr>
              <a:t>max</a:t>
            </a:r>
            <a:r>
              <a:rPr lang="en-US" sz="2000" baseline="-25000" dirty="0">
                <a:latin typeface="+mj-lt"/>
              </a:rPr>
              <a:t>            </a:t>
            </a:r>
            <a:r>
              <a:rPr lang="en-US" sz="2000" baseline="-25000" dirty="0" smtClean="0">
                <a:latin typeface="+mj-lt"/>
              </a:rPr>
              <a:t>  </a:t>
            </a:r>
            <a:r>
              <a:rPr lang="en-US" sz="2000" dirty="0" err="1">
                <a:latin typeface="+mj-lt"/>
              </a:rPr>
              <a:t>d</a:t>
            </a:r>
            <a:r>
              <a:rPr lang="en-US" sz="2000" baseline="-25000" dirty="0" err="1">
                <a:latin typeface="+mj-lt"/>
              </a:rPr>
              <a:t>coll</a:t>
            </a:r>
            <a:r>
              <a:rPr lang="en-US" sz="2000" baseline="-25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(mm</a:t>
            </a:r>
            <a:r>
              <a:rPr lang="en-US" sz="2000" dirty="0" smtClean="0">
                <a:latin typeface="+mj-lt"/>
              </a:rPr>
              <a:t>)   </a:t>
            </a:r>
            <a:r>
              <a:rPr lang="ru-RU" sz="2000" dirty="0" err="1" smtClean="0">
                <a:latin typeface="+mj-lt"/>
              </a:rPr>
              <a:t>Сп.диап</a:t>
            </a:r>
            <a:r>
              <a:rPr lang="ru-RU" sz="2000" dirty="0" smtClean="0">
                <a:latin typeface="+mj-lt"/>
              </a:rPr>
              <a:t>.    </a:t>
            </a:r>
            <a:r>
              <a:rPr lang="ru-RU" sz="2000" dirty="0" err="1" smtClean="0">
                <a:latin typeface="+mj-lt"/>
              </a:rPr>
              <a:t>Примеч</a:t>
            </a:r>
            <a:endParaRPr lang="en-US" sz="2000" baseline="-25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39 EELT         ANDES	           100000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30 TMT         MODHIS                100000        &lt;100     9500 – 24000 </a:t>
            </a:r>
            <a:r>
              <a:rPr lang="ru-RU" sz="2000" dirty="0" smtClean="0">
                <a:latin typeface="+mj-lt"/>
              </a:rPr>
              <a:t>АО, </a:t>
            </a:r>
            <a:r>
              <a:rPr lang="ru-RU" sz="2000" dirty="0" err="1" smtClean="0">
                <a:latin typeface="+mj-lt"/>
              </a:rPr>
              <a:t>компакт.констр</a:t>
            </a:r>
            <a:endParaRPr lang="en-US" sz="20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25 GMT</a:t>
            </a:r>
            <a:r>
              <a:rPr lang="ru-RU" sz="2000" dirty="0" smtClean="0">
                <a:latin typeface="+mj-lt"/>
              </a:rPr>
              <a:t>        </a:t>
            </a:r>
            <a:r>
              <a:rPr lang="en-US" sz="2000" dirty="0" smtClean="0">
                <a:latin typeface="+mj-lt"/>
              </a:rPr>
              <a:t>G-CLEF    19000  108000      </a:t>
            </a:r>
            <a:r>
              <a:rPr lang="ru-RU" sz="2000" dirty="0" smtClean="0">
                <a:latin typeface="+mj-lt"/>
              </a:rPr>
              <a:t>300</a:t>
            </a:r>
            <a:r>
              <a:rPr lang="en-US" sz="2000" dirty="0" smtClean="0">
                <a:latin typeface="+mj-lt"/>
              </a:rPr>
              <a:t>/</a:t>
            </a:r>
            <a:r>
              <a:rPr lang="ru-RU" sz="2000" dirty="0" smtClean="0">
                <a:latin typeface="+mj-lt"/>
              </a:rPr>
              <a:t>200</a:t>
            </a:r>
            <a:r>
              <a:rPr lang="en-US" sz="2000" dirty="0" smtClean="0">
                <a:latin typeface="+mj-lt"/>
              </a:rPr>
              <a:t>      </a:t>
            </a:r>
            <a:r>
              <a:rPr lang="ru-RU" sz="2000" dirty="0" smtClean="0">
                <a:latin typeface="+mj-lt"/>
              </a:rPr>
              <a:t>3500-9500</a:t>
            </a:r>
            <a:r>
              <a:rPr lang="en-US" sz="2000" dirty="0" smtClean="0">
                <a:latin typeface="+mj-lt"/>
              </a:rPr>
              <a:t>   </a:t>
            </a:r>
            <a:r>
              <a:rPr lang="ru-RU" sz="2000" dirty="0" smtClean="0">
                <a:latin typeface="+mj-lt"/>
              </a:rPr>
              <a:t>10 см</a:t>
            </a:r>
            <a:r>
              <a:rPr lang="en-US" sz="2000" dirty="0" smtClean="0">
                <a:latin typeface="+mj-lt"/>
              </a:rPr>
              <a:t>/c</a:t>
            </a:r>
            <a:r>
              <a:rPr lang="ru-RU" sz="2000" dirty="0" smtClean="0">
                <a:latin typeface="+mj-lt"/>
              </a:rPr>
              <a:t> – </a:t>
            </a:r>
            <a:r>
              <a:rPr lang="ru-RU" sz="2000" dirty="0" err="1" smtClean="0">
                <a:latin typeface="+mj-lt"/>
              </a:rPr>
              <a:t>пред.точ</a:t>
            </a:r>
            <a:r>
              <a:rPr lang="ru-RU" sz="2000" dirty="0" smtClean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16 VLT 4       ESPRESSO 60000 225000                         </a:t>
            </a:r>
            <a:r>
              <a:rPr lang="ru-RU" sz="2000" dirty="0" smtClean="0">
                <a:latin typeface="+mj-lt"/>
              </a:rPr>
              <a:t>3800-7900</a:t>
            </a:r>
            <a:r>
              <a:rPr lang="en-US" sz="2000" dirty="0" smtClean="0">
                <a:latin typeface="+mj-lt"/>
              </a:rPr>
              <a:t>   </a:t>
            </a:r>
            <a:r>
              <a:rPr lang="ru-RU" sz="2000" dirty="0" smtClean="0">
                <a:latin typeface="+mj-lt"/>
              </a:rPr>
              <a:t>Исп. </a:t>
            </a:r>
            <a:r>
              <a:rPr lang="en-US" sz="2000" dirty="0" smtClean="0">
                <a:latin typeface="+mj-lt"/>
              </a:rPr>
              <a:t>CCD 90x90</a:t>
            </a:r>
            <a:r>
              <a:rPr lang="ru-RU" sz="2000" dirty="0" smtClean="0">
                <a:latin typeface="+mj-lt"/>
              </a:rPr>
              <a:t>мм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+mj-lt"/>
              </a:rPr>
              <a:t>11.8 </a:t>
            </a:r>
            <a:r>
              <a:rPr lang="en-US" sz="2000" dirty="0" smtClean="0">
                <a:latin typeface="+mj-lt"/>
              </a:rPr>
              <a:t>LBT       PEPSI        43000  270000	200	3830-9070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9.8 Keck       HIRES       30000   80000           300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9.2 HET        HRS          15000  120000          200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8.3 Subaru    HDS                      160000          </a:t>
            </a:r>
            <a:r>
              <a:rPr lang="ru-RU" sz="2000" dirty="0" smtClean="0">
                <a:latin typeface="+mj-lt"/>
              </a:rPr>
              <a:t>300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8.2 VLT2      UVES       40000  100000           </a:t>
            </a:r>
            <a:r>
              <a:rPr lang="ru-RU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200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8.1 </a:t>
            </a:r>
            <a:r>
              <a:rPr lang="en-US" sz="2000" dirty="0" err="1">
                <a:latin typeface="+mj-lt"/>
              </a:rPr>
              <a:t>GeminiS</a:t>
            </a:r>
            <a:r>
              <a:rPr lang="en-US" sz="2000" dirty="0">
                <a:latin typeface="+mj-lt"/>
              </a:rPr>
              <a:t>  HROS                   150000 *       160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6.0 BTA        NES          40000    75000           </a:t>
            </a:r>
            <a:r>
              <a:rPr lang="en-US" sz="2000" dirty="0" smtClean="0">
                <a:latin typeface="+mj-lt"/>
              </a:rPr>
              <a:t> 240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6.0 BTA        </a:t>
            </a:r>
            <a:r>
              <a:rPr lang="en-US" sz="2000" dirty="0" smtClean="0">
                <a:latin typeface="+mj-lt"/>
              </a:rPr>
              <a:t>fiber-fed    45000    100000       200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5.1 Hale       </a:t>
            </a:r>
            <a:r>
              <a:rPr lang="ru-RU" sz="2000" dirty="0" smtClean="0">
                <a:latin typeface="+mj-lt"/>
              </a:rPr>
              <a:t>с</a:t>
            </a:r>
            <a:r>
              <a:rPr lang="en-US" sz="2000" dirty="0" err="1" smtClean="0">
                <a:latin typeface="+mj-lt"/>
              </a:rPr>
              <a:t>oude</a:t>
            </a:r>
            <a:r>
              <a:rPr lang="en-US" sz="2000" dirty="0" smtClean="0">
                <a:latin typeface="+mj-lt"/>
              </a:rPr>
              <a:t>                                          </a:t>
            </a:r>
            <a:r>
              <a:rPr lang="ru-RU" sz="2000" dirty="0" smtClean="0">
                <a:latin typeface="+mj-lt"/>
              </a:rPr>
              <a:t>  </a:t>
            </a:r>
            <a:r>
              <a:rPr lang="en-US" sz="2000" dirty="0" smtClean="0">
                <a:latin typeface="+mj-lt"/>
              </a:rPr>
              <a:t>305</a:t>
            </a:r>
            <a:endParaRPr lang="en-US" sz="20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&gt; 10 </a:t>
            </a:r>
            <a:r>
              <a:rPr lang="ru-RU" sz="2000" dirty="0" smtClean="0">
                <a:latin typeface="+mj-lt"/>
              </a:rPr>
              <a:t>спектрографов </a:t>
            </a:r>
            <a:r>
              <a:rPr lang="ru-RU" sz="2000" dirty="0">
                <a:latin typeface="+mj-lt"/>
              </a:rPr>
              <a:t>на телескопах диаметром до 3.5м включительно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VLT -4 ESPRESSO</a:t>
            </a:r>
            <a:endParaRPr lang="ru-RU" dirty="0"/>
          </a:p>
        </p:txBody>
      </p:sp>
      <p:pic>
        <p:nvPicPr>
          <p:cNvPr id="4" name="Содержимое 3" descr="eso1806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8337908" cy="500066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ESPRESSO – </a:t>
            </a:r>
            <a:r>
              <a:rPr lang="ru-RU" dirty="0" smtClean="0"/>
              <a:t>оптическая схема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70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/>
          <a:srcRect l="6318" t="23410" r="5493" b="14348"/>
          <a:stretch>
            <a:fillRect/>
          </a:stretch>
        </p:blipFill>
        <p:spPr bwMode="auto">
          <a:xfrm>
            <a:off x="642910" y="1357298"/>
            <a:ext cx="7715272" cy="396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657227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5786454"/>
            <a:ext cx="8603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0" dirty="0" err="1" smtClean="0">
                <a:solidFill>
                  <a:schemeClr val="tx1"/>
                </a:solidFill>
              </a:rPr>
              <a:t>Диспергирующие</a:t>
            </a:r>
            <a:r>
              <a:rPr lang="ru-RU" sz="1800" i="0" dirty="0" smtClean="0">
                <a:solidFill>
                  <a:schemeClr val="tx1"/>
                </a:solidFill>
              </a:rPr>
              <a:t> элементы – мозаика решеток </a:t>
            </a:r>
            <a:r>
              <a:rPr lang="en-US" sz="1800" i="0" dirty="0" smtClean="0">
                <a:solidFill>
                  <a:schemeClr val="tx1"/>
                </a:solidFill>
              </a:rPr>
              <a:t>R4 (3x420x</a:t>
            </a:r>
            <a:r>
              <a:rPr lang="ru-RU" sz="1800" i="0" dirty="0" smtClean="0">
                <a:solidFill>
                  <a:schemeClr val="tx1"/>
                </a:solidFill>
              </a:rPr>
              <a:t>210 мм)</a:t>
            </a:r>
            <a:r>
              <a:rPr lang="en-US" sz="1800" i="0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1800" i="0" dirty="0" err="1" smtClean="0">
                <a:solidFill>
                  <a:schemeClr val="tx1"/>
                </a:solidFill>
              </a:rPr>
              <a:t>Кросс-дисперсоры</a:t>
            </a:r>
            <a:r>
              <a:rPr lang="ru-RU" sz="1800" i="0" dirty="0" smtClean="0">
                <a:solidFill>
                  <a:schemeClr val="tx1"/>
                </a:solidFill>
              </a:rPr>
              <a:t> –</a:t>
            </a:r>
            <a:r>
              <a:rPr lang="en-US" sz="1800" i="0" dirty="0" smtClean="0">
                <a:solidFill>
                  <a:schemeClr val="tx1"/>
                </a:solidFill>
              </a:rPr>
              <a:t>VPH </a:t>
            </a:r>
            <a:r>
              <a:rPr lang="ru-RU" sz="1800" i="0" dirty="0" smtClean="0">
                <a:solidFill>
                  <a:schemeClr val="tx1"/>
                </a:solidFill>
              </a:rPr>
              <a:t>для синего(380-520 нм) и красного (510-790 нм)диапазонов.</a:t>
            </a:r>
            <a:endParaRPr lang="en-US" sz="1800" i="0" dirty="0" smtClean="0">
              <a:solidFill>
                <a:schemeClr val="tx1"/>
              </a:solidFill>
            </a:endParaRPr>
          </a:p>
          <a:p>
            <a:r>
              <a:rPr lang="ru-RU" sz="1800" i="0" dirty="0" smtClean="0">
                <a:solidFill>
                  <a:schemeClr val="tx1"/>
                </a:solidFill>
              </a:rPr>
              <a:t>Камеры – 5 (синяя) и 6 (красная) линзовые.</a:t>
            </a:r>
            <a:endParaRPr lang="ru-RU" sz="18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Крупногабаритный детектор</a:t>
            </a:r>
            <a:br>
              <a:rPr lang="ru-RU" sz="3600" dirty="0" smtClean="0"/>
            </a:br>
            <a:r>
              <a:rPr lang="ru-RU" sz="3600" dirty="0" smtClean="0"/>
              <a:t>90</a:t>
            </a:r>
            <a:r>
              <a:rPr lang="en-US" sz="3600" dirty="0" smtClean="0"/>
              <a:t>x90 </a:t>
            </a:r>
            <a:r>
              <a:rPr lang="ru-RU" sz="3600" dirty="0" smtClean="0"/>
              <a:t>мм</a:t>
            </a:r>
            <a:endParaRPr lang="ru-RU" sz="3600" dirty="0"/>
          </a:p>
        </p:txBody>
      </p:sp>
      <p:pic>
        <p:nvPicPr>
          <p:cNvPr id="4" name="Содержимое 3" descr="ann13065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0720" y="1935163"/>
            <a:ext cx="6322560" cy="438943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5512</TotalTime>
  <Words>1634</Words>
  <Application>Microsoft Office PowerPoint</Application>
  <PresentationFormat>Экран (4:3)</PresentationFormat>
  <Paragraphs>313</Paragraphs>
  <Slides>45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69" baseType="lpstr">
      <vt:lpstr>Arial Unicode MS</vt:lpstr>
      <vt:lpstr>Microsoft YaHei</vt:lpstr>
      <vt:lpstr>Apple Chancery</vt:lpstr>
      <vt:lpstr>Apple Symbols</vt:lpstr>
      <vt:lpstr>Arial</vt:lpstr>
      <vt:lpstr>Calibri</vt:lpstr>
      <vt:lpstr>Cambria</vt:lpstr>
      <vt:lpstr>Constantia</vt:lpstr>
      <vt:lpstr>Courier New</vt:lpstr>
      <vt:lpstr>Gill Sans</vt:lpstr>
      <vt:lpstr>Helvetica</vt:lpstr>
      <vt:lpstr>Lucida Grande</vt:lpstr>
      <vt:lpstr>Open Sans</vt:lpstr>
      <vt:lpstr>Source Sans Pro</vt:lpstr>
      <vt:lpstr>StarSymbol</vt:lpstr>
      <vt:lpstr>Symbol</vt:lpstr>
      <vt:lpstr>Tahoma</vt:lpstr>
      <vt:lpstr>Times New Roman</vt:lpstr>
      <vt:lpstr>Wingdings</vt:lpstr>
      <vt:lpstr>Wingdings 2</vt:lpstr>
      <vt:lpstr>Wingdings 3</vt:lpstr>
      <vt:lpstr>ヒラギノ角ゴ ProN W3</vt:lpstr>
      <vt:lpstr>Поток</vt:lpstr>
      <vt:lpstr>Document</vt:lpstr>
      <vt:lpstr> Наблюдательные средства наземной астрономии в задачах звездной астрофизики - современное состояние и перспективы</vt:lpstr>
      <vt:lpstr>Презентация PowerPoint</vt:lpstr>
      <vt:lpstr>ESO 3.6-m HARPS: стабильность ~1 м/с</vt:lpstr>
      <vt:lpstr>Презентация PowerPoint</vt:lpstr>
      <vt:lpstr>Презентация PowerPoint</vt:lpstr>
      <vt:lpstr>Оптические спектрографы высокого разрешения </vt:lpstr>
      <vt:lpstr>VLT -4 ESPRESSO</vt:lpstr>
      <vt:lpstr>ESPRESSO – оптическая схема</vt:lpstr>
      <vt:lpstr>Крупногабаритный детектор 90x90 мм</vt:lpstr>
      <vt:lpstr>LBT 11.8 м</vt:lpstr>
      <vt:lpstr>LBT общий вид </vt:lpstr>
      <vt:lpstr>LBT/PEPSI – 2arm fiber-fed spectrograph</vt:lpstr>
      <vt:lpstr>UVES VLT</vt:lpstr>
      <vt:lpstr>UHRF AAT</vt:lpstr>
      <vt:lpstr>Выводы - I</vt:lpstr>
      <vt:lpstr>E-ELT (2027)</vt:lpstr>
      <vt:lpstr>E-ELT/ANDES</vt:lpstr>
      <vt:lpstr>E-ELT/ANDES</vt:lpstr>
      <vt:lpstr>CODEX/HIRES/ANDES оптическая схема и дизайн </vt:lpstr>
      <vt:lpstr>Thirty Meter Telescope (TMT,2027)</vt:lpstr>
      <vt:lpstr>TMT/MODHIS (Multi-Objective Diffraction-limited High-Resolution Infrared Spectrograph)</vt:lpstr>
      <vt:lpstr>Презентация PowerPoint</vt:lpstr>
      <vt:lpstr>Giant Magellan Telescope(2029)/ G-CLEF</vt:lpstr>
      <vt:lpstr>GMT Consortium Large Earth Finder</vt:lpstr>
      <vt:lpstr>Презентация PowerPoint</vt:lpstr>
      <vt:lpstr>АППАРАТУРА  ВЫСОКОГО СПЕКТРАЛЬНОГО РАЗРЕШЕНИЯ  НА БТА (по состоянию на 2023 год)</vt:lpstr>
      <vt:lpstr>Оптическая схема и параметры спектрографа НЭС БТА</vt:lpstr>
      <vt:lpstr>НЭС + CCD 2Kx2K    2950÷6700 Å</vt:lpstr>
      <vt:lpstr>Развитие методов спектроскопии высокого разрешения (НЭС, лаборатория астроспектроскопии)</vt:lpstr>
      <vt:lpstr>     Атлас спектров репрезентативных  объектов в наземном  УФ,  фрагмент</vt:lpstr>
      <vt:lpstr>ОЗСП БТА: внедрение крупноформатного детектора EEV 42-90 c 4608x2048 элементов (ЛПР вместе с ГМЗ)</vt:lpstr>
      <vt:lpstr>   Эшелле-спектрометр БТА “Crab”</vt:lpstr>
      <vt:lpstr>Презентация PowerPoint</vt:lpstr>
      <vt:lpstr>ИФП на БТА </vt:lpstr>
      <vt:lpstr>Презентация PowerPoint</vt:lpstr>
      <vt:lpstr>Презентация PowerPoint</vt:lpstr>
      <vt:lpstr>Оптоволоконный спектрограф Цейсс-1000</vt:lpstr>
      <vt:lpstr>Звездный спектрограф высокого разрешения с оптоволоконным входом для БТА</vt:lpstr>
      <vt:lpstr>Принципиальная схема</vt:lpstr>
      <vt:lpstr>Система калибровок</vt:lpstr>
      <vt:lpstr>Размещение на 6-м телескопе БТА начало работ – 2018 г, первый свет 2019 г, сейчас – наладка и опытные наблюдения, с 2024 г. – в расписании на БТА</vt:lpstr>
      <vt:lpstr>Презентация PowerPoint</vt:lpstr>
      <vt:lpstr>Первые результаты по программе исследования экзопланет на БТА</vt:lpstr>
      <vt:lpstr>Где мы отстаем от Запада?</vt:lpstr>
      <vt:lpstr>Презентация PowerPoint</vt:lpstr>
    </vt:vector>
  </TitlesOfParts>
  <Company>SAO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эволюции звезд  на 6-м телескопе БТА</dc:title>
  <dc:creator>Valentina Klochkova</dc:creator>
  <cp:lastModifiedBy>User</cp:lastModifiedBy>
  <cp:revision>285</cp:revision>
  <dcterms:created xsi:type="dcterms:W3CDTF">2010-09-08T11:05:05Z</dcterms:created>
  <dcterms:modified xsi:type="dcterms:W3CDTF">2023-06-26T09:01:49Z</dcterms:modified>
</cp:coreProperties>
</file>