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9.png" ContentType="image/png"/>
  <Override PartName="/ppt/media/image28.png" ContentType="image/png"/>
  <Override PartName="/ppt/media/image38.jpeg" ContentType="image/jpeg"/>
  <Override PartName="/ppt/media/image27.png" ContentType="image/png"/>
  <Override PartName="/ppt/media/image24.png" ContentType="image/png"/>
  <Override PartName="/ppt/media/image11.jpeg" ContentType="image/jpe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7.gif" ContentType="image/gif"/>
  <Override PartName="/ppt/media/image5.jpeg" ContentType="image/jpeg"/>
  <Override PartName="/ppt/media/image35.png" ContentType="image/png"/>
  <Override PartName="/ppt/media/image34.png" ContentType="image/png"/>
  <Override PartName="/ppt/media/image9.png" ContentType="image/png"/>
  <Override PartName="/ppt/media/image3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12.png" ContentType="image/png"/>
  <Override PartName="/ppt/media/image36.png" ContentType="image/png"/>
  <Override PartName="/ppt/media/image13.png" ContentType="image/png"/>
  <Override PartName="/ppt/media/image37.png" ContentType="image/png"/>
  <Override PartName="/ppt/media/image8.png" ContentType="image/png"/>
  <Override PartName="/ppt/media/image14.jpeg" ContentType="image/jpeg"/>
  <Override PartName="/ppt/media/image40.png" ContentType="image/png"/>
  <Override PartName="/ppt/media/image4.jpeg" ContentType="image/jpeg"/>
  <Override PartName="/ppt/media/image25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1.jpeg" ContentType="image/jpeg"/>
  <Override PartName="/ppt/media/image10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6.jpeg" ContentType="image/jpeg"/>
  <Override PartName="/ppt/media/image18.png" ContentType="image/png"/>
  <Override PartName="/ppt/media/image20.png" ContentType="image/png"/>
  <Override PartName="/ppt/media/image2.jpeg" ContentType="image/jpe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9166024-5AC6-491B-A4E2-C223F3676853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311760" y="391536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07C1913-24D1-4074-BCF0-45D2BBC4AB8D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784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F661ED7-9CB8-4185-BF0F-C69C89ABE8CD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19248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7320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31176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19248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7320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E55B8A3-4B66-43F4-AA68-86D996D88ECB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0725042-5ABF-40FB-897D-035DE334C057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4D078C3-59C5-41D9-8A74-4750307F1486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BFBE16-8056-495E-B37B-66E81A9B3ADF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E4F4167-4919-453C-8734-B49FF60A10A7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9A15079-5EED-443E-B527-B41567C132BB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311760" y="593280"/>
            <a:ext cx="8520120" cy="353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A843AB9-7E27-4E82-A93A-B52318D8452A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B314338-2C9F-4BDD-87D5-9B6E5E19453D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6F4A133-D826-48BC-B0E3-39D520A2229E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67784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6B9252A-0F62-4831-982F-0C649C6BB86B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32C1109-2D02-4A6B-B54A-2F65A9E2A087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311760" y="391536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A1FBD22-A87F-4D5B-BBE7-FD3052358CDB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67784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267ABE6-72F9-4C6E-80EC-7315613ED569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319248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7320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31176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319248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607320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E8F9AF8-7DDC-4674-B72A-2ABF3269D7CE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F88937-549E-472F-880F-D5443BE4F4C2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83AB8B-D37D-48B9-B49A-D5CBBB1A2E07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1D1500-E100-46BD-8D29-7E7593A41977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85D8E1-3465-414B-BEAA-BEC2F213056C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2FD6AC-BA3F-4833-B05F-CAEEE2720729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1F2680C-5D25-42B8-B064-BC87A8C767E1}" type="slidenum">
              <a:t>&lt;#&gt;</a:t>
            </a:fld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311760" y="593280"/>
            <a:ext cx="8520120" cy="353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A1E029A-1091-4493-A624-D9F10707DB0A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C8BA917-7D57-4DC8-9281-F7062CED338F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67784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314AEB4-A2CC-4B46-8839-D75A7F727886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22F02D8-7688-4892-A3EE-51C22DEB0038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311760" y="391536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0525165-0AE0-4604-A40F-C8721DA4499A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/>
          </p:nvPr>
        </p:nvSpPr>
        <p:spPr>
          <a:xfrm>
            <a:off x="467784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CB71CD4-619C-4D14-BB97-419B4EE1326B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319248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073200" y="153648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31176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/>
          </p:nvPr>
        </p:nvSpPr>
        <p:spPr>
          <a:xfrm>
            <a:off x="319248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/>
          </p:nvPr>
        </p:nvSpPr>
        <p:spPr>
          <a:xfrm>
            <a:off x="6073200" y="3915360"/>
            <a:ext cx="274320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655F3CC-38DA-4A4F-96BB-29D0D2347273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297E00E-AE2A-4C29-9D46-448ACFAFBEBC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F1498E2-F20B-4CDD-933D-366E3DA5D8E1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11760" y="593280"/>
            <a:ext cx="8520120" cy="353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D37901B-3A07-4DA1-8A5F-B05063AC73C9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B1E409C-DEB0-4AF8-9722-5349AB15C342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45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7840" y="391536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0A6D262-6C60-4F7B-BF73-0C4D4B96C6EF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7840" y="1536480"/>
            <a:ext cx="415764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311760" y="3915360"/>
            <a:ext cx="8520120" cy="21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25E2363-669B-4E5A-8CAE-3E3087E82B95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Google Shape;9;p1"/>
          <p:cNvSpPr/>
          <p:nvPr/>
        </p:nvSpPr>
        <p:spPr>
          <a:xfrm>
            <a:off x="2399760" y="6413040"/>
            <a:ext cx="4344120" cy="31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56960" bIns="156960" anchor="t">
            <a:sp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" sz="1280" spc="-1" strike="noStrike">
                <a:solidFill>
                  <a:srgbClr val="b7b7b7"/>
                </a:solidFill>
                <a:latin typeface="Proxima Nova"/>
                <a:ea typeface="Proxima Nova"/>
              </a:rPr>
              <a:t>Физика звёзд: теория и наблюдения. ГАИШ МГУ 2023</a:t>
            </a:r>
            <a:endParaRPr b="0" lang="ru-RU" sz="1280" spc="-1" strike="noStrike">
              <a:latin typeface="Arial"/>
            </a:endParaRPr>
          </a:p>
        </p:txBody>
      </p:sp>
      <p:sp>
        <p:nvSpPr>
          <p:cNvPr id="1" name="Google Shape;11;p2"/>
          <p:cNvSpPr/>
          <p:nvPr/>
        </p:nvSpPr>
        <p:spPr>
          <a:xfrm>
            <a:off x="4278240" y="3668040"/>
            <a:ext cx="587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200">
            <a:solidFill>
              <a:srgbClr val="4285f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794520"/>
            <a:ext cx="8520120" cy="2610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r>
              <a:rPr b="0" lang="ru-RU" sz="5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1D364AEB-9E15-4F81-8649-45DD2416280B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285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9;p1"/>
          <p:cNvSpPr/>
          <p:nvPr/>
        </p:nvSpPr>
        <p:spPr>
          <a:xfrm>
            <a:off x="2399760" y="6413040"/>
            <a:ext cx="4344120" cy="31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56960" bIns="156960" anchor="t">
            <a:sp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" sz="1280" spc="-1" strike="noStrike">
                <a:solidFill>
                  <a:srgbClr val="b7b7b7"/>
                </a:solidFill>
                <a:latin typeface="Proxima Nova"/>
                <a:ea typeface="Proxima Nova"/>
              </a:rPr>
              <a:t>Физика звёзд: теория и наблюдения. ГАИШ МГУ 2023</a:t>
            </a:r>
            <a:endParaRPr b="0" lang="ru-RU" sz="1280" spc="-1" strike="noStrike"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3307320"/>
            <a:ext cx="8114040" cy="32608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r>
              <a:rPr b="0" lang="ru-RU" sz="6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6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ldNum" idx="2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A6316B8A-934A-4CBC-931F-3303096CC67B}" type="slidenum">
              <a: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9;p1"/>
          <p:cNvSpPr/>
          <p:nvPr/>
        </p:nvSpPr>
        <p:spPr>
          <a:xfrm>
            <a:off x="2399760" y="6413040"/>
            <a:ext cx="4344120" cy="31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156960" bIns="156960" anchor="t">
            <a:sp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" sz="1280" spc="-1" strike="noStrike">
                <a:solidFill>
                  <a:srgbClr val="b7b7b7"/>
                </a:solidFill>
                <a:latin typeface="Proxima Nova"/>
                <a:ea typeface="Proxima Nova"/>
              </a:rPr>
              <a:t>Физика звёзд: теория и наблюдения. ГАИШ МГУ 2023</a:t>
            </a:r>
            <a:endParaRPr b="0" lang="ru-RU" sz="1280" spc="-1" strike="noStrike">
              <a:latin typeface="Arial"/>
            </a:endParaRPr>
          </a:p>
        </p:txBody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r>
              <a:rPr b="0" lang="ru-RU" sz="30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3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14A8FAB-1035-4B8D-89F5-F601E3A95964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gif"/><Relationship Id="rId3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11760" y="794520"/>
            <a:ext cx="8520120" cy="2610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426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Наблюдения магнитных полей ОВА звезд в САО РАН</a:t>
            </a:r>
            <a:endParaRPr b="0" lang="ru-RU" sz="42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1143720" y="4221000"/>
            <a:ext cx="6856200" cy="977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2400" spc="-1" strike="noStrike">
                <a:solidFill>
                  <a:srgbClr val="666666"/>
                </a:solidFill>
                <a:latin typeface="Proxima Nova"/>
                <a:ea typeface="Proxima Nova"/>
              </a:rPr>
              <a:t>Якунин И.А., Романюк И.И., Семенко Е.А., Моисеева А.В., Кудрявцев Д.О.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67640" y="174960"/>
            <a:ext cx="7953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Поляризационный модуль и обработка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ldNum" idx="12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DB022AB-F4A9-4A1A-8BBA-5661DADA9740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10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166" name="Google Shape;138;p22" descr=""/>
          <p:cNvPicPr/>
          <p:nvPr/>
        </p:nvPicPr>
        <p:blipFill>
          <a:blip r:embed="rId1"/>
          <a:srcRect l="8950" t="0" r="16442" b="0"/>
          <a:stretch/>
        </p:blipFill>
        <p:spPr>
          <a:xfrm>
            <a:off x="136800" y="1126800"/>
            <a:ext cx="2259360" cy="2729160"/>
          </a:xfrm>
          <a:prstGeom prst="rect">
            <a:avLst/>
          </a:prstGeom>
          <a:ln w="0">
            <a:noFill/>
          </a:ln>
        </p:spPr>
      </p:pic>
      <p:pic>
        <p:nvPicPr>
          <p:cNvPr id="167" name="Google Shape;139;p22" descr=""/>
          <p:cNvPicPr/>
          <p:nvPr/>
        </p:nvPicPr>
        <p:blipFill>
          <a:blip r:embed="rId2"/>
          <a:stretch/>
        </p:blipFill>
        <p:spPr>
          <a:xfrm>
            <a:off x="2679120" y="1126800"/>
            <a:ext cx="4259880" cy="1445760"/>
          </a:xfrm>
          <a:prstGeom prst="rect">
            <a:avLst/>
          </a:prstGeom>
          <a:ln w="0">
            <a:noFill/>
          </a:ln>
        </p:spPr>
      </p:pic>
      <p:pic>
        <p:nvPicPr>
          <p:cNvPr id="168" name="Google Shape;140;p22" descr=""/>
          <p:cNvPicPr/>
          <p:nvPr/>
        </p:nvPicPr>
        <p:blipFill>
          <a:blip r:embed="rId3"/>
          <a:srcRect l="9155" t="10435" r="9325" b="28972"/>
          <a:stretch/>
        </p:blipFill>
        <p:spPr>
          <a:xfrm>
            <a:off x="2638800" y="2730960"/>
            <a:ext cx="6339600" cy="2269440"/>
          </a:xfrm>
          <a:prstGeom prst="rect">
            <a:avLst/>
          </a:prstGeom>
          <a:ln w="0">
            <a:noFill/>
          </a:ln>
        </p:spPr>
      </p:pic>
      <p:sp>
        <p:nvSpPr>
          <p:cNvPr id="169" name="Google Shape;141;p22"/>
          <p:cNvSpPr/>
          <p:nvPr/>
        </p:nvSpPr>
        <p:spPr>
          <a:xfrm>
            <a:off x="136800" y="4677120"/>
            <a:ext cx="243252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Спектры получаются при двух положениях фазовой пластинки (0°, 90°)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Обработка в среде ESO MIDAS (контекст zeeman)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Измерения поля двумя методиками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70" name="Google Shape;142;p22" descr=""/>
          <p:cNvPicPr/>
          <p:nvPr/>
        </p:nvPicPr>
        <p:blipFill>
          <a:blip r:embed="rId4"/>
          <a:stretch/>
        </p:blipFill>
        <p:spPr>
          <a:xfrm>
            <a:off x="6960600" y="1126800"/>
            <a:ext cx="2060280" cy="1445760"/>
          </a:xfrm>
          <a:prstGeom prst="rect">
            <a:avLst/>
          </a:prstGeom>
          <a:ln w="0">
            <a:noFill/>
          </a:ln>
        </p:spPr>
      </p:pic>
      <p:pic>
        <p:nvPicPr>
          <p:cNvPr id="171" name="Google Shape;143;p22" descr=""/>
          <p:cNvPicPr/>
          <p:nvPr/>
        </p:nvPicPr>
        <p:blipFill>
          <a:blip r:embed="rId5"/>
          <a:stretch/>
        </p:blipFill>
        <p:spPr>
          <a:xfrm>
            <a:off x="3288960" y="5445360"/>
            <a:ext cx="3647880" cy="390240"/>
          </a:xfrm>
          <a:prstGeom prst="rect">
            <a:avLst/>
          </a:prstGeom>
          <a:ln w="0">
            <a:noFill/>
          </a:ln>
        </p:spPr>
      </p:pic>
      <p:pic>
        <p:nvPicPr>
          <p:cNvPr id="172" name="Google Shape;144;p22" descr=""/>
          <p:cNvPicPr/>
          <p:nvPr/>
        </p:nvPicPr>
        <p:blipFill>
          <a:blip r:embed="rId6"/>
          <a:stretch/>
        </p:blipFill>
        <p:spPr>
          <a:xfrm>
            <a:off x="3288960" y="5840640"/>
            <a:ext cx="2542680" cy="599760"/>
          </a:xfrm>
          <a:prstGeom prst="rect">
            <a:avLst/>
          </a:prstGeom>
          <a:ln w="0">
            <a:noFill/>
          </a:ln>
        </p:spPr>
      </p:pic>
      <p:sp>
        <p:nvSpPr>
          <p:cNvPr id="173" name="Google Shape;145;p22"/>
          <p:cNvSpPr/>
          <p:nvPr/>
        </p:nvSpPr>
        <p:spPr>
          <a:xfrm>
            <a:off x="2821680" y="5440320"/>
            <a:ext cx="41076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1)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74" name="Google Shape;146;p22"/>
          <p:cNvSpPr/>
          <p:nvPr/>
        </p:nvSpPr>
        <p:spPr>
          <a:xfrm>
            <a:off x="2808000" y="5968440"/>
            <a:ext cx="4381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2)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75" name="Google Shape;147;p22"/>
          <p:cNvSpPr/>
          <p:nvPr/>
        </p:nvSpPr>
        <p:spPr>
          <a:xfrm>
            <a:off x="7342560" y="5445360"/>
            <a:ext cx="173916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Типичная ошибка измерений: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&lt; 100 Гс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76" name="Google Shape;148;p22"/>
          <p:cNvSpPr/>
          <p:nvPr/>
        </p:nvSpPr>
        <p:spPr>
          <a:xfrm>
            <a:off x="317160" y="3856320"/>
            <a:ext cx="15937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Chountonov 2016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347760" y="1310040"/>
            <a:ext cx="8212320" cy="2580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5320" spc="-1" strike="noStrike">
                <a:solidFill>
                  <a:srgbClr val="ffffff"/>
                </a:solidFill>
                <a:latin typeface="Alfa Slab One"/>
                <a:ea typeface="Alfa Slab One"/>
              </a:rPr>
              <a:t>Текущие программы и результаты</a:t>
            </a: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ldNum" idx="13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9B0F432-AC00-4299-8ABA-14AC5DFD3B45}" type="slidenum">
              <a: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Текущие программы ОЗСП БТА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025120" cy="455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76000"/>
          </a:bodyPr>
          <a:p>
            <a:pPr marL="457200" indent="-317160">
              <a:lnSpc>
                <a:spcPct val="115000"/>
              </a:lnSpc>
              <a:buClr>
                <a:srgbClr val="351c75"/>
              </a:buClr>
              <a:buFont typeface="Proxima Nova"/>
              <a:buChar char="●"/>
            </a:pPr>
            <a:r>
              <a:rPr b="1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Поиск и исследование радиального градиента поля в атмосферах магнитных химически пекулярных звезд</a:t>
            </a:r>
            <a:r>
              <a:rPr b="0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37160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Заявитель: Романюк И.И. (САО РАН)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351c75"/>
              </a:buClr>
              <a:buFont typeface="Proxima Nova"/>
              <a:buChar char="●"/>
              <a:tabLst>
                <a:tab algn="l" pos="0"/>
              </a:tabLst>
            </a:pPr>
            <a:r>
              <a:rPr b="1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Определение физических параметров СР-звезд</a:t>
            </a:r>
            <a:r>
              <a:rPr b="0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37160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Заявитель: Моисеева А.В. (САО РАН)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351c75"/>
              </a:buClr>
              <a:buFont typeface="Proxima Nova"/>
              <a:buChar char="●"/>
              <a:tabLst>
                <a:tab algn="l" pos="0"/>
              </a:tabLst>
            </a:pPr>
            <a:r>
              <a:rPr b="1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Перепись химически пекулярных звезд в ассоциации Lacerta OB1</a:t>
            </a:r>
            <a:r>
              <a:rPr b="0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Заявитель: Семенко Е.А. (САО РАН)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351c75"/>
              </a:buClr>
              <a:buFont typeface="Proxima Nova"/>
              <a:buChar char="●"/>
              <a:tabLst>
                <a:tab algn="l" pos="0"/>
              </a:tabLst>
            </a:pPr>
            <a:r>
              <a:rPr b="1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Переменность профилей линий в спектрах OBA-звезд и природа их рентгеновского излучения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37160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Заявитель: Холтыгин А.Ф. (СПбГУ)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351c75"/>
              </a:buClr>
              <a:buFont typeface="Proxima Nova"/>
              <a:buChar char="●"/>
              <a:tabLst>
                <a:tab algn="l" pos="0"/>
              </a:tabLst>
            </a:pPr>
            <a:r>
              <a:rPr b="1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Поиск магнитных полей молодых Ap/Bp звёзд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Заявитель: Потравнов И. (ИЗСФ СО РАН)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17160">
              <a:lnSpc>
                <a:spcPct val="115000"/>
              </a:lnSpc>
              <a:spcBef>
                <a:spcPts val="1001"/>
              </a:spcBef>
              <a:buClr>
                <a:srgbClr val="351c75"/>
              </a:buClr>
              <a:buFont typeface="Proxima Nova"/>
              <a:buChar char="●"/>
              <a:tabLst>
                <a:tab algn="l" pos="0"/>
              </a:tabLst>
            </a:pPr>
            <a:r>
              <a:rPr b="1" lang="ru" sz="1800" spc="-1" strike="noStrike">
                <a:solidFill>
                  <a:srgbClr val="351c75"/>
                </a:solidFill>
                <a:latin typeface="Proxima Nova"/>
                <a:ea typeface="Proxima Nova"/>
              </a:rPr>
              <a:t>Спектрополяриметрия СР-звезд в полях космических миссий Kepler и TESS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Заявитель: Якунин И.А. (САО РАН)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sldNum" idx="14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0E81A0FA-435E-455B-A8B6-78DC70D5EF2E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11760" y="6012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Поиск новых магнитных звезд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235440" y="869760"/>
            <a:ext cx="5875200" cy="2678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7000"/>
          </a:bodyPr>
          <a:p>
            <a:pPr>
              <a:lnSpc>
                <a:spcPct val="9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Фотометрические критерии: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Z</a:t>
            </a:r>
            <a:r>
              <a:rPr b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-индекс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Женевской фотометрической системы (Cramer &amp; Maeder 1980):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95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b="0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Z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=−0.4572 + 0.0255·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U 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− 0.1740·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B1 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+ 0.4696·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B2 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− 1.1205·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V1 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+ 0.7994·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G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114800">
              <a:lnSpc>
                <a:spcPct val="95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(</a:t>
            </a:r>
            <a:r>
              <a:rPr b="0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Z 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&lt; -0.02);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457200">
              <a:lnSpc>
                <a:spcPct val="95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∆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a</a:t>
            </a:r>
            <a:r>
              <a:rPr b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-индекс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Венской фотометрической системы (Maitzen 1976): 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201"/>
              </a:spcBef>
              <a:buNone/>
              <a:tabLst>
                <a:tab algn="l" pos="0"/>
              </a:tabLst>
            </a:pP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∆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a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=</a:t>
            </a:r>
            <a:r>
              <a:rPr b="0" i="1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a − a0[(b−y);(B−V);(g1−y)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]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(</a:t>
            </a:r>
            <a:r>
              <a:rPr b="1" i="1" lang="ru" sz="1300" spc="-1" strike="noStrike">
                <a:solidFill>
                  <a:srgbClr val="4285f4"/>
                </a:solidFill>
                <a:highlight>
                  <a:srgbClr val="ffffff"/>
                </a:highlight>
                <a:latin typeface="Arial"/>
                <a:ea typeface="Arial"/>
              </a:rPr>
              <a:t>∆a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&gt; 10 mmag)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 marL="1371600" indent="457200">
              <a:lnSpc>
                <a:spcPct val="95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spcBef>
                <a:spcPts val="201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Выбранные критерии отбора кандидатов позволили обнаружить магнитные поля величиной </a:t>
            </a:r>
            <a:r>
              <a:rPr b="1" lang="ru" sz="1300" spc="-1" strike="noStrike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</a:rPr>
              <a:t>&gt; 500 Гс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для более </a:t>
            </a:r>
            <a:r>
              <a:rPr b="1" lang="ru" sz="1300" spc="-1" strike="noStrike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</a:rPr>
              <a:t>600 СР-звезд</a:t>
            </a:r>
            <a:r>
              <a:rPr b="0" lang="ru" sz="13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 северного полушария. На сегодняшний день опубликованы данные о магнитных полях за период 2007–2014 гг. (Vizier electronic catalogs)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15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6B2E2AE-9EB2-4E68-AA6D-C4163369D1A6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185" name="Google Shape;169;p25" descr=""/>
          <p:cNvPicPr/>
          <p:nvPr/>
        </p:nvPicPr>
        <p:blipFill>
          <a:blip r:embed="rId1"/>
          <a:stretch/>
        </p:blipFill>
        <p:spPr>
          <a:xfrm>
            <a:off x="6107760" y="812520"/>
            <a:ext cx="2724480" cy="3861000"/>
          </a:xfrm>
          <a:prstGeom prst="rect">
            <a:avLst/>
          </a:prstGeom>
          <a:ln w="0">
            <a:noFill/>
          </a:ln>
        </p:spPr>
      </p:pic>
      <p:pic>
        <p:nvPicPr>
          <p:cNvPr id="186" name="Google Shape;170;p25" descr=""/>
          <p:cNvPicPr/>
          <p:nvPr/>
        </p:nvPicPr>
        <p:blipFill>
          <a:blip r:embed="rId2"/>
          <a:srcRect l="5699" t="11959" r="8710" b="0"/>
          <a:stretch/>
        </p:blipFill>
        <p:spPr>
          <a:xfrm>
            <a:off x="163440" y="3926520"/>
            <a:ext cx="2724480" cy="2101680"/>
          </a:xfrm>
          <a:prstGeom prst="rect">
            <a:avLst/>
          </a:prstGeom>
          <a:ln w="0">
            <a:noFill/>
          </a:ln>
        </p:spPr>
      </p:pic>
      <p:pic>
        <p:nvPicPr>
          <p:cNvPr id="187" name="Google Shape;171;p25" descr=""/>
          <p:cNvPicPr/>
          <p:nvPr/>
        </p:nvPicPr>
        <p:blipFill>
          <a:blip r:embed="rId3"/>
          <a:srcRect l="4134" t="11407" r="9057" b="0"/>
          <a:stretch/>
        </p:blipFill>
        <p:spPr>
          <a:xfrm>
            <a:off x="3231720" y="3926520"/>
            <a:ext cx="2724480" cy="2085120"/>
          </a:xfrm>
          <a:prstGeom prst="rect">
            <a:avLst/>
          </a:prstGeom>
          <a:ln w="0">
            <a:noFill/>
          </a:ln>
        </p:spPr>
      </p:pic>
      <p:sp>
        <p:nvSpPr>
          <p:cNvPr id="188" name="Google Shape;172;p25"/>
          <p:cNvSpPr/>
          <p:nvPr/>
        </p:nvSpPr>
        <p:spPr>
          <a:xfrm>
            <a:off x="6869160" y="4720320"/>
            <a:ext cx="1663920" cy="38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95000"/>
              </a:lnSpc>
              <a:spcBef>
                <a:spcPts val="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Maitzen 1976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/>
          </p:nvPr>
        </p:nvSpPr>
        <p:spPr>
          <a:xfrm>
            <a:off x="1149840" y="2850480"/>
            <a:ext cx="7029720" cy="2734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2004-2006: J/MNRAS/372/1804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1a: J/other/AstBu/74.55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2007: J/other/AstBu/69.427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1b: J/other/AstBu/76.39   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2008: J/other/AstBu/70.444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	</a:t>
            </a: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1c: J/other/AstBu/76.163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2009: J/other/AstBu/71.302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2010: J/other/AstBu/72.391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2011: J/other/AstBu/73.178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2012: J/other/AstBu/75.294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2013: J/other/AstBu/77.94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580" spc="-1" strike="noStrike">
                <a:solidFill>
                  <a:srgbClr val="666666"/>
                </a:solidFill>
                <a:latin typeface="Proxima Nova"/>
                <a:ea typeface="Proxima Nova"/>
              </a:rPr>
              <a:t>2014: J/other/AstBu/77.271</a:t>
            </a:r>
            <a:endParaRPr b="0" lang="ru-RU" sz="158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endParaRPr b="0" lang="ru-RU" sz="7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ldNum" idx="16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A71BDA5-4EA8-40FB-BC93-BFBE967D2AFF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191" name="Google Shape;179;p26" descr=""/>
          <p:cNvPicPr/>
          <p:nvPr/>
        </p:nvPicPr>
        <p:blipFill>
          <a:blip r:embed="rId1"/>
          <a:stretch/>
        </p:blipFill>
        <p:spPr>
          <a:xfrm>
            <a:off x="874080" y="455760"/>
            <a:ext cx="7395480" cy="210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235440" y="-16200"/>
            <a:ext cx="8520120" cy="5936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26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Поиск новых магнитных звезд: новые критерии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ldNum" idx="17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F14CE1B-DD4E-4399-99BE-ECEED0BD5540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194" name="Google Shape;186;p27"/>
          <p:cNvSpPr/>
          <p:nvPr/>
        </p:nvSpPr>
        <p:spPr>
          <a:xfrm>
            <a:off x="24480" y="686160"/>
            <a:ext cx="5138280" cy="339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" sz="1400" spc="-1" strike="noStrike">
                <a:solidFill>
                  <a:srgbClr val="780373"/>
                </a:solidFill>
                <a:latin typeface="Arial"/>
                <a:ea typeface="Arial"/>
              </a:rPr>
              <a:t>Стратегия наблюдений: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" sz="1400" spc="-1" strike="noStrike">
                <a:solidFill>
                  <a:srgbClr val="780373"/>
                </a:solidFill>
                <a:latin typeface="Arial"/>
                <a:ea typeface="Arial"/>
              </a:rPr>
              <a:t>         </a:t>
            </a:r>
            <a:r>
              <a:rPr b="1" lang="ru" sz="1400" spc="-1" strike="noStrike">
                <a:solidFill>
                  <a:srgbClr val="780373"/>
                </a:solidFill>
                <a:latin typeface="Arial"/>
                <a:ea typeface="Arial"/>
              </a:rPr>
              <a:t>Критерии отбора (по данным </a:t>
            </a:r>
            <a:r>
              <a:rPr b="1" i="1" lang="ru" sz="1400" spc="-1" strike="noStrike">
                <a:solidFill>
                  <a:srgbClr val="780373"/>
                </a:solidFill>
                <a:latin typeface="Arial"/>
                <a:ea typeface="Arial"/>
              </a:rPr>
              <a:t>Kepler</a:t>
            </a:r>
            <a:r>
              <a:rPr b="1" lang="ru" sz="1400" spc="-1" strike="noStrike">
                <a:solidFill>
                  <a:srgbClr val="780373"/>
                </a:solidFill>
                <a:latin typeface="Arial"/>
                <a:ea typeface="Arial"/>
              </a:rPr>
              <a:t> и TESS):</a:t>
            </a:r>
            <a:endParaRPr b="0" lang="ru-RU" sz="1400" spc="-1" strike="noStrike">
              <a:latin typeface="Arial"/>
            </a:endParaRPr>
          </a:p>
          <a:p>
            <a:pPr lvl="1" marL="914400" indent="-317520">
              <a:lnSpc>
                <a:spcPct val="100000"/>
              </a:lnSpc>
              <a:buClr>
                <a:srgbClr val="000000"/>
              </a:buClr>
              <a:buFont typeface="Noto Sans Symbols"/>
              <a:buAutoNum type="alphaLcParenR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Показатель цвета, соответствующий сп. классу от B до F;</a:t>
            </a:r>
            <a:endParaRPr b="0" lang="ru-RU" sz="1400" spc="-1" strike="noStrike">
              <a:latin typeface="Arial"/>
            </a:endParaRPr>
          </a:p>
          <a:p>
            <a:pPr lvl="1" marL="914400" indent="-317520">
              <a:lnSpc>
                <a:spcPct val="100000"/>
              </a:lnSpc>
              <a:buClr>
                <a:srgbClr val="000000"/>
              </a:buClr>
              <a:buFont typeface="Noto Sans Symbols"/>
              <a:buAutoNum type="alphaLcParenR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Период вращения более 0.5 дней;</a:t>
            </a:r>
            <a:endParaRPr b="0" lang="ru-RU" sz="1400" spc="-1" strike="noStrike">
              <a:latin typeface="Arial"/>
            </a:endParaRPr>
          </a:p>
          <a:p>
            <a:pPr lvl="1" marL="914400" indent="-317520">
              <a:lnSpc>
                <a:spcPct val="100000"/>
              </a:lnSpc>
              <a:buClr>
                <a:srgbClr val="000000"/>
              </a:buClr>
              <a:buFont typeface="Noto Sans Symbols"/>
              <a:buAutoNum type="alphaLcParenR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Одна независимая гармоника на частотном спектре;</a:t>
            </a:r>
            <a:endParaRPr b="0" lang="ru-RU" sz="1400" spc="-1" strike="noStrike">
              <a:latin typeface="Arial"/>
            </a:endParaRPr>
          </a:p>
          <a:p>
            <a:pPr lvl="1" marL="914400" indent="-317520">
              <a:lnSpc>
                <a:spcPct val="100000"/>
              </a:lnSpc>
              <a:buClr>
                <a:srgbClr val="000000"/>
              </a:buClr>
              <a:buFont typeface="Noto Sans Symbols"/>
              <a:buAutoNum type="alphaLcParenR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Стабильность фотометрической кривой на протяжении нескольких периодов;</a:t>
            </a:r>
            <a:endParaRPr b="0" lang="ru-RU" sz="1400" spc="-1" strike="noStrike">
              <a:latin typeface="Arial"/>
            </a:endParaRPr>
          </a:p>
          <a:p>
            <a:pPr lvl="1" marL="914400" indent="-317520">
              <a:lnSpc>
                <a:spcPct val="100000"/>
              </a:lnSpc>
              <a:buClr>
                <a:srgbClr val="000000"/>
              </a:buClr>
              <a:buFont typeface="Noto Sans Symbols"/>
              <a:buAutoNum type="alphaLcParenR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Амплитуда блеска в несколько сотых величины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" sz="1400" spc="-1" strike="noStrike">
                <a:solidFill>
                  <a:srgbClr val="780373"/>
                </a:solidFill>
                <a:latin typeface="Arial"/>
                <a:ea typeface="Arial"/>
              </a:rPr>
              <a:t>Спектральное подтверждение:</a:t>
            </a:r>
            <a:endParaRPr b="0" lang="ru-RU" sz="1400" spc="-1" strike="noStrike">
              <a:latin typeface="Arial"/>
            </a:endParaRPr>
          </a:p>
          <a:p>
            <a:pPr lvl="1" marL="914400" indent="-317520">
              <a:lnSpc>
                <a:spcPct val="100000"/>
              </a:lnSpc>
              <a:buClr>
                <a:srgbClr val="000000"/>
              </a:buClr>
              <a:buFont typeface="Noto Sans Symbols"/>
              <a:buAutoNum type="alphaLcParenR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Подтверждение Ap/Bp на телескопе Zeiss-1000;</a:t>
            </a:r>
            <a:endParaRPr b="0" lang="ru-RU" sz="1400" spc="-1" strike="noStrike">
              <a:latin typeface="Arial"/>
            </a:endParaRPr>
          </a:p>
          <a:p>
            <a:pPr lvl="1" marL="914400" indent="-317520">
              <a:lnSpc>
                <a:spcPct val="100000"/>
              </a:lnSpc>
              <a:buClr>
                <a:srgbClr val="000000"/>
              </a:buClr>
              <a:buFont typeface="Noto Sans Symbols"/>
              <a:buAutoNum type="alphaLcParenR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Спектрополяриметрическсие ряды на ОЗСП 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95" name="Google Shape;187;p27"/>
          <p:cNvSpPr/>
          <p:nvPr/>
        </p:nvSpPr>
        <p:spPr>
          <a:xfrm>
            <a:off x="235440" y="3960000"/>
            <a:ext cx="4014720" cy="107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" sz="1400" spc="-1" strike="noStrike">
                <a:solidFill>
                  <a:srgbClr val="780373"/>
                </a:solidFill>
                <a:latin typeface="Arial"/>
                <a:ea typeface="Arial"/>
              </a:rPr>
              <a:t>Результаты: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39 СР-звезд из 46 фотометрических кандидатов (85%); 7 - без пекулярностей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  </a:t>
            </a:r>
            <a:r>
              <a:rPr b="0" lang="ru" sz="1400" spc="-1" strike="noStrike">
                <a:solidFill>
                  <a:srgbClr val="000000"/>
                </a:solidFill>
                <a:latin typeface="Arial"/>
                <a:ea typeface="Arial"/>
              </a:rPr>
              <a:t>6 из 10 объектов, отобранных для мониторинга на ОЗСП — магнитные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  <p:pic>
        <p:nvPicPr>
          <p:cNvPr id="196" name="Google Shape;188;p27" descr=""/>
          <p:cNvPicPr/>
          <p:nvPr/>
        </p:nvPicPr>
        <p:blipFill>
          <a:blip r:embed="rId1"/>
          <a:stretch/>
        </p:blipFill>
        <p:spPr>
          <a:xfrm>
            <a:off x="6477480" y="4005720"/>
            <a:ext cx="2312280" cy="1654920"/>
          </a:xfrm>
          <a:prstGeom prst="rect">
            <a:avLst/>
          </a:prstGeom>
          <a:ln w="0">
            <a:noFill/>
          </a:ln>
        </p:spPr>
      </p:pic>
      <p:pic>
        <p:nvPicPr>
          <p:cNvPr id="197" name="Google Shape;189;p27" descr=""/>
          <p:cNvPicPr/>
          <p:nvPr/>
        </p:nvPicPr>
        <p:blipFill>
          <a:blip r:embed="rId2"/>
          <a:stretch/>
        </p:blipFill>
        <p:spPr>
          <a:xfrm>
            <a:off x="6589800" y="601560"/>
            <a:ext cx="2203200" cy="1654920"/>
          </a:xfrm>
          <a:prstGeom prst="rect">
            <a:avLst/>
          </a:prstGeom>
          <a:ln w="0">
            <a:noFill/>
          </a:ln>
        </p:spPr>
      </p:pic>
      <p:pic>
        <p:nvPicPr>
          <p:cNvPr id="198" name="Google Shape;190;p27" descr=""/>
          <p:cNvPicPr/>
          <p:nvPr/>
        </p:nvPicPr>
        <p:blipFill>
          <a:blip r:embed="rId3"/>
          <a:stretch/>
        </p:blipFill>
        <p:spPr>
          <a:xfrm>
            <a:off x="6477480" y="2161080"/>
            <a:ext cx="2312280" cy="1742760"/>
          </a:xfrm>
          <a:prstGeom prst="rect">
            <a:avLst/>
          </a:prstGeom>
          <a:ln w="0">
            <a:noFill/>
          </a:ln>
        </p:spPr>
      </p:pic>
      <p:pic>
        <p:nvPicPr>
          <p:cNvPr id="199" name="Google Shape;191;p27" descr=""/>
          <p:cNvPicPr/>
          <p:nvPr/>
        </p:nvPicPr>
        <p:blipFill>
          <a:blip r:embed="rId4"/>
          <a:stretch/>
        </p:blipFill>
        <p:spPr>
          <a:xfrm>
            <a:off x="3844800" y="3604320"/>
            <a:ext cx="2724840" cy="1908000"/>
          </a:xfrm>
          <a:prstGeom prst="rect">
            <a:avLst/>
          </a:prstGeom>
          <a:ln w="0">
            <a:noFill/>
          </a:ln>
        </p:spPr>
      </p:pic>
      <p:sp>
        <p:nvSpPr>
          <p:cNvPr id="200" name="Google Shape;192;p27"/>
          <p:cNvSpPr/>
          <p:nvPr/>
        </p:nvSpPr>
        <p:spPr>
          <a:xfrm>
            <a:off x="6854040" y="5762880"/>
            <a:ext cx="208404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Mikulasek et al. 2019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311760" y="-9252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Proxima Nova Extrabold"/>
                <a:ea typeface="Proxima Nova Extrabold"/>
              </a:rPr>
              <a:t>Магнитные звезды в скоплениях: Орион ОВ 1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311760" y="4769640"/>
            <a:ext cx="4847040" cy="1208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7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ru" sz="1500" spc="-1" strike="noStrike">
                <a:solidFill>
                  <a:srgbClr val="222222"/>
                </a:solidFill>
                <a:latin typeface="Proxima Nova"/>
                <a:ea typeface="Proxima Nova"/>
              </a:rPr>
              <a:t>Доля mCP-звезд и их величина магнитного поля (Brms≈3кГс) с возрастом 1-2 млн лет в три раза больше, чем для mCP-звезд с возрастом 8-10 млн лет (Brms≈1кГс)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sldNum" idx="18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62B6EDA-F3B3-4B10-BDEE-8EDF6985798F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grpSp>
        <p:nvGrpSpPr>
          <p:cNvPr id="204" name="Google Shape;200;p28"/>
          <p:cNvGrpSpPr/>
          <p:nvPr/>
        </p:nvGrpSpPr>
        <p:grpSpPr>
          <a:xfrm>
            <a:off x="763560" y="2362680"/>
            <a:ext cx="3676680" cy="2168640"/>
            <a:chOff x="763560" y="2362680"/>
            <a:chExt cx="3676680" cy="2168640"/>
          </a:xfrm>
        </p:grpSpPr>
        <p:pic>
          <p:nvPicPr>
            <p:cNvPr id="205" name="Google Shape;201;p28" descr=""/>
            <p:cNvPicPr/>
            <p:nvPr/>
          </p:nvPicPr>
          <p:blipFill>
            <a:blip r:embed="rId1"/>
            <a:stretch/>
          </p:blipFill>
          <p:spPr>
            <a:xfrm>
              <a:off x="763560" y="2362680"/>
              <a:ext cx="3676680" cy="2168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06" name="Google Shape;202;p28"/>
            <p:cNvSpPr/>
            <p:nvPr/>
          </p:nvSpPr>
          <p:spPr>
            <a:xfrm>
              <a:off x="1798200" y="3781080"/>
              <a:ext cx="1245240" cy="252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1" lang="ru" sz="1500" spc="-1" strike="noStrike">
                  <a:solidFill>
                    <a:srgbClr val="468a1a"/>
                  </a:solidFill>
                  <a:latin typeface="Arial"/>
                  <a:ea typeface="Arial"/>
                </a:rPr>
                <a:t>log </a:t>
              </a:r>
              <a:r>
                <a:rPr b="1" i="1" lang="ru" sz="1500" spc="-1" strike="noStrike">
                  <a:solidFill>
                    <a:srgbClr val="468a1a"/>
                  </a:solidFill>
                  <a:latin typeface="Arial"/>
                  <a:ea typeface="Arial"/>
                </a:rPr>
                <a:t>t = </a:t>
              </a:r>
              <a:r>
                <a:rPr b="1" lang="ru" sz="1500" spc="-1" strike="noStrike">
                  <a:solidFill>
                    <a:srgbClr val="468a1a"/>
                  </a:solidFill>
                  <a:latin typeface="Arial"/>
                  <a:ea typeface="Arial"/>
                </a:rPr>
                <a:t>6.66</a:t>
              </a:r>
              <a:endParaRPr b="0" lang="ru-RU" sz="1500" spc="-1" strike="noStrike">
                <a:latin typeface="Arial"/>
              </a:endParaRPr>
            </a:p>
          </p:txBody>
        </p:sp>
        <p:sp>
          <p:nvSpPr>
            <p:cNvPr id="207" name="Google Shape;203;p28"/>
            <p:cNvSpPr/>
            <p:nvPr/>
          </p:nvSpPr>
          <p:spPr>
            <a:xfrm>
              <a:off x="1798200" y="3468600"/>
              <a:ext cx="1198080" cy="312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1" lang="ru" sz="1500" spc="-1" strike="noStrike">
                  <a:solidFill>
                    <a:srgbClr val="a7074b"/>
                  </a:solidFill>
                  <a:latin typeface="Arial"/>
                  <a:ea typeface="Arial"/>
                </a:rPr>
                <a:t>log </a:t>
              </a:r>
              <a:r>
                <a:rPr b="1" i="1" lang="ru" sz="1500" spc="-1" strike="noStrike">
                  <a:solidFill>
                    <a:srgbClr val="a7074b"/>
                  </a:solidFill>
                  <a:latin typeface="Arial"/>
                  <a:ea typeface="Arial"/>
                </a:rPr>
                <a:t>t = </a:t>
              </a:r>
              <a:r>
                <a:rPr b="1" lang="ru" sz="1500" spc="-1" strike="noStrike">
                  <a:solidFill>
                    <a:srgbClr val="a7074b"/>
                  </a:solidFill>
                  <a:latin typeface="Arial"/>
                  <a:ea typeface="Arial"/>
                </a:rPr>
                <a:t>6.23</a:t>
              </a:r>
              <a:endParaRPr b="0" lang="ru-RU" sz="1500" spc="-1" strike="noStrike">
                <a:latin typeface="Arial"/>
              </a:endParaRPr>
            </a:p>
          </p:txBody>
        </p:sp>
      </p:grpSp>
      <p:pic>
        <p:nvPicPr>
          <p:cNvPr id="208" name="Google Shape;204;p28" descr=""/>
          <p:cNvPicPr/>
          <p:nvPr/>
        </p:nvPicPr>
        <p:blipFill>
          <a:blip r:embed="rId2"/>
          <a:stretch/>
        </p:blipFill>
        <p:spPr>
          <a:xfrm>
            <a:off x="5467320" y="632520"/>
            <a:ext cx="3676320" cy="5252040"/>
          </a:xfrm>
          <a:prstGeom prst="rect">
            <a:avLst/>
          </a:prstGeom>
          <a:ln w="0">
            <a:noFill/>
          </a:ln>
        </p:spPr>
      </p:pic>
      <p:sp>
        <p:nvSpPr>
          <p:cNvPr id="209" name="Google Shape;205;p28"/>
          <p:cNvSpPr/>
          <p:nvPr/>
        </p:nvSpPr>
        <p:spPr>
          <a:xfrm>
            <a:off x="311760" y="808920"/>
            <a:ext cx="467712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56 CP звезд ассоциации из 814 (Brown et al., 1994)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Из них 31 магнитных (55%)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27 CP-звезд: 15 являются членами Туманности Ориона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Доля магнитных среди них 20% (3 из 15). Вне туманности — 83% (10 из 12)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ldNum" idx="19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959A96DD-1111-438B-B813-565E9E763BA3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title"/>
          </p:nvPr>
        </p:nvSpPr>
        <p:spPr>
          <a:xfrm>
            <a:off x="311760" y="-9252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Proxima Nova Extrabold"/>
                <a:ea typeface="Proxima Nova Extrabold"/>
              </a:rPr>
              <a:t>Магнитные звезды в скоплениях: другие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Google Shape;212;p29" descr=""/>
          <p:cNvPicPr/>
          <p:nvPr/>
        </p:nvPicPr>
        <p:blipFill>
          <a:blip r:embed="rId1"/>
          <a:stretch/>
        </p:blipFill>
        <p:spPr>
          <a:xfrm>
            <a:off x="304920" y="747360"/>
            <a:ext cx="4793400" cy="1822320"/>
          </a:xfrm>
          <a:prstGeom prst="rect">
            <a:avLst/>
          </a:prstGeom>
          <a:ln w="0">
            <a:noFill/>
          </a:ln>
        </p:spPr>
      </p:pic>
      <p:pic>
        <p:nvPicPr>
          <p:cNvPr id="213" name="Google Shape;213;p29" descr=""/>
          <p:cNvPicPr/>
          <p:nvPr/>
        </p:nvPicPr>
        <p:blipFill>
          <a:blip r:embed="rId2"/>
          <a:stretch/>
        </p:blipFill>
        <p:spPr>
          <a:xfrm>
            <a:off x="5528520" y="2271240"/>
            <a:ext cx="3303360" cy="2552040"/>
          </a:xfrm>
          <a:prstGeom prst="rect">
            <a:avLst/>
          </a:prstGeom>
          <a:ln w="0">
            <a:noFill/>
          </a:ln>
        </p:spPr>
      </p:pic>
      <p:sp>
        <p:nvSpPr>
          <p:cNvPr id="214" name="Google Shape;214;p29"/>
          <p:cNvSpPr/>
          <p:nvPr/>
        </p:nvSpPr>
        <p:spPr>
          <a:xfrm>
            <a:off x="232920" y="2870280"/>
            <a:ext cx="517752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Принадлежность к скоплению определялась по WEBDA.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Значительные отличия по сравнению с Orion OB1 по величине магнитного поля (ни одной звезды &gt; 1 кГс).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Доля магнитных звезд относительно всех CP-звезд группировки составляет 33%, а относительно Ар/Вр — 57%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1798200" y="5201640"/>
            <a:ext cx="554760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Подробности в докладе И.И. Романюка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338400" y="145440"/>
            <a:ext cx="8371080" cy="608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23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Вертикальный градиент магнитного поля OBA звезд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7065720" y="3636000"/>
            <a:ext cx="843120" cy="4093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71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ru" sz="1800" spc="-1" strike="noStrike">
                <a:solidFill>
                  <a:srgbClr val="222222"/>
                </a:solidFill>
                <a:latin typeface="Proxima Nova"/>
                <a:ea typeface="Proxima Nova"/>
              </a:rPr>
              <a:t>53 Cam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sldNum" idx="20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4FF14F83-3609-4224-BEE2-5D60047F1F5B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219" name="Google Shape;223;p30" descr=""/>
          <p:cNvPicPr/>
          <p:nvPr/>
        </p:nvPicPr>
        <p:blipFill>
          <a:blip r:embed="rId1"/>
          <a:stretch/>
        </p:blipFill>
        <p:spPr>
          <a:xfrm>
            <a:off x="5580360" y="3893400"/>
            <a:ext cx="3129120" cy="1905480"/>
          </a:xfrm>
          <a:prstGeom prst="rect">
            <a:avLst/>
          </a:prstGeom>
          <a:ln w="0">
            <a:noFill/>
          </a:ln>
        </p:spPr>
      </p:pic>
      <p:pic>
        <p:nvPicPr>
          <p:cNvPr id="220" name="Google Shape;224;p30" descr=""/>
          <p:cNvPicPr/>
          <p:nvPr/>
        </p:nvPicPr>
        <p:blipFill>
          <a:blip r:embed="rId2"/>
          <a:stretch/>
        </p:blipFill>
        <p:spPr>
          <a:xfrm>
            <a:off x="5697720" y="1377360"/>
            <a:ext cx="3012120" cy="2236320"/>
          </a:xfrm>
          <a:prstGeom prst="rect">
            <a:avLst/>
          </a:prstGeom>
          <a:ln w="0">
            <a:noFill/>
          </a:ln>
        </p:spPr>
      </p:pic>
      <p:sp>
        <p:nvSpPr>
          <p:cNvPr id="221" name="PlaceHolder 4"/>
          <p:cNvSpPr>
            <a:spLocks noGrp="1"/>
          </p:cNvSpPr>
          <p:nvPr>
            <p:ph/>
          </p:nvPr>
        </p:nvSpPr>
        <p:spPr>
          <a:xfrm>
            <a:off x="6881400" y="1113480"/>
            <a:ext cx="108972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68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ru" sz="1800" spc="-1" strike="noStrike">
                <a:solidFill>
                  <a:srgbClr val="000000"/>
                </a:solidFill>
                <a:latin typeface="Proxima Nova"/>
                <a:ea typeface="Proxima Nova"/>
              </a:rPr>
              <a:t>alpha 2 CVn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Google Shape;226;p30"/>
          <p:cNvSpPr/>
          <p:nvPr/>
        </p:nvSpPr>
        <p:spPr>
          <a:xfrm>
            <a:off x="431280" y="1113480"/>
            <a:ext cx="5016960" cy="529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Зависимость величины измеренного поля от глубины линий. Поле, измеренное по ионам выше, чем по нейтральным атомам. 1980-е (Романюк и др. 1987)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В выборке из 23 CP звезд поле, измеренное по металлам выше, чем по ядрам бальмеровских линий (30–70%). 2010 год (Кудрявцев и Романюк 2011).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Величина магнитного поля, определенная по ядру Hβ, оказывается значимо меньше, чем по крыльям линии (см. там же).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Измерения магнитного поля по линиям слева и справа от бальмеровского скачка звезды 53 Cam (Romanyuk et al. 2022) и сильных и слабых линий звезды alpha2 CVn (Romanyuk et al. 2023) значимо отличаются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Невозможно объяснить наблюдаемый эффект простой дипольной моделью.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Предложение: измерять магнитные поля по мультиплетам, компоненты которых находятся по разные стороны от бальмеровского скачка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23480" y="159120"/>
            <a:ext cx="8846280" cy="622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26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Сверхбыстрая переменность профилей OBA звезд</a:t>
            </a: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311760" y="877680"/>
            <a:ext cx="3948840" cy="24861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66000"/>
          </a:bodyPr>
          <a:p>
            <a:pPr marL="457200" indent="-30852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Поиск переменности профилей линий на масштабах delta T от 1с до 10–20 минут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0852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4 телескопа (ОЗСП + SCORPIO БТА, UAGS Цейсс-1000, MMCS Терскол-2000, 1.25-м Крымской станции ГАИШ)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0852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Регулярные (10-600 с) и иррегулярные (5–300 с) изменения профилей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0852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10000 спектров за 2015–2023 гг.: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10 O звезд – 1146 спектров,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8 B звезд – 680 спектров,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spcBef>
                <a:spcPts val="99"/>
              </a:spcBef>
              <a:spcAft>
                <a:spcPts val="99"/>
              </a:spcAft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666666"/>
                </a:solidFill>
                <a:latin typeface="Proxima Nova"/>
                <a:ea typeface="Proxima Nova"/>
              </a:rPr>
              <a:t>4 A звезд – 2157 спектров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sldNum" idx="21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51E7D2C-FF44-4968-AED9-E090C9302D4C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226" name="Google Shape;234;p31"/>
          <p:cNvSpPr/>
          <p:nvPr/>
        </p:nvSpPr>
        <p:spPr>
          <a:xfrm>
            <a:off x="5191920" y="816480"/>
            <a:ext cx="3667320" cy="273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Результаты:</a:t>
            </a:r>
            <a:endParaRPr b="0" lang="ru-RU" sz="1400" spc="-1" strike="noStrike"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Proxima Nova"/>
              <a:buChar char="●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Быстрые вариации с периодами 1–150 минут найдены в спектрах всех программных звезд;</a:t>
            </a:r>
            <a:endParaRPr b="0" lang="ru-RU" sz="1400" spc="-1" strike="noStrike"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Proxima Nova"/>
              <a:buChar char="●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Большинство объектов — магнитные </a:t>
            </a:r>
            <a:endParaRPr b="0" lang="ru-RU" sz="1400" spc="-1" strike="noStrike"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Proxima Nova"/>
              <a:buChar char="●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Вариации, по-видимому, связаны с высокочастотными нерадиальными пульсационными модами с l &gt;&gt; 1</a:t>
            </a:r>
            <a:endParaRPr b="0" lang="ru-RU" sz="1400" spc="-1" strike="noStrike"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Proxima Nova"/>
              <a:buChar char="●"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Инструментальный дрейф ОЗСП составляет ок. 0.07 пиксел/час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  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27" name="Google Shape;235;p31" descr=""/>
          <p:cNvPicPr/>
          <p:nvPr/>
        </p:nvPicPr>
        <p:blipFill>
          <a:blip r:embed="rId1"/>
          <a:stretch/>
        </p:blipFill>
        <p:spPr>
          <a:xfrm>
            <a:off x="5902560" y="3989520"/>
            <a:ext cx="2777400" cy="2014560"/>
          </a:xfrm>
          <a:prstGeom prst="rect">
            <a:avLst/>
          </a:prstGeom>
          <a:ln w="0">
            <a:noFill/>
          </a:ln>
        </p:spPr>
      </p:pic>
      <p:pic>
        <p:nvPicPr>
          <p:cNvPr id="228" name="Google Shape;236;p31" descr=""/>
          <p:cNvPicPr/>
          <p:nvPr/>
        </p:nvPicPr>
        <p:blipFill>
          <a:blip r:embed="rId2"/>
          <a:stretch/>
        </p:blipFill>
        <p:spPr>
          <a:xfrm>
            <a:off x="335520" y="3944880"/>
            <a:ext cx="2666520" cy="2104200"/>
          </a:xfrm>
          <a:prstGeom prst="rect">
            <a:avLst/>
          </a:prstGeom>
          <a:ln w="0">
            <a:noFill/>
          </a:ln>
        </p:spPr>
      </p:pic>
      <p:pic>
        <p:nvPicPr>
          <p:cNvPr id="229" name="Google Shape;237;p31" descr=""/>
          <p:cNvPicPr/>
          <p:nvPr/>
        </p:nvPicPr>
        <p:blipFill>
          <a:blip r:embed="rId3"/>
          <a:stretch/>
        </p:blipFill>
        <p:spPr>
          <a:xfrm>
            <a:off x="3216600" y="3930840"/>
            <a:ext cx="2471400" cy="200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47760" y="1310040"/>
            <a:ext cx="8212320" cy="2580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 fontScale="98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5320" spc="-1" strike="noStrike">
                <a:solidFill>
                  <a:srgbClr val="ffffff"/>
                </a:solidFill>
                <a:latin typeface="Alfa Slab One"/>
                <a:ea typeface="Alfa Slab One"/>
              </a:rPr>
              <a:t>Надо отличать магнитные поля от магнитных полей</a:t>
            </a: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ldNum" idx="4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C820921-6C84-48C3-9AF8-A83D04343D9F}" type="slidenum">
              <a: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rPr>
              <a:t>2</a:t>
            </a:fld>
            <a:endParaRPr b="0" lang="ru-RU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311760" y="208440"/>
            <a:ext cx="8520120" cy="59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0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Ар/Вр звезды на ранних стадиях эволюции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ldNum" idx="22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31987C0-CC71-43A9-81E7-B1D424979B0E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311760" y="1032120"/>
            <a:ext cx="4182480" cy="455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4000"/>
          </a:bodyPr>
          <a:p>
            <a:pPr>
              <a:lnSpc>
                <a:spcPct val="105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666666"/>
                </a:solidFill>
                <a:latin typeface="Proxima Nova"/>
                <a:ea typeface="Proxima Nova"/>
              </a:rPr>
              <a:t>Механизм магнитной диффузии — медленный процесс, хим. аномалии не успевают сформироваться на стадии PMS после остановки аккреции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666666"/>
                </a:solidFill>
                <a:latin typeface="Proxima Nova"/>
                <a:ea typeface="Proxima Nova"/>
              </a:rPr>
              <a:t>Однако, ряд молодых PMS звезд (как с аккрецией, так и без) демонстрирует характерные для Ap/Bp звезд паттерны содержания элементов уже на стадии до ГП.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666666"/>
                </a:solidFill>
                <a:latin typeface="Proxima Nova"/>
                <a:ea typeface="Proxima Nova"/>
              </a:rPr>
              <a:t>Отдельный механизм образования или специфические условия происхождения? (см. доклад И. Потравнова)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666666"/>
                </a:solidFill>
                <a:latin typeface="Proxima Nova"/>
                <a:ea typeface="Proxima Nova"/>
              </a:rPr>
              <a:t>Объект LkHα 324 / B ( V = 12.5) находится внутри темного облака LDN 988 с активным звездообразованием, проходит последнюю стадию PMS фазы, уже демонстрируя аномалии химсостава и магнитное уширение линий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666666"/>
                </a:solidFill>
                <a:latin typeface="Proxima Nova"/>
                <a:ea typeface="Proxima Nova"/>
              </a:rPr>
              <a:t>Магнитное поле обнаружено на ОЗСП БТА 11/12 января 2023 г.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Google Shape;245;p32" descr=""/>
          <p:cNvPicPr/>
          <p:nvPr/>
        </p:nvPicPr>
        <p:blipFill>
          <a:blip r:embed="rId1"/>
          <a:stretch/>
        </p:blipFill>
        <p:spPr>
          <a:xfrm>
            <a:off x="4646880" y="948960"/>
            <a:ext cx="4344120" cy="1843200"/>
          </a:xfrm>
          <a:prstGeom prst="rect">
            <a:avLst/>
          </a:prstGeom>
          <a:ln w="0">
            <a:noFill/>
          </a:ln>
        </p:spPr>
      </p:pic>
      <p:sp>
        <p:nvSpPr>
          <p:cNvPr id="234" name="Google Shape;246;p32"/>
          <p:cNvSpPr/>
          <p:nvPr/>
        </p:nvSpPr>
        <p:spPr>
          <a:xfrm>
            <a:off x="5862240" y="2828160"/>
            <a:ext cx="1480320" cy="60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Bz = 718 +- 85 Гс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235" name="Google Shape;247;p32" descr=""/>
          <p:cNvPicPr/>
          <p:nvPr/>
        </p:nvPicPr>
        <p:blipFill>
          <a:blip r:embed="rId2"/>
          <a:stretch/>
        </p:blipFill>
        <p:spPr>
          <a:xfrm>
            <a:off x="4646880" y="3260880"/>
            <a:ext cx="4266360" cy="1599840"/>
          </a:xfrm>
          <a:prstGeom prst="rect">
            <a:avLst/>
          </a:prstGeom>
          <a:ln w="0">
            <a:noFill/>
          </a:ln>
        </p:spPr>
      </p:pic>
      <p:sp>
        <p:nvSpPr>
          <p:cNvPr id="236" name="Google Shape;248;p32"/>
          <p:cNvSpPr/>
          <p:nvPr/>
        </p:nvSpPr>
        <p:spPr>
          <a:xfrm>
            <a:off x="5133960" y="5128560"/>
            <a:ext cx="3292560" cy="5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100" spc="-1" strike="noStrike">
                <a:solidFill>
                  <a:srgbClr val="000000"/>
                </a:solidFill>
                <a:latin typeface="Courier New"/>
                <a:ea typeface="Courier New"/>
              </a:rPr>
              <a:t>Be(COG)    = 1025 ± 214 G, 38 lines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100" spc="-1" strike="noStrike">
                <a:solidFill>
                  <a:srgbClr val="000000"/>
                </a:solidFill>
                <a:latin typeface="Courier New"/>
                <a:ea typeface="Courier New"/>
              </a:rPr>
              <a:t>Be(Gauss)  = 1440 ± 248 G, 38 lines </a:t>
            </a:r>
            <a:endParaRPr b="0" lang="ru-RU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311760" y="-1620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Магнитные поля BHB звезд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ldNum" idx="23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D02A3623-A51B-40AA-A59E-613B365AED6F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239" name="Google Shape;255;p33" descr=""/>
          <p:cNvPicPr/>
          <p:nvPr/>
        </p:nvPicPr>
        <p:blipFill>
          <a:blip r:embed="rId1"/>
          <a:stretch/>
        </p:blipFill>
        <p:spPr>
          <a:xfrm>
            <a:off x="311760" y="4088880"/>
            <a:ext cx="4047120" cy="2002680"/>
          </a:xfrm>
          <a:prstGeom prst="rect">
            <a:avLst/>
          </a:prstGeom>
          <a:ln w="0">
            <a:noFill/>
          </a:ln>
        </p:spPr>
      </p:pic>
      <p:pic>
        <p:nvPicPr>
          <p:cNvPr id="240" name="Google Shape;256;p33" descr=""/>
          <p:cNvPicPr/>
          <p:nvPr/>
        </p:nvPicPr>
        <p:blipFill>
          <a:blip r:embed="rId2"/>
          <a:stretch/>
        </p:blipFill>
        <p:spPr>
          <a:xfrm>
            <a:off x="5055840" y="3481200"/>
            <a:ext cx="3776040" cy="2643840"/>
          </a:xfrm>
          <a:prstGeom prst="rect">
            <a:avLst/>
          </a:prstGeom>
          <a:ln w="0">
            <a:noFill/>
          </a:ln>
        </p:spPr>
      </p:pic>
      <p:sp>
        <p:nvSpPr>
          <p:cNvPr id="241" name="Google Shape;257;p33"/>
          <p:cNvSpPr/>
          <p:nvPr/>
        </p:nvSpPr>
        <p:spPr>
          <a:xfrm>
            <a:off x="354600" y="747360"/>
            <a:ext cx="4389480" cy="314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500" spc="-1" strike="noStrike">
                <a:solidFill>
                  <a:srgbClr val="000000"/>
                </a:solidFill>
                <a:latin typeface="Proxima Nova"/>
                <a:ea typeface="Proxima Nova"/>
              </a:rPr>
              <a:t>BHB звезды: объекты Населения II с со слоевым водородным источником, горением гелия в ядре и лучистой оболочкой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500" spc="-1" strike="noStrike">
                <a:solidFill>
                  <a:srgbClr val="000000"/>
                </a:solidFill>
                <a:latin typeface="Proxima Nova"/>
                <a:ea typeface="Proxima Nova"/>
              </a:rPr>
              <a:t>Медленное вращение,  стратификация железа (Khalack et al. 2010)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500" spc="-1" strike="noStrike">
                <a:solidFill>
                  <a:srgbClr val="000000"/>
                </a:solidFill>
                <a:latin typeface="Proxima Nova"/>
                <a:ea typeface="Proxima Nova"/>
              </a:rPr>
              <a:t>Аномалии химического состава объясняются механизмом магнитной диффузии 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500" spc="-1" strike="noStrike">
                <a:solidFill>
                  <a:srgbClr val="000000"/>
                </a:solidFill>
                <a:latin typeface="Proxima Nova"/>
                <a:ea typeface="Proxima Nova"/>
              </a:rPr>
              <a:t>Paunzen et al 2019: анализ фотометрии 30 ярчайших BHB звезд — не найдено фотометрической переменности</a:t>
            </a:r>
            <a:endParaRPr b="0" lang="ru-RU" sz="1500" spc="-1" strike="noStrike">
              <a:latin typeface="Arial"/>
            </a:endParaRPr>
          </a:p>
        </p:txBody>
      </p:sp>
      <p:pic>
        <p:nvPicPr>
          <p:cNvPr id="242" name="Google Shape;258;p33" descr=""/>
          <p:cNvPicPr/>
          <p:nvPr/>
        </p:nvPicPr>
        <p:blipFill>
          <a:blip r:embed="rId3"/>
          <a:stretch/>
        </p:blipFill>
        <p:spPr>
          <a:xfrm>
            <a:off x="5285520" y="576360"/>
            <a:ext cx="3186720" cy="298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Заключение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311760" y="1536480"/>
            <a:ext cx="8520120" cy="3251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920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900" spc="-1" strike="noStrike">
                <a:solidFill>
                  <a:srgbClr val="666666"/>
                </a:solidFill>
                <a:latin typeface="Proxima Nova"/>
                <a:ea typeface="Proxima Nova"/>
              </a:rPr>
              <a:t>На сегодняшний момент ОЗСП остается единственным прибором на БТА, на котором регулярно выполняются измерения магнитных полей в САО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900" spc="-1" strike="noStrike">
                <a:solidFill>
                  <a:srgbClr val="666666"/>
                </a:solidFill>
                <a:latin typeface="Proxima Nova"/>
                <a:ea typeface="Proxima Nova"/>
              </a:rPr>
              <a:t>В текущей конфигурации предельно слабыми для наблюдения на спектрографе являются объекты 12—11 зв. вел.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900" spc="-1" strike="noStrike">
                <a:solidFill>
                  <a:srgbClr val="666666"/>
                </a:solidFill>
                <a:latin typeface="Proxima Nova"/>
                <a:ea typeface="Proxima Nova"/>
              </a:rPr>
              <a:t>12–15% наблюдательного времени телескопа БТА выделяется под программы наблюдения магнитных полей звезд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  <a:p>
            <a:pPr marL="457200" indent="-34920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900" spc="-1" strike="noStrike">
                <a:solidFill>
                  <a:srgbClr val="666666"/>
                </a:solidFill>
                <a:latin typeface="Proxima Nova"/>
                <a:ea typeface="Proxima Nova"/>
              </a:rPr>
              <a:t>Разрабатываемые в САО РАН  спектрографы будут укомплектованы поляриметрической оптикой</a:t>
            </a:r>
            <a:endParaRPr b="0" lang="ru-RU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 idx="24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BE241D05-F6B8-4124-A7AE-1BFC90EF20A9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&lt;number&gt;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246" name="Google Shape;266;p34"/>
          <p:cNvSpPr/>
          <p:nvPr/>
        </p:nvSpPr>
        <p:spPr>
          <a:xfrm>
            <a:off x="646200" y="5084640"/>
            <a:ext cx="8520120" cy="56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2500" spc="-1" strike="noStrike">
                <a:solidFill>
                  <a:srgbClr val="cc0000"/>
                </a:solidFill>
                <a:latin typeface="Proxima Nova"/>
                <a:ea typeface="Proxima Nova"/>
              </a:rPr>
              <a:t>Спасибо за внимание</a:t>
            </a:r>
            <a:endParaRPr b="0" lang="ru-RU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79000"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Lexend"/>
                <a:ea typeface="Lexend"/>
              </a:rPr>
              <a:t>Холодные звезды с конвективными оболочками (F-K)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153680" y="1536480"/>
            <a:ext cx="4678200" cy="1467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Сложная топология полей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Переменность на разных временных масштабах (часы, дни, годы)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sldNum" idx="5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10A96D84-2B55-4FA2-A092-CC6EC99698EE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3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128" name="Google Shape;72;p15" descr=""/>
          <p:cNvPicPr/>
          <p:nvPr/>
        </p:nvPicPr>
        <p:blipFill>
          <a:blip r:embed="rId1"/>
          <a:stretch/>
        </p:blipFill>
        <p:spPr>
          <a:xfrm>
            <a:off x="768960" y="1575000"/>
            <a:ext cx="1747440" cy="3093480"/>
          </a:xfrm>
          <a:prstGeom prst="rect">
            <a:avLst/>
          </a:prstGeom>
          <a:ln w="0">
            <a:noFill/>
          </a:ln>
        </p:spPr>
      </p:pic>
      <p:pic>
        <p:nvPicPr>
          <p:cNvPr id="129" name="Google Shape;73;p15" descr=""/>
          <p:cNvPicPr/>
          <p:nvPr/>
        </p:nvPicPr>
        <p:blipFill>
          <a:blip r:embed="rId2"/>
          <a:stretch/>
        </p:blipFill>
        <p:spPr>
          <a:xfrm>
            <a:off x="5756400" y="3183120"/>
            <a:ext cx="2339640" cy="2339640"/>
          </a:xfrm>
          <a:prstGeom prst="rect">
            <a:avLst/>
          </a:prstGeom>
          <a:ln w="0">
            <a:noFill/>
          </a:ln>
        </p:spPr>
      </p:pic>
      <p:sp>
        <p:nvSpPr>
          <p:cNvPr id="130" name="Google Shape;74;p15"/>
          <p:cNvSpPr/>
          <p:nvPr/>
        </p:nvSpPr>
        <p:spPr>
          <a:xfrm>
            <a:off x="340560" y="4878000"/>
            <a:ext cx="5079240" cy="8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Механизм динамо: турбулентная конвекция и дифференциальное вращение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ldNum" idx="6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3CC98AF-19FC-47DD-867C-A150B21C6BB3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4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132" name="Google Shape;80;p16" descr=""/>
          <p:cNvPicPr/>
          <p:nvPr/>
        </p:nvPicPr>
        <p:blipFill>
          <a:blip r:embed="rId1"/>
          <a:stretch/>
        </p:blipFill>
        <p:spPr>
          <a:xfrm>
            <a:off x="1973160" y="922680"/>
            <a:ext cx="4988520" cy="4172400"/>
          </a:xfrm>
          <a:prstGeom prst="rect">
            <a:avLst/>
          </a:prstGeom>
          <a:ln w="0">
            <a:noFill/>
          </a:ln>
        </p:spPr>
      </p:pic>
      <p:pic>
        <p:nvPicPr>
          <p:cNvPr id="133" name="Google Shape;81;p16" descr=""/>
          <p:cNvPicPr/>
          <p:nvPr/>
        </p:nvPicPr>
        <p:blipFill>
          <a:blip r:embed="rId2"/>
          <a:stretch/>
        </p:blipFill>
        <p:spPr>
          <a:xfrm>
            <a:off x="269280" y="1532160"/>
            <a:ext cx="1544760" cy="2734560"/>
          </a:xfrm>
          <a:prstGeom prst="rect">
            <a:avLst/>
          </a:prstGeom>
          <a:ln w="0">
            <a:noFill/>
          </a:ln>
        </p:spPr>
      </p:pic>
      <p:pic>
        <p:nvPicPr>
          <p:cNvPr id="134" name="Google Shape;82;p16" descr=""/>
          <p:cNvPicPr/>
          <p:nvPr/>
        </p:nvPicPr>
        <p:blipFill>
          <a:blip r:embed="rId3"/>
          <a:stretch/>
        </p:blipFill>
        <p:spPr>
          <a:xfrm>
            <a:off x="7178760" y="1532160"/>
            <a:ext cx="1674360" cy="2515680"/>
          </a:xfrm>
          <a:prstGeom prst="rect">
            <a:avLst/>
          </a:prstGeom>
          <a:ln w="0">
            <a:noFill/>
          </a:ln>
        </p:spPr>
      </p:pic>
      <p:sp>
        <p:nvSpPr>
          <p:cNvPr id="135" name="Google Shape;83;p16"/>
          <p:cNvSpPr/>
          <p:nvPr/>
        </p:nvSpPr>
        <p:spPr>
          <a:xfrm>
            <a:off x="3573360" y="5095440"/>
            <a:ext cx="2999520" cy="42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000000"/>
                </a:solidFill>
                <a:latin typeface="Arial"/>
                <a:ea typeface="Arial"/>
              </a:rPr>
              <a:t>Kippenhahn &amp; Weigert 1990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11760" y="1360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Магнетизм OBA звезд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3910680" y="986400"/>
            <a:ext cx="4786200" cy="16668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3000"/>
          </a:bodyPr>
          <a:p>
            <a:pPr marL="457200" indent="-3355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ru" sz="1600" spc="-1" strike="noStrike">
                <a:solidFill>
                  <a:srgbClr val="595959"/>
                </a:solidFill>
                <a:latin typeface="Arial"/>
                <a:ea typeface="Arial"/>
              </a:rPr>
              <a:t>Простая топология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55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ru" sz="1600" spc="-1" strike="noStrike">
                <a:solidFill>
                  <a:srgbClr val="595959"/>
                </a:solidFill>
                <a:latin typeface="Arial"/>
                <a:ea typeface="Arial"/>
              </a:rPr>
              <a:t>Сильная напряженность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55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ru" sz="1600" spc="-1" strike="noStrike">
                <a:solidFill>
                  <a:srgbClr val="595959"/>
                </a:solidFill>
                <a:latin typeface="Arial"/>
                <a:ea typeface="Arial"/>
              </a:rPr>
              <a:t>Стабильны на больших временных масштабах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55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ru" sz="1600" spc="-1" strike="noStrike">
                <a:solidFill>
                  <a:srgbClr val="595959"/>
                </a:solidFill>
                <a:latin typeface="Arial"/>
                <a:ea typeface="Arial"/>
              </a:rPr>
              <a:t>Встречаемость не более 10%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355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ru" sz="1600" spc="-1" strike="noStrike">
                <a:solidFill>
                  <a:srgbClr val="595959"/>
                </a:solidFill>
                <a:latin typeface="Arial"/>
                <a:ea typeface="Arial"/>
              </a:rPr>
              <a:t>Реликтовая природа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sldNum" idx="7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60E568F-75FD-495D-98D6-32AD3401B10D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5</a:t>
            </a:fld>
            <a:endParaRPr b="0" lang="ru-RU" sz="1000" spc="-1" strike="noStrike">
              <a:latin typeface="Times New Roman"/>
            </a:endParaRPr>
          </a:p>
        </p:txBody>
      </p:sp>
      <p:pic>
        <p:nvPicPr>
          <p:cNvPr id="139" name="Google Shape;91;p17" descr=""/>
          <p:cNvPicPr/>
          <p:nvPr/>
        </p:nvPicPr>
        <p:blipFill>
          <a:blip r:embed="rId1"/>
          <a:srcRect l="0" t="0" r="0" b="28706"/>
          <a:stretch/>
        </p:blipFill>
        <p:spPr>
          <a:xfrm>
            <a:off x="1094400" y="1215000"/>
            <a:ext cx="1508400" cy="1615680"/>
          </a:xfrm>
          <a:prstGeom prst="rect">
            <a:avLst/>
          </a:prstGeom>
          <a:ln w="0">
            <a:noFill/>
          </a:ln>
        </p:spPr>
      </p:pic>
      <p:sp>
        <p:nvSpPr>
          <p:cNvPr id="140" name="Google Shape;92;p17"/>
          <p:cNvSpPr/>
          <p:nvPr/>
        </p:nvSpPr>
        <p:spPr>
          <a:xfrm>
            <a:off x="112680" y="3375000"/>
            <a:ext cx="4042800" cy="153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57200" indent="-3016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ru" sz="1150" spc="-1" strike="noStrike">
                <a:solidFill>
                  <a:srgbClr val="55308d"/>
                </a:solidFill>
                <a:latin typeface="Arial"/>
                <a:ea typeface="Arial"/>
              </a:rPr>
              <a:t>Ap/Bp-звезды:</a:t>
            </a:r>
            <a:r>
              <a:rPr b="0" lang="ru" sz="115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1000 Гс &lt; B</a:t>
            </a:r>
            <a:r>
              <a:rPr b="0" lang="ru" sz="115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pol </a:t>
            </a: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&lt; 36 кГс</a:t>
            </a:r>
            <a:endParaRPr b="0" lang="ru-RU" sz="1150" spc="-1" strike="noStrike">
              <a:latin typeface="Arial"/>
            </a:endParaRPr>
          </a:p>
          <a:p>
            <a:pPr lvl="1" marL="914400" indent="-30168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пекулярности спектра</a:t>
            </a:r>
            <a:endParaRPr b="0" lang="ru-RU" sz="1150" spc="-1" strike="noStrike">
              <a:latin typeface="Arial"/>
            </a:endParaRPr>
          </a:p>
          <a:p>
            <a:pPr marL="457200" indent="-3016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ru" sz="1150" spc="-1" strike="noStrike">
                <a:solidFill>
                  <a:srgbClr val="55308d"/>
                </a:solidFill>
                <a:latin typeface="Arial"/>
                <a:ea typeface="Arial"/>
              </a:rPr>
              <a:t>Массивные магнитные:</a:t>
            </a:r>
            <a:r>
              <a:rPr b="0" lang="ru" sz="115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100 Гс &lt; B</a:t>
            </a:r>
            <a:r>
              <a:rPr b="0" lang="ru" sz="115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pol</a:t>
            </a: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 &lt; 10 кГс</a:t>
            </a:r>
            <a:endParaRPr b="0" lang="ru-RU" sz="1150" spc="-1" strike="noStrike">
              <a:latin typeface="Arial"/>
            </a:endParaRPr>
          </a:p>
          <a:p>
            <a:pPr lvl="1" marL="914400" indent="-30168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нормальные спектры</a:t>
            </a:r>
            <a:endParaRPr b="0" lang="ru-RU" sz="1150" spc="-1" strike="noStrike">
              <a:latin typeface="Arial"/>
            </a:endParaRPr>
          </a:p>
          <a:p>
            <a:pPr marL="457200" indent="-3016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ru" sz="1150" spc="-1" strike="noStrike">
                <a:solidFill>
                  <a:srgbClr val="55308d"/>
                </a:solidFill>
                <a:latin typeface="Arial"/>
                <a:ea typeface="Arial"/>
              </a:rPr>
              <a:t>OB- со слабыми полями:</a:t>
            </a:r>
            <a:r>
              <a:rPr b="0" lang="ru" sz="115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B</a:t>
            </a:r>
            <a:r>
              <a:rPr b="0" lang="ru" sz="115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pol </a:t>
            </a: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&lt; 10 Гс (B</a:t>
            </a:r>
            <a:r>
              <a:rPr b="0" lang="ru" sz="1150" spc="-1" strike="noStrike" baseline="-25000">
                <a:solidFill>
                  <a:srgbClr val="595959"/>
                </a:solidFill>
                <a:latin typeface="Arial"/>
                <a:ea typeface="Arial"/>
              </a:rPr>
              <a:t>l </a:t>
            </a: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&lt; 1 Гс)</a:t>
            </a:r>
            <a:endParaRPr b="0" lang="ru-RU" sz="1150" spc="-1" strike="noStrike">
              <a:latin typeface="Arial"/>
            </a:endParaRPr>
          </a:p>
          <a:p>
            <a:pPr lvl="1" marL="914400" indent="-30168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зарегистрированы в нескольких объектах</a:t>
            </a:r>
            <a:endParaRPr b="0" lang="ru-RU" sz="1150" spc="-1" strike="noStrike">
              <a:latin typeface="Arial"/>
            </a:endParaRPr>
          </a:p>
          <a:p>
            <a:pPr lvl="1" marL="914400" indent="-301680">
              <a:lnSpc>
                <a:spcPct val="115000"/>
              </a:lnSpc>
              <a:buClr>
                <a:srgbClr val="595959"/>
              </a:buClr>
              <a:buFont typeface="Arial"/>
              <a:buChar char="○"/>
            </a:pPr>
            <a:r>
              <a:rPr b="0" lang="ru" sz="1150" spc="-1" strike="noStrike">
                <a:solidFill>
                  <a:srgbClr val="595959"/>
                </a:solidFill>
                <a:latin typeface="Arial"/>
                <a:ea typeface="Arial"/>
              </a:rPr>
              <a:t>теоретически присутствуют повсеместно</a:t>
            </a:r>
            <a:endParaRPr b="0" lang="ru-RU" sz="1150" spc="-1" strike="noStrike">
              <a:latin typeface="Arial"/>
            </a:endParaRPr>
          </a:p>
        </p:txBody>
      </p:sp>
      <p:sp>
        <p:nvSpPr>
          <p:cNvPr id="141" name="Google Shape;94;p17"/>
          <p:cNvSpPr/>
          <p:nvPr/>
        </p:nvSpPr>
        <p:spPr>
          <a:xfrm>
            <a:off x="393480" y="5177160"/>
            <a:ext cx="4322520" cy="10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Происходит релаксация магнитного поля до некоторой стабильной конфигурации, которая поддерживается неким “динамоподобным” механизмом.</a:t>
            </a:r>
            <a:endParaRPr b="0" lang="ru-RU" sz="14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5184000" y="2537640"/>
            <a:ext cx="3060000" cy="366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347760" y="1310040"/>
            <a:ext cx="8212320" cy="2580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5320" spc="-1" strike="noStrike">
                <a:solidFill>
                  <a:srgbClr val="ffffff"/>
                </a:solidFill>
                <a:latin typeface="Alfa Slab One"/>
                <a:ea typeface="Alfa Slab One"/>
              </a:rPr>
              <a:t>Как мы наблюдаем магнитные поля</a:t>
            </a: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53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ldNum" idx="8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5957F543-1F9B-43AB-A6E4-910437347B30}" type="slidenum">
              <a:rPr b="0" lang="ru" sz="1000" spc="-1" strike="noStrike">
                <a:solidFill>
                  <a:srgbClr val="ffffff"/>
                </a:solidFill>
                <a:latin typeface="Proxima Nova"/>
                <a:ea typeface="Proxima Nova"/>
              </a:rPr>
              <a:t>6</a:t>
            </a:fld>
            <a:endParaRPr b="0" lang="ru-RU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ldNum" idx="9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2A2460E-04C2-4D0A-B24E-53D18D349982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7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146" name="Google Shape;106;p19"/>
          <p:cNvSpPr/>
          <p:nvPr/>
        </p:nvSpPr>
        <p:spPr>
          <a:xfrm>
            <a:off x="3065760" y="194040"/>
            <a:ext cx="4859640" cy="5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2200" spc="-1" strike="noStrike">
                <a:solidFill>
                  <a:srgbClr val="000000"/>
                </a:solidFill>
                <a:latin typeface="Arial"/>
                <a:ea typeface="Arial"/>
              </a:rPr>
              <a:t>Спектрополяриметрия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47" name="Google Shape;107;p19" descr=""/>
          <p:cNvPicPr/>
          <p:nvPr/>
        </p:nvPicPr>
        <p:blipFill>
          <a:blip r:embed="rId1"/>
          <a:stretch/>
        </p:blipFill>
        <p:spPr>
          <a:xfrm>
            <a:off x="403920" y="2070720"/>
            <a:ext cx="3348000" cy="2587680"/>
          </a:xfrm>
          <a:prstGeom prst="rect">
            <a:avLst/>
          </a:prstGeom>
          <a:ln w="0">
            <a:noFill/>
          </a:ln>
        </p:spPr>
      </p:pic>
      <p:sp>
        <p:nvSpPr>
          <p:cNvPr id="148" name="Google Shape;108;p19"/>
          <p:cNvSpPr/>
          <p:nvPr/>
        </p:nvSpPr>
        <p:spPr>
          <a:xfrm>
            <a:off x="1304280" y="1472400"/>
            <a:ext cx="1619640" cy="3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600" spc="-1" strike="noStrike">
                <a:solidFill>
                  <a:srgbClr val="000000"/>
                </a:solidFill>
                <a:latin typeface="Arial"/>
                <a:ea typeface="Arial"/>
              </a:rPr>
              <a:t>Zeeman effect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149" name="Google Shape;109;p19" descr=""/>
          <p:cNvPicPr/>
          <p:nvPr/>
        </p:nvPicPr>
        <p:blipFill>
          <a:blip r:embed="rId2"/>
          <a:srcRect l="0" t="0" r="1923" b="0"/>
          <a:stretch/>
        </p:blipFill>
        <p:spPr>
          <a:xfrm>
            <a:off x="5313600" y="1602720"/>
            <a:ext cx="2937960" cy="3995280"/>
          </a:xfrm>
          <a:prstGeom prst="rect">
            <a:avLst/>
          </a:prstGeom>
          <a:ln w="0">
            <a:noFill/>
          </a:ln>
        </p:spPr>
      </p:pic>
      <p:pic>
        <p:nvPicPr>
          <p:cNvPr id="150" name="Google Shape;110;p19" descr=""/>
          <p:cNvPicPr/>
          <p:nvPr/>
        </p:nvPicPr>
        <p:blipFill>
          <a:blip r:embed="rId3"/>
          <a:stretch/>
        </p:blipFill>
        <p:spPr>
          <a:xfrm>
            <a:off x="528120" y="4814640"/>
            <a:ext cx="3596760" cy="572040"/>
          </a:xfrm>
          <a:prstGeom prst="rect">
            <a:avLst/>
          </a:prstGeom>
          <a:ln w="0">
            <a:noFill/>
          </a:ln>
        </p:spPr>
      </p:pic>
      <p:sp>
        <p:nvSpPr>
          <p:cNvPr id="151" name="Google Shape;111;p19"/>
          <p:cNvSpPr/>
          <p:nvPr/>
        </p:nvSpPr>
        <p:spPr>
          <a:xfrm>
            <a:off x="6592320" y="1719360"/>
            <a:ext cx="31824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⛒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2" name="Google Shape;112;p19"/>
          <p:cNvSpPr/>
          <p:nvPr/>
        </p:nvSpPr>
        <p:spPr>
          <a:xfrm>
            <a:off x="7953480" y="1670400"/>
            <a:ext cx="2653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→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/>
          </p:nvPr>
        </p:nvSpPr>
        <p:spPr>
          <a:xfrm>
            <a:off x="311760" y="1536480"/>
            <a:ext cx="8520120" cy="4554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00000"/>
              </a:lnSpc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 </a:t>
            </a: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1976 год. Ввод БТА в эксплуатацию. Рабочая группа “Магнитные звезды”(Ю.В. Глаголевский, Г. В. Чунтонов, И.Д. Найденов, В.Г. Штоль и др.). Первые анализаторы круговой поляризации, водородный магнитометр, магнитометр с Фабри-Перо. Поиск новых магнитных звезд, исследования слабых полей ярких звезд, измерения 4-х параметров Стокса. Использование Z-параметра женевской фотометрической системы для эффективного поиска магнитных полей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1994 год. Начало наблюдения с ПЗС-детекторами. Метод «магнитных диполей» для моделирования магнитного поля звезды. Активное использование ОЗСП для исследования магнитных полей звезд (более 20.000  зеемановских спектров)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Clr>
                <a:srgbClr val="666666"/>
              </a:buClr>
              <a:buFont typeface="Proxima Nova"/>
              <a:buChar char="●"/>
            </a:pPr>
            <a:r>
              <a:rPr b="0" lang="ru" sz="1800" spc="-1" strike="noStrike">
                <a:solidFill>
                  <a:srgbClr val="666666"/>
                </a:solidFill>
                <a:latin typeface="Proxima Nova"/>
                <a:ea typeface="Proxima Nova"/>
              </a:rPr>
              <a:t>2000е годы. Поиски новых критериев для отбора кандидатов в магнитные звезды. Мониторинг полей медленновращающихся звезд. Пространственное распределение магнитных звезд. Химически пекулярные звезды в скоплениях и ассоциациях.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title"/>
          </p:nvPr>
        </p:nvSpPr>
        <p:spPr>
          <a:xfrm>
            <a:off x="311760" y="59328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Спектрополяриметрия в САО РАН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sldNum" idx="10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7AC9DD3-8CA9-4A7B-A8B8-FAA98791E7C5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8</a:t>
            </a:fld>
            <a:endParaRPr b="0" lang="ru-RU" sz="1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257040" y="38520"/>
            <a:ext cx="8520120" cy="763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3000" spc="-1" strike="noStrike">
                <a:solidFill>
                  <a:srgbClr val="ff5722"/>
                </a:solidFill>
                <a:latin typeface="Alfa Slab One"/>
                <a:ea typeface="Alfa Slab One"/>
              </a:rPr>
              <a:t>Основной звездный спектрограф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ldNum" idx="11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CC79AFC4-5901-4958-A9F4-F1A8C339F03E}" type="slidenum">
              <a:rPr b="0" lang="ru" sz="1000" spc="-1" strike="noStrike">
                <a:solidFill>
                  <a:srgbClr val="666666"/>
                </a:solidFill>
                <a:latin typeface="Proxima Nova"/>
                <a:ea typeface="Proxima Nova"/>
              </a:rPr>
              <a:t>9</a:t>
            </a:fld>
            <a:endParaRPr b="0" lang="ru-RU" sz="1000" spc="-1" strike="noStrike">
              <a:latin typeface="Times New Roman"/>
            </a:endParaRPr>
          </a:p>
        </p:txBody>
      </p:sp>
      <p:graphicFrame>
        <p:nvGraphicFramePr>
          <p:cNvPr id="158" name="Google Shape;126;p21"/>
          <p:cNvGraphicFramePr/>
          <p:nvPr/>
        </p:nvGraphicFramePr>
        <p:xfrm>
          <a:off x="186840" y="1411560"/>
          <a:ext cx="2695320" cy="2340360"/>
        </p:xfrm>
        <a:graphic>
          <a:graphicData uri="http://schemas.openxmlformats.org/drawingml/2006/table">
            <a:tbl>
              <a:tblPr/>
              <a:tblGrid>
                <a:gridCol w="1605240"/>
                <a:gridCol w="1090080"/>
              </a:tblGrid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R(Δ𝜆/𝜆)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~15000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9817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Рабочие диапазоны решеток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4300-6500, 3100-5600, 5600-9000, 4000-4900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3823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Проницаемость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до 12 зв.в.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7819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Детектор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E2V 42-90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4600x2000</a:t>
                      </a:r>
                      <a:endParaRPr b="0" lang="ru-RU" sz="14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13.5 мкм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  <a:tr h="7819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Одновременно регистрируемый диапазон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ru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550 Å</a:t>
                      </a:r>
                      <a:endParaRPr b="0" lang="ru-RU" sz="1400" spc="-1" strike="noStrike"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9e9e9e"/>
                      </a:solidFill>
                    </a:lnL>
                    <a:lnR w="9360">
                      <a:solidFill>
                        <a:srgbClr val="9e9e9e"/>
                      </a:solidFill>
                    </a:lnR>
                    <a:lnT w="9360">
                      <a:solidFill>
                        <a:srgbClr val="9e9e9e"/>
                      </a:solidFill>
                    </a:lnT>
                    <a:lnB w="9360">
                      <a:solidFill>
                        <a:srgbClr val="9e9e9e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59" name="Google Shape;127;p21"/>
          <p:cNvGrpSpPr/>
          <p:nvPr/>
        </p:nvGrpSpPr>
        <p:grpSpPr>
          <a:xfrm>
            <a:off x="3342240" y="802080"/>
            <a:ext cx="5678640" cy="4161960"/>
            <a:chOff x="3342240" y="802080"/>
            <a:chExt cx="5678640" cy="4161960"/>
          </a:xfrm>
        </p:grpSpPr>
        <p:pic>
          <p:nvPicPr>
            <p:cNvPr id="160" name="Google Shape;128;p21" descr=""/>
            <p:cNvPicPr/>
            <p:nvPr/>
          </p:nvPicPr>
          <p:blipFill>
            <a:blip r:embed="rId1"/>
            <a:srcRect l="0" t="0" r="51169" b="0"/>
            <a:stretch/>
          </p:blipFill>
          <p:spPr>
            <a:xfrm>
              <a:off x="3342240" y="802080"/>
              <a:ext cx="2324880" cy="4161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1" name="Google Shape;129;p21" descr=""/>
            <p:cNvPicPr/>
            <p:nvPr/>
          </p:nvPicPr>
          <p:blipFill>
            <a:blip r:embed="rId2"/>
            <a:stretch/>
          </p:blipFill>
          <p:spPr>
            <a:xfrm>
              <a:off x="5667480" y="802080"/>
              <a:ext cx="3353400" cy="4161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2" name="Google Shape;130;p21"/>
          <p:cNvSpPr/>
          <p:nvPr/>
        </p:nvSpPr>
        <p:spPr>
          <a:xfrm>
            <a:off x="226440" y="896400"/>
            <a:ext cx="2542320" cy="39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Основные характеристики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63" name="Google Shape;131;p21"/>
          <p:cNvSpPr/>
          <p:nvPr/>
        </p:nvSpPr>
        <p:spPr>
          <a:xfrm>
            <a:off x="217440" y="5271480"/>
            <a:ext cx="87091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" sz="1400" spc="-1" strike="noStrike">
                <a:solidFill>
                  <a:srgbClr val="000000"/>
                </a:solidFill>
                <a:latin typeface="Proxima Nova"/>
                <a:ea typeface="Proxima Nova"/>
              </a:rPr>
              <a:t>В настоящее время спектрограф ОЗСП более 90% наблюдательного времени используется в режиме спектрополяриметра с дифракционной решеткой 24.7°. Ежегодно на программы, выполняемые на ОЗСП, выделяется около 15% наблюдательного времени БТА.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2023-06-27T13:18:37Z</dcterms:modified>
  <cp:revision>1</cp:revision>
  <dc:subject/>
  <dc:title/>
</cp:coreProperties>
</file>