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8" r:id="rId2"/>
    <p:sldId id="259" r:id="rId3"/>
    <p:sldId id="260" r:id="rId4"/>
    <p:sldId id="261" r:id="rId5"/>
    <p:sldId id="257" r:id="rId6"/>
    <p:sldId id="367" r:id="rId7"/>
    <p:sldId id="351" r:id="rId8"/>
    <p:sldId id="352" r:id="rId9"/>
    <p:sldId id="353" r:id="rId10"/>
    <p:sldId id="355" r:id="rId11"/>
    <p:sldId id="356" r:id="rId12"/>
    <p:sldId id="357" r:id="rId13"/>
    <p:sldId id="262" r:id="rId14"/>
    <p:sldId id="358" r:id="rId15"/>
    <p:sldId id="263" r:id="rId16"/>
    <p:sldId id="359" r:id="rId17"/>
    <p:sldId id="360" r:id="rId18"/>
    <p:sldId id="361" r:id="rId19"/>
    <p:sldId id="362" r:id="rId20"/>
    <p:sldId id="269" r:id="rId21"/>
    <p:sldId id="348" r:id="rId22"/>
    <p:sldId id="272" r:id="rId23"/>
    <p:sldId id="366" r:id="rId24"/>
    <p:sldId id="369" r:id="rId25"/>
    <p:sldId id="350" r:id="rId26"/>
    <p:sldId id="354" r:id="rId27"/>
    <p:sldId id="274" r:id="rId28"/>
    <p:sldId id="347" r:id="rId29"/>
    <p:sldId id="370" r:id="rId30"/>
    <p:sldId id="372" r:id="rId31"/>
    <p:sldId id="371" r:id="rId32"/>
    <p:sldId id="373"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B8E08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86"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FB5E8-2CE9-4FC2-94EB-F9E2F6340532}" type="datetimeFigureOut">
              <a:rPr lang="ru-RU" smtClean="0"/>
              <a:t>29.06.2023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474F1-3442-4DDE-96C1-03A6519D4ACA}" type="slidenum">
              <a:rPr lang="ru-RU" smtClean="0"/>
              <a:t>‹#›</a:t>
            </a:fld>
            <a:endParaRPr lang="ru-RU"/>
          </a:p>
        </p:txBody>
      </p:sp>
    </p:spTree>
    <p:extLst>
      <p:ext uri="{BB962C8B-B14F-4D97-AF65-F5344CB8AC3E}">
        <p14:creationId xmlns:p14="http://schemas.microsoft.com/office/powerpoint/2010/main" val="241399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AF16F84-D296-4467-9737-129864BCE97D}" type="slidenum">
              <a:rPr lang="ru-RU" smtClean="0"/>
              <a:t>1</a:t>
            </a:fld>
            <a:endParaRPr lang="ru-RU"/>
          </a:p>
        </p:txBody>
      </p:sp>
    </p:spTree>
    <p:extLst>
      <p:ext uri="{BB962C8B-B14F-4D97-AF65-F5344CB8AC3E}">
        <p14:creationId xmlns:p14="http://schemas.microsoft.com/office/powerpoint/2010/main" val="428292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 сожалению, для остальных скоплений изохроны с параметрами Диаса не очень хорошо воспроизводили последовательность скопления, поэтому также были рассмотрены параметры каталога Кантат-</a:t>
            </a:r>
            <a:r>
              <a:rPr lang="ru-RU" dirty="0" err="1"/>
              <a:t>Гаудина</a:t>
            </a:r>
            <a:r>
              <a:rPr lang="ru-RU" dirty="0"/>
              <a:t>. И, как представлено на изображении, для остальных скоплений значения параметров для построения изохрон варьировались. (таблица параметров будет представлена в приложении, если останется время)</a:t>
            </a:r>
            <a:br>
              <a:rPr lang="ru-RU" dirty="0"/>
            </a:br>
            <a:endParaRPr lang="ru-RU" dirty="0"/>
          </a:p>
          <a:p>
            <a:r>
              <a:rPr lang="ru-RU" dirty="0"/>
              <a:t>Здесь показаны диаграммы </a:t>
            </a:r>
            <a:r>
              <a:rPr lang="en-US" dirty="0"/>
              <a:t>Alessi </a:t>
            </a:r>
            <a:r>
              <a:rPr lang="en-US" dirty="0" err="1"/>
              <a:t>Teutsch</a:t>
            </a:r>
            <a:r>
              <a:rPr lang="en-US" dirty="0"/>
              <a:t> 8, </a:t>
            </a:r>
            <a:r>
              <a:rPr lang="ru-RU" dirty="0"/>
              <a:t>…</a:t>
            </a:r>
          </a:p>
          <a:p>
            <a:r>
              <a:rPr lang="en-US" dirty="0"/>
              <a:t>NGC 2301, </a:t>
            </a:r>
            <a:r>
              <a:rPr lang="ru-RU" dirty="0"/>
              <a:t>…</a:t>
            </a:r>
          </a:p>
          <a:p>
            <a:r>
              <a:rPr lang="en-US" dirty="0"/>
              <a:t>NGC 2516</a:t>
            </a:r>
            <a:r>
              <a:rPr lang="ru-RU" dirty="0"/>
              <a:t> </a:t>
            </a:r>
            <a:r>
              <a:rPr lang="ru-RU" b="1" dirty="0"/>
              <a:t>и так далее</a:t>
            </a:r>
          </a:p>
        </p:txBody>
      </p:sp>
      <p:sp>
        <p:nvSpPr>
          <p:cNvPr id="4" name="Номер слайда 3"/>
          <p:cNvSpPr>
            <a:spLocks noGrp="1"/>
          </p:cNvSpPr>
          <p:nvPr>
            <p:ph type="sldNum" sz="quarter" idx="5"/>
          </p:nvPr>
        </p:nvSpPr>
        <p:spPr/>
        <p:txBody>
          <a:bodyPr/>
          <a:lstStyle/>
          <a:p>
            <a:fld id="{067474F1-3442-4DDE-96C1-03A6519D4ACA}" type="slidenum">
              <a:rPr lang="ru-RU" smtClean="0"/>
              <a:t>10</a:t>
            </a:fld>
            <a:endParaRPr lang="ru-RU"/>
          </a:p>
        </p:txBody>
      </p:sp>
    </p:spTree>
    <p:extLst>
      <p:ext uri="{BB962C8B-B14F-4D97-AF65-F5344CB8AC3E}">
        <p14:creationId xmlns:p14="http://schemas.microsoft.com/office/powerpoint/2010/main" val="185728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NGC 2301, </a:t>
            </a:r>
            <a:r>
              <a:rPr lang="ru-RU" dirty="0"/>
              <a:t>…</a:t>
            </a:r>
          </a:p>
          <a:p>
            <a:r>
              <a:rPr lang="en-US" dirty="0"/>
              <a:t>NGC 2516</a:t>
            </a:r>
            <a:r>
              <a:rPr lang="ru-RU" dirty="0"/>
              <a:t> </a:t>
            </a:r>
            <a:r>
              <a:rPr lang="ru-RU" b="1" dirty="0"/>
              <a:t>и так далее</a:t>
            </a:r>
          </a:p>
        </p:txBody>
      </p:sp>
      <p:sp>
        <p:nvSpPr>
          <p:cNvPr id="4" name="Номер слайда 3"/>
          <p:cNvSpPr>
            <a:spLocks noGrp="1"/>
          </p:cNvSpPr>
          <p:nvPr>
            <p:ph type="sldNum" sz="quarter" idx="5"/>
          </p:nvPr>
        </p:nvSpPr>
        <p:spPr/>
        <p:txBody>
          <a:bodyPr/>
          <a:lstStyle/>
          <a:p>
            <a:fld id="{067474F1-3442-4DDE-96C1-03A6519D4ACA}" type="slidenum">
              <a:rPr lang="ru-RU" smtClean="0"/>
              <a:t>11</a:t>
            </a:fld>
            <a:endParaRPr lang="ru-RU"/>
          </a:p>
        </p:txBody>
      </p:sp>
    </p:spTree>
    <p:extLst>
      <p:ext uri="{BB962C8B-B14F-4D97-AF65-F5344CB8AC3E}">
        <p14:creationId xmlns:p14="http://schemas.microsoft.com/office/powerpoint/2010/main" val="377659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 сожалению, для остальных скоплений изохроны с параметрами Диаса не очень хорошо воспроизводили последовательность скопления, поэтому также были рассмотрены параметры каталога Кантат-</a:t>
            </a:r>
            <a:r>
              <a:rPr lang="ru-RU" dirty="0" err="1"/>
              <a:t>Гаудина</a:t>
            </a:r>
            <a:r>
              <a:rPr lang="ru-RU" dirty="0"/>
              <a:t>. Но значения параметров для построения изохрон все же варьировались, чтобы добиться совпадения на как можно более протяженном участке. (таблица параметров будет представлена в приложении, если останется время)</a:t>
            </a:r>
            <a:endParaRPr lang="ru-RU" b="1" dirty="0"/>
          </a:p>
        </p:txBody>
      </p:sp>
      <p:sp>
        <p:nvSpPr>
          <p:cNvPr id="4" name="Номер слайда 3"/>
          <p:cNvSpPr>
            <a:spLocks noGrp="1"/>
          </p:cNvSpPr>
          <p:nvPr>
            <p:ph type="sldNum" sz="quarter" idx="5"/>
          </p:nvPr>
        </p:nvSpPr>
        <p:spPr/>
        <p:txBody>
          <a:bodyPr/>
          <a:lstStyle/>
          <a:p>
            <a:fld id="{067474F1-3442-4DDE-96C1-03A6519D4ACA}" type="slidenum">
              <a:rPr lang="ru-RU" smtClean="0"/>
              <a:t>12</a:t>
            </a:fld>
            <a:endParaRPr lang="ru-RU"/>
          </a:p>
        </p:txBody>
      </p:sp>
    </p:spTree>
    <p:extLst>
      <p:ext uri="{BB962C8B-B14F-4D97-AF65-F5344CB8AC3E}">
        <p14:creationId xmlns:p14="http://schemas.microsoft.com/office/powerpoint/2010/main" val="292687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Для подсчета одиночных, двойных и кратных звезд на диаграммах требовалось построить теоретическую последовательность одиночных звезд, изохроны двойных звезд с разными значениями </a:t>
            </a:r>
            <a:r>
              <a:rPr lang="en-US" sz="1800" dirty="0">
                <a:effectLst/>
                <a:latin typeface="Calibri" panose="020F0502020204030204" pitchFamily="34" charset="0"/>
                <a:ea typeface="Calibri" panose="020F0502020204030204" pitchFamily="34" charset="0"/>
                <a:cs typeface="Times New Roman" panose="02020603050405020304" pitchFamily="18" charset="0"/>
              </a:rPr>
              <a:t>q</a:t>
            </a:r>
            <a:r>
              <a:rPr lang="ru-RU" sz="1800" dirty="0">
                <a:effectLst/>
                <a:latin typeface="Calibri" panose="020F0502020204030204" pitchFamily="34" charset="0"/>
                <a:ea typeface="Calibri" panose="020F0502020204030204" pitchFamily="34" charset="0"/>
                <a:cs typeface="Times New Roman" panose="02020603050405020304" pitchFamily="18" charset="0"/>
              </a:rPr>
              <a:t>, а также теоретические последовательности тройных и четырехкратных звезд с равными массами компонент. Для этого и использовались изохроны.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Использовалась синтетическая выборка, состоящая из 300 одиночных и 300 двойных звезд. Массы одиночных звезд и главных компонент двойных звезд в скоплении имеют равномерное распределение, а массы вторичных компонент выбирались исходя из равномерного распределения по q. Для звезд скопления </a:t>
            </a:r>
            <a:r>
              <a:rPr lang="en-US" sz="1800" dirty="0">
                <a:effectLst/>
                <a:latin typeface="Calibri" panose="020F0502020204030204" pitchFamily="34" charset="0"/>
                <a:ea typeface="Calibri" panose="020F0502020204030204" pitchFamily="34" charset="0"/>
                <a:cs typeface="Times New Roman" panose="02020603050405020304" pitchFamily="18" charset="0"/>
              </a:rPr>
              <a:t>NGC 1039</a:t>
            </a:r>
            <a:r>
              <a:rPr lang="ru-RU" sz="1800" dirty="0">
                <a:effectLst/>
                <a:latin typeface="Calibri" panose="020F0502020204030204" pitchFamily="34" charset="0"/>
                <a:ea typeface="Calibri" panose="020F0502020204030204" pitchFamily="34" charset="0"/>
                <a:cs typeface="Times New Roman" panose="02020603050405020304" pitchFamily="18" charset="0"/>
              </a:rPr>
              <a:t> была выбрана минимальная масса 0.1 и максимальная 3.35.  </a:t>
            </a:r>
          </a:p>
          <a:p>
            <a:endParaRPr lang="ru-RU" sz="1800" dirty="0"/>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Максимальное значение массы зависит от возраста используемой изохроны и определяется ее особенностями **</a:t>
            </a: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Звездные величины звезд синтетической выборки находились из изохроны путем сплайн-интерполяции.</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Звездные величины вторичного компонента вычислялись согласно формуле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Погсона</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по формулам и известным m_1 и m_2 находятся звездные величины в разных полосах для двойных звезд из выборки. Затем, принимая во внимание расстояние до скопления r = 507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пк</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полученные звездные величины переводятся в видимые.</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На рисунке показаны полученные изолинии q и последовательности одиночных звезд скопления NGC 1039. Также на диаграмму были нанесены теоретические последовательности  тройных и четверных систем с равным отношением масс компонент. Звездные величины – тот же принцип. </a:t>
            </a: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Из рис. видно, что в области массивных звезд линии пересекаются и надежно определить кратность и отношение масс для звезды не получится. Также изохрона не имеет полной согласованности с последовательностью скопления на всей ее протяженности. </a:t>
            </a:r>
            <a:r>
              <a:rPr lang="ru-RU" sz="1800" dirty="0">
                <a:effectLst/>
                <a:latin typeface="Calibri" panose="020F0502020204030204" pitchFamily="34" charset="0"/>
                <a:cs typeface="Times New Roman" panose="02020603050405020304" pitchFamily="18" charset="0"/>
              </a:rPr>
              <a:t>Плюс</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изолинии с малыми q резко обрываются, так как изохроны Падуи не располагают данными о зависимости звездных величин от массы для звезд и коричневых карликов с массами меньше 0.1 массы Солнца. Эти факты дают ограничения по массе главного компонента. </a:t>
            </a:r>
            <a:endParaRPr lang="ru-RU" sz="1800" dirty="0"/>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13</a:t>
            </a:fld>
            <a:endParaRPr lang="ru-RU"/>
          </a:p>
        </p:txBody>
      </p:sp>
    </p:spTree>
    <p:extLst>
      <p:ext uri="{BB962C8B-B14F-4D97-AF65-F5344CB8AC3E}">
        <p14:creationId xmlns:p14="http://schemas.microsoft.com/office/powerpoint/2010/main" val="199646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Calibri" panose="020F0502020204030204" pitchFamily="34" charset="0"/>
                <a:ea typeface="Calibri" panose="020F0502020204030204" pitchFamily="34" charset="0"/>
                <a:cs typeface="Times New Roman" panose="02020603050405020304" pitchFamily="18" charset="0"/>
              </a:rPr>
              <a:t>Подсчет звезд проводился по диаграмме на левом рисунке. Как уже упоминалось выше, метод имеет ограничения по массе главного компонента, поэтому выборка была ограничена массой 0.5 снизу и массой 1.37 сверху. Положение на диаграмме теоретических тройных и четырехкратных систем определяет область подсчета звезд с кратностью больше 2. Мы построили выборку теоретических тройных систем (фиолетовым цветом) По тому же принципу строилась выборка четырехкратных систем.</a:t>
            </a:r>
          </a:p>
          <a:p>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Calibri" panose="020F0502020204030204" pitchFamily="34" charset="0"/>
                <a:ea typeface="Calibri" panose="020F0502020204030204" pitchFamily="34" charset="0"/>
                <a:cs typeface="Times New Roman" panose="02020603050405020304" pitchFamily="18" charset="0"/>
              </a:rPr>
              <a:t>**с массами главного компонента, равномерно распределенными в диапазоне между граничными массами. Массы вторичных компонент варьировались от 0.1 до 1 массы главного компонента. Звездные величины тройных систем вычислялись по тому же принципу, что и двойных.**</a:t>
            </a:r>
          </a:p>
          <a:p>
            <a:endParaRPr lang="ru-RU" sz="1200" dirty="0">
              <a:effectLst/>
              <a:latin typeface="Calibri" panose="020F0502020204030204" pitchFamily="34" charset="0"/>
              <a:cs typeface="Times New Roman" panose="02020603050405020304" pitchFamily="18" charset="0"/>
            </a:endParaRPr>
          </a:p>
          <a:p>
            <a:r>
              <a:rPr lang="ru-RU" sz="1200" dirty="0">
                <a:effectLst/>
                <a:latin typeface="Calibri" panose="020F0502020204030204" pitchFamily="34" charset="0"/>
                <a:ea typeface="Calibri" panose="020F0502020204030204" pitchFamily="34" charset="0"/>
                <a:cs typeface="Times New Roman" panose="02020603050405020304" pitchFamily="18" charset="0"/>
              </a:rPr>
              <a:t>На этом рисунке видно, что область теоретических тройных систем перекрывает область двойных звезд, и поэтому часть определенных как двойные могут оказаться тройными.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Таким образом, что в данной работе мы получали только нижнюю оценку числа тройных и четырехкратных звезд.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a:effectLst/>
                <a:latin typeface="Calibri" panose="020F0502020204030204" pitchFamily="34" charset="0"/>
                <a:ea typeface="Calibri" panose="020F0502020204030204" pitchFamily="34" charset="0"/>
                <a:cs typeface="Times New Roman" panose="02020603050405020304" pitchFamily="18" charset="0"/>
              </a:rPr>
              <a:t>Соответственно, и завышенную оценку числа двойных звезд.</a:t>
            </a:r>
          </a:p>
          <a:p>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Calibri" panose="020F0502020204030204" pitchFamily="34" charset="0"/>
                <a:ea typeface="Calibri" panose="020F0502020204030204" pitchFamily="34" charset="0"/>
                <a:cs typeface="Times New Roman" panose="02020603050405020304" pitchFamily="18" charset="0"/>
              </a:rPr>
              <a:t>**Предполагается, что доля тройных все же меньше, чем доля двойных, а фотометрические ошибки перекроют влияние ложно определенных тройных при оценке параметров населения двойных и кратных в скоплении.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Calibri" panose="020F0502020204030204" pitchFamily="34" charset="0"/>
                <a:ea typeface="Calibri" panose="020F0502020204030204" pitchFamily="34" charset="0"/>
                <a:cs typeface="Times New Roman" panose="02020603050405020304" pitchFamily="18" charset="0"/>
              </a:rPr>
              <a:t>Подсчет производился автоматически в следующем порядке: </a:t>
            </a:r>
            <a:r>
              <a:rPr lang="ru-RU" sz="1800" dirty="0">
                <a:effectLst/>
                <a:latin typeface="Calibri" panose="020F0502020204030204" pitchFamily="34" charset="0"/>
                <a:ea typeface="Calibri" panose="020F0502020204030204" pitchFamily="34" charset="0"/>
                <a:cs typeface="Times New Roman" panose="02020603050405020304" pitchFamily="18" charset="0"/>
              </a:rPr>
              <a:t>звезды, лежащие правее линии одиночных звезд считались одиночными; звезды, лежащие левее линии q=1 считались системами с кратностью больше 2; звезды, лежащие между изолиниями, считались двойными с соответствующим отношением 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b="1" dirty="0">
                <a:effectLst/>
                <a:latin typeface="Calibri" panose="020F0502020204030204" pitchFamily="34" charset="0"/>
                <a:ea typeface="Calibri" panose="020F0502020204030204" pitchFamily="34" charset="0"/>
                <a:cs typeface="Times New Roman" panose="02020603050405020304" pitchFamily="18" charset="0"/>
              </a:rPr>
              <a:t>Применяемый критерий оценки числа одиночных звезд тоже не является точным. Одиночные звезды могут лежать по обе стороны от теоретической линии одиночных звезд. То есть в области двойных звезд со значениями больше 0 также могут быть одиночные звезды, которые не учитываются применяемым критерием. Можно считать, что такой подсчет дает нижнюю оценку числа одиночных звезд. Для верхней оценки можно предложить считать одиночными звезды, лежащие правее линии одиночных звезд и левее до изолинии.</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14</a:t>
            </a:fld>
            <a:endParaRPr lang="ru-RU"/>
          </a:p>
        </p:txBody>
      </p:sp>
    </p:spTree>
    <p:extLst>
      <p:ext uri="{BB962C8B-B14F-4D97-AF65-F5344CB8AC3E}">
        <p14:creationId xmlns:p14="http://schemas.microsoft.com/office/powerpoint/2010/main" val="135334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Такие диаграммы для подсчета звезд были построены для всех 9 скоплений…</a:t>
            </a:r>
          </a:p>
        </p:txBody>
      </p:sp>
      <p:sp>
        <p:nvSpPr>
          <p:cNvPr id="4" name="Номер слайда 3"/>
          <p:cNvSpPr>
            <a:spLocks noGrp="1"/>
          </p:cNvSpPr>
          <p:nvPr>
            <p:ph type="sldNum" sz="quarter" idx="5"/>
          </p:nvPr>
        </p:nvSpPr>
        <p:spPr/>
        <p:txBody>
          <a:bodyPr/>
          <a:lstStyle/>
          <a:p>
            <a:fld id="{067474F1-3442-4DDE-96C1-03A6519D4ACA}" type="slidenum">
              <a:rPr lang="ru-RU" smtClean="0"/>
              <a:t>15</a:t>
            </a:fld>
            <a:endParaRPr lang="ru-RU"/>
          </a:p>
        </p:txBody>
      </p:sp>
    </p:spTree>
    <p:extLst>
      <p:ext uri="{BB962C8B-B14F-4D97-AF65-F5344CB8AC3E}">
        <p14:creationId xmlns:p14="http://schemas.microsoft.com/office/powerpoint/2010/main" val="145152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Такие диаграммы для подсчета звезд были построены для всех 9 скоплений…</a:t>
            </a:r>
          </a:p>
        </p:txBody>
      </p:sp>
      <p:sp>
        <p:nvSpPr>
          <p:cNvPr id="4" name="Номер слайда 3"/>
          <p:cNvSpPr>
            <a:spLocks noGrp="1"/>
          </p:cNvSpPr>
          <p:nvPr>
            <p:ph type="sldNum" sz="quarter" idx="5"/>
          </p:nvPr>
        </p:nvSpPr>
        <p:spPr/>
        <p:txBody>
          <a:bodyPr/>
          <a:lstStyle/>
          <a:p>
            <a:fld id="{067474F1-3442-4DDE-96C1-03A6519D4ACA}" type="slidenum">
              <a:rPr lang="ru-RU" smtClean="0"/>
              <a:t>16</a:t>
            </a:fld>
            <a:endParaRPr lang="ru-RU"/>
          </a:p>
        </p:txBody>
      </p:sp>
    </p:spTree>
    <p:extLst>
      <p:ext uri="{BB962C8B-B14F-4D97-AF65-F5344CB8AC3E}">
        <p14:creationId xmlns:p14="http://schemas.microsoft.com/office/powerpoint/2010/main" val="287381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Такие диаграммы для подсчета звезд были построены для всех 9 скоплений…</a:t>
            </a:r>
          </a:p>
        </p:txBody>
      </p:sp>
      <p:sp>
        <p:nvSpPr>
          <p:cNvPr id="4" name="Номер слайда 3"/>
          <p:cNvSpPr>
            <a:spLocks noGrp="1"/>
          </p:cNvSpPr>
          <p:nvPr>
            <p:ph type="sldNum" sz="quarter" idx="5"/>
          </p:nvPr>
        </p:nvSpPr>
        <p:spPr/>
        <p:txBody>
          <a:bodyPr/>
          <a:lstStyle/>
          <a:p>
            <a:fld id="{067474F1-3442-4DDE-96C1-03A6519D4ACA}" type="slidenum">
              <a:rPr lang="ru-RU" smtClean="0"/>
              <a:t>17</a:t>
            </a:fld>
            <a:endParaRPr lang="ru-RU"/>
          </a:p>
        </p:txBody>
      </p:sp>
    </p:spTree>
    <p:extLst>
      <p:ext uri="{BB962C8B-B14F-4D97-AF65-F5344CB8AC3E}">
        <p14:creationId xmlns:p14="http://schemas.microsoft.com/office/powerpoint/2010/main" val="24550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Такие диаграммы для подсчета звезд были построены для всех 9 скоплений…</a:t>
            </a:r>
          </a:p>
        </p:txBody>
      </p:sp>
      <p:sp>
        <p:nvSpPr>
          <p:cNvPr id="4" name="Номер слайда 3"/>
          <p:cNvSpPr>
            <a:spLocks noGrp="1"/>
          </p:cNvSpPr>
          <p:nvPr>
            <p:ph type="sldNum" sz="quarter" idx="5"/>
          </p:nvPr>
        </p:nvSpPr>
        <p:spPr/>
        <p:txBody>
          <a:bodyPr/>
          <a:lstStyle/>
          <a:p>
            <a:fld id="{067474F1-3442-4DDE-96C1-03A6519D4ACA}" type="slidenum">
              <a:rPr lang="ru-RU" smtClean="0"/>
              <a:t>18</a:t>
            </a:fld>
            <a:endParaRPr lang="ru-RU"/>
          </a:p>
        </p:txBody>
      </p:sp>
    </p:spTree>
    <p:extLst>
      <p:ext uri="{BB962C8B-B14F-4D97-AF65-F5344CB8AC3E}">
        <p14:creationId xmlns:p14="http://schemas.microsoft.com/office/powerpoint/2010/main" val="412649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Результаты подсчетов представлены в следующей таблице: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 как имеют место фотометрические ошибки, положение звезды на диаграмме относительно той или иной линии неоднозначно. Для учета этих ошибок был применен метод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bootstrap</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Применяемый критерий оценки числа одиночных звезд тоже не является точным. Одиночные звезды могут лежать по обе стороны от теоретической линии одиночных звезд. То есть в области двойных звезд со значениями больше 0 также могут быть одиночные звезды, которые не учитываются применяемым критерием. Можно считать, что такой подсчет дает нижнюю оценку числа одиночных звезд. Для верхней оценки можно предложить считать одиночными звезды, лежащие правее линии одиночных звезд и левее до изолинии.</a:t>
            </a:r>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Далее по данным о двойных звездах строилось распределение параметра </a:t>
            </a:r>
            <a:r>
              <a:rPr lang="en-US" baseline="0" dirty="0"/>
              <a:t>q</a:t>
            </a:r>
            <a:r>
              <a:rPr lang="ru-RU" baseline="0" dirty="0"/>
              <a:t>. </a:t>
            </a:r>
            <a:endParaRPr lang="ru-RU" dirty="0"/>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19</a:t>
            </a:fld>
            <a:endParaRPr lang="ru-RU"/>
          </a:p>
        </p:txBody>
      </p:sp>
    </p:spTree>
    <p:extLst>
      <p:ext uri="{BB962C8B-B14F-4D97-AF65-F5344CB8AC3E}">
        <p14:creationId xmlns:p14="http://schemas.microsoft.com/office/powerpoint/2010/main" val="209053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Для чего это</a:t>
            </a:r>
            <a:r>
              <a:rPr lang="ru-RU" sz="1200" baseline="0" dirty="0">
                <a:latin typeface="Times New Roman" panose="02020603050405020304" pitchFamily="18" charset="0"/>
                <a:cs typeface="Times New Roman" panose="02020603050405020304" pitchFamily="18" charset="0"/>
              </a:rPr>
              <a:t> важно?</a:t>
            </a:r>
            <a:endParaRPr lang="ru-RU"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Учет таких систем необходим при построении начальной функции масс.</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Параметры населения двойных и кратных звезд накладывают ограничения на теорию звездообразования.</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Двойные и кратные системы играют важную роль в динамике скоплений.</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Учет неразрешенных двойных и кратных звезд необходим для получения оценок массы звездных скоплений.</a:t>
            </a:r>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a:t>
            </a:fld>
            <a:endParaRPr lang="ru-RU"/>
          </a:p>
        </p:txBody>
      </p:sp>
    </p:spTree>
    <p:extLst>
      <p:ext uri="{BB962C8B-B14F-4D97-AF65-F5344CB8AC3E}">
        <p14:creationId xmlns:p14="http://schemas.microsoft.com/office/powerpoint/2010/main" val="131513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рисунке показаны</a:t>
            </a:r>
            <a:r>
              <a:rPr lang="ru-RU" baseline="0" dirty="0"/>
              <a:t> распределения отношения масс компонент </a:t>
            </a:r>
            <a:r>
              <a:rPr lang="en-US" baseline="0" dirty="0"/>
              <a:t>q</a:t>
            </a:r>
            <a:r>
              <a:rPr lang="ru-RU" baseline="0" dirty="0"/>
              <a:t> для всех скоплений, исследуемых в данной работе. Оказалось, что все распределения </a:t>
            </a:r>
            <a:r>
              <a:rPr lang="ru-RU" b="1" baseline="0" dirty="0"/>
              <a:t>неплохо аппроксимируются </a:t>
            </a:r>
            <a:r>
              <a:rPr lang="ru-RU" b="1" baseline="0" dirty="0" err="1"/>
              <a:t>гауссианой</a:t>
            </a:r>
            <a:r>
              <a:rPr lang="ru-RU" b="1" baseline="0" dirty="0"/>
              <a:t> </a:t>
            </a:r>
            <a:r>
              <a:rPr lang="ru-RU" baseline="0" dirty="0"/>
              <a:t>(</a:t>
            </a:r>
            <a:r>
              <a:rPr lang="ru-RU" b="1" baseline="0" dirty="0"/>
              <a:t>следуя </a:t>
            </a:r>
            <a:r>
              <a:rPr lang="en-US" sz="1200" b="1" dirty="0">
                <a:latin typeface="Times New Roman" panose="02020603050405020304" pitchFamily="18" charset="0"/>
                <a:cs typeface="Times New Roman" panose="02020603050405020304" pitchFamily="18" charset="0"/>
              </a:rPr>
              <a:t>Kouwenhoven+ 2009</a:t>
            </a:r>
            <a:r>
              <a:rPr lang="ru-RU" sz="1200" dirty="0">
                <a:latin typeface="Times New Roman" panose="02020603050405020304" pitchFamily="18" charset="0"/>
                <a:cs typeface="Times New Roman" panose="02020603050405020304" pitchFamily="18" charset="0"/>
              </a:rPr>
              <a:t>) и </a:t>
            </a:r>
            <a:r>
              <a:rPr lang="ru-RU" baseline="0" dirty="0"/>
              <a:t>максимум </a:t>
            </a:r>
            <a:r>
              <a:rPr lang="ru-RU" baseline="0" dirty="0" err="1"/>
              <a:t>гауссианы</a:t>
            </a:r>
            <a:r>
              <a:rPr lang="ru-RU" baseline="0" dirty="0"/>
              <a:t> лежит в интервале (</a:t>
            </a:r>
            <a:r>
              <a:rPr lang="ru-RU" dirty="0"/>
              <a:t>q </a:t>
            </a:r>
            <a:r>
              <a:rPr lang="en-US" dirty="0"/>
              <a:t>~</a:t>
            </a:r>
            <a:r>
              <a:rPr lang="ru-RU" dirty="0"/>
              <a:t> 0.24-0.52). </a:t>
            </a:r>
            <a:r>
              <a:rPr lang="ru-RU" baseline="0" dirty="0"/>
              <a:t>Сплошная линия – вариант, когда мы считаем звезды в интервале </a:t>
            </a:r>
            <a:r>
              <a:rPr lang="en-US" baseline="0" dirty="0"/>
              <a:t>0&lt;q&lt;0.2 </a:t>
            </a:r>
            <a:r>
              <a:rPr lang="ru-RU" baseline="0" dirty="0"/>
              <a:t>двойными, штриховая линия – когда мы считаем эти звезды одиночными (в этом случае при аппроксимации не учитывается крайняя левая точка).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Для скоплений </a:t>
            </a:r>
            <a:r>
              <a:rPr lang="en-US" baseline="0" dirty="0"/>
              <a:t>NGC 1039</a:t>
            </a:r>
            <a:r>
              <a:rPr lang="ru-RU" baseline="0" dirty="0"/>
              <a:t> и</a:t>
            </a:r>
            <a:r>
              <a:rPr lang="en-US" baseline="0" dirty="0"/>
              <a:t> NGC 2301</a:t>
            </a:r>
            <a:r>
              <a:rPr lang="ru-RU" baseline="0" dirty="0"/>
              <a:t> во втором случае программа не возвращала удовлетворительные для </a:t>
            </a:r>
            <a:r>
              <a:rPr lang="ru-RU" baseline="0" dirty="0" err="1"/>
              <a:t>Гауссианы</a:t>
            </a:r>
            <a:r>
              <a:rPr lang="ru-RU" baseline="0" dirty="0"/>
              <a:t> параметры. Поэтому мы добавили вполне логичное условие, что в этом случае количество двойных звезд в интервале </a:t>
            </a:r>
            <a:r>
              <a:rPr lang="en-US" baseline="0" dirty="0"/>
              <a:t>0&lt;q&lt;0.2 </a:t>
            </a:r>
            <a:r>
              <a:rPr lang="ru-RU" baseline="0" dirty="0"/>
              <a:t>равно нулю. Результат аппроксимации показан на рисунке штриховыми линиями.</a:t>
            </a:r>
          </a:p>
        </p:txBody>
      </p:sp>
      <p:sp>
        <p:nvSpPr>
          <p:cNvPr id="4" name="Номер слайда 3"/>
          <p:cNvSpPr>
            <a:spLocks noGrp="1"/>
          </p:cNvSpPr>
          <p:nvPr>
            <p:ph type="sldNum" sz="quarter" idx="5"/>
          </p:nvPr>
        </p:nvSpPr>
        <p:spPr/>
        <p:txBody>
          <a:bodyPr/>
          <a:lstStyle/>
          <a:p>
            <a:fld id="{067474F1-3442-4DDE-96C1-03A6519D4ACA}" type="slidenum">
              <a:rPr lang="ru-RU" smtClean="0"/>
              <a:t>20</a:t>
            </a:fld>
            <a:endParaRPr lang="ru-RU"/>
          </a:p>
        </p:txBody>
      </p:sp>
    </p:spTree>
    <p:extLst>
      <p:ext uri="{BB962C8B-B14F-4D97-AF65-F5344CB8AC3E}">
        <p14:creationId xmlns:p14="http://schemas.microsoft.com/office/powerpoint/2010/main" val="1802841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Помимо прочего, мы оценили следующие параметры населения двойных и кратных звезд в скоплениях.</a:t>
            </a:r>
          </a:p>
        </p:txBody>
      </p:sp>
      <p:sp>
        <p:nvSpPr>
          <p:cNvPr id="4" name="Номер слайда 3"/>
          <p:cNvSpPr>
            <a:spLocks noGrp="1"/>
          </p:cNvSpPr>
          <p:nvPr>
            <p:ph type="sldNum" sz="quarter" idx="5"/>
          </p:nvPr>
        </p:nvSpPr>
        <p:spPr/>
        <p:txBody>
          <a:bodyPr/>
          <a:lstStyle/>
          <a:p>
            <a:fld id="{067474F1-3442-4DDE-96C1-03A6519D4ACA}" type="slidenum">
              <a:rPr lang="ru-RU" smtClean="0"/>
              <a:t>21</a:t>
            </a:fld>
            <a:endParaRPr lang="ru-RU"/>
          </a:p>
        </p:txBody>
      </p:sp>
    </p:spTree>
    <p:extLst>
      <p:ext uri="{BB962C8B-B14F-4D97-AF65-F5344CB8AC3E}">
        <p14:creationId xmlns:p14="http://schemas.microsoft.com/office/powerpoint/2010/main" val="297073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таблице приведены оценки параметров для</a:t>
            </a:r>
            <a:r>
              <a:rPr lang="ru-RU" baseline="0" dirty="0"/>
              <a:t> исследованных скоплений. Цифра 1 обозначает второй вариант подсчета числа одиночных звезд. </a:t>
            </a:r>
            <a:r>
              <a:rPr lang="el-GR" sz="1200" dirty="0">
                <a:latin typeface="Times New Roman" panose="02020603050405020304" pitchFamily="18" charset="0"/>
                <a:cs typeface="Times New Roman" panose="02020603050405020304" pitchFamily="18" charset="0"/>
              </a:rPr>
              <a:t>μ</a:t>
            </a:r>
            <a:r>
              <a:rPr lang="ru-RU" sz="1200" dirty="0">
                <a:latin typeface="Times New Roman" panose="02020603050405020304" pitchFamily="18" charset="0"/>
                <a:cs typeface="Times New Roman" panose="02020603050405020304" pitchFamily="18" charset="0"/>
              </a:rPr>
              <a:t> – это мода распределения отношения масс компонент, </a:t>
            </a:r>
            <a:r>
              <a:rPr lang="el-GR" sz="1200" dirty="0">
                <a:latin typeface="Times New Roman" panose="02020603050405020304" pitchFamily="18" charset="0"/>
                <a:cs typeface="Times New Roman" panose="02020603050405020304" pitchFamily="18" charset="0"/>
              </a:rPr>
              <a:t>σ</a:t>
            </a:r>
            <a:r>
              <a:rPr lang="ru-RU" sz="1200" dirty="0">
                <a:latin typeface="Times New Roman" panose="02020603050405020304" pitchFamily="18" charset="0"/>
                <a:cs typeface="Times New Roman" panose="02020603050405020304" pitchFamily="18" charset="0"/>
              </a:rPr>
              <a:t> – ст. </a:t>
            </a:r>
            <a:r>
              <a:rPr lang="ru-RU" sz="1200" dirty="0" err="1">
                <a:latin typeface="Times New Roman" panose="02020603050405020304" pitchFamily="18" charset="0"/>
                <a:cs typeface="Times New Roman" panose="02020603050405020304" pitchFamily="18" charset="0"/>
              </a:rPr>
              <a:t>откл</a:t>
            </a:r>
            <a:r>
              <a:rPr lang="ru-RU" sz="1200" dirty="0">
                <a:latin typeface="Times New Roman" panose="02020603050405020304" pitchFamily="18" charset="0"/>
                <a:cs typeface="Times New Roman" panose="02020603050405020304" pitchFamily="18" charset="0"/>
              </a:rPr>
              <a:t>. этого распределения. </a:t>
            </a:r>
            <a:r>
              <a:rPr lang="el-GR" sz="1200" dirty="0">
                <a:latin typeface="Times New Roman" panose="02020603050405020304" pitchFamily="18" charset="0"/>
                <a:cs typeface="Times New Roman" panose="02020603050405020304" pitchFamily="18" charset="0"/>
              </a:rPr>
              <a:t>α</a:t>
            </a:r>
            <a:r>
              <a:rPr lang="ru-RU"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β</a:t>
            </a:r>
            <a:r>
              <a:rPr lang="ru-RU" sz="1200" dirty="0">
                <a:latin typeface="Times New Roman" panose="02020603050405020304" pitchFamily="18" charset="0"/>
                <a:cs typeface="Times New Roman" panose="02020603050405020304" pitchFamily="18" charset="0"/>
              </a:rPr>
              <a:t> и </a:t>
            </a:r>
            <a:r>
              <a:rPr lang="el-GR" sz="1200" dirty="0">
                <a:latin typeface="Times New Roman" panose="02020603050405020304" pitchFamily="18" charset="0"/>
                <a:cs typeface="Times New Roman" panose="02020603050405020304" pitchFamily="18" charset="0"/>
              </a:rPr>
              <a:t>γ</a:t>
            </a:r>
            <a:r>
              <a:rPr lang="ru-RU" sz="1200" dirty="0">
                <a:latin typeface="Times New Roman" panose="02020603050405020304" pitchFamily="18" charset="0"/>
                <a:cs typeface="Times New Roman" panose="02020603050405020304" pitchFamily="18" charset="0"/>
              </a:rPr>
              <a:t> – доли двойных и кратных звезд в скоплении, тройных и четверных систем среди всех кратных. Стоит помнить, что </a:t>
            </a:r>
            <a:r>
              <a:rPr lang="el-GR" sz="1200" dirty="0">
                <a:latin typeface="Times New Roman" panose="02020603050405020304" pitchFamily="18" charset="0"/>
                <a:cs typeface="Times New Roman" panose="02020603050405020304" pitchFamily="18" charset="0"/>
              </a:rPr>
              <a:t>β</a:t>
            </a:r>
            <a:r>
              <a:rPr lang="ru-RU" sz="1200" dirty="0">
                <a:latin typeface="Times New Roman" panose="02020603050405020304" pitchFamily="18" charset="0"/>
                <a:cs typeface="Times New Roman" panose="02020603050405020304" pitchFamily="18" charset="0"/>
              </a:rPr>
              <a:t> и </a:t>
            </a:r>
            <a:r>
              <a:rPr lang="el-GR" sz="1200" dirty="0">
                <a:latin typeface="Times New Roman" panose="02020603050405020304" pitchFamily="18" charset="0"/>
                <a:cs typeface="Times New Roman" panose="02020603050405020304" pitchFamily="18" charset="0"/>
              </a:rPr>
              <a:t>γ</a:t>
            </a:r>
            <a:r>
              <a:rPr lang="ru-RU" sz="1200" dirty="0">
                <a:latin typeface="Times New Roman" panose="02020603050405020304" pitchFamily="18" charset="0"/>
                <a:cs typeface="Times New Roman" panose="02020603050405020304" pitchFamily="18" charset="0"/>
              </a:rPr>
              <a:t> – это нижние оценки.</a:t>
            </a:r>
            <a:r>
              <a:rPr lang="ru-RU" sz="1200" baseline="0" dirty="0">
                <a:latin typeface="Times New Roman" panose="02020603050405020304" pitchFamily="18" charset="0"/>
                <a:cs typeface="Times New Roman" panose="02020603050405020304" pitchFamily="18" charset="0"/>
              </a:rPr>
              <a:t> Можно отметить, что параметры населений скоплений изменяются в интервалах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effectLst/>
                <a:latin typeface="Arial" panose="020B0604020202020204" pitchFamily="34" charset="0"/>
              </a:rPr>
              <a:t>Средние, по всем скоплениям, значения параметров распределения и их СКО следующие:</a:t>
            </a:r>
            <a:br>
              <a:rPr lang="ru-RU" dirty="0"/>
            </a:br>
            <a:r>
              <a:rPr lang="ru-RU" b="0" i="0" dirty="0">
                <a:effectLst/>
                <a:latin typeface="Arial" panose="020B0604020202020204" pitchFamily="34" charset="0"/>
              </a:rPr>
              <a:t>𝜇 = 0.381, 𝑠𝜇 = 0.083,</a:t>
            </a:r>
            <a:r>
              <a:rPr lang="ru-RU" dirty="0"/>
              <a:t> </a:t>
            </a:r>
            <a:r>
              <a:rPr lang="ru-RU" b="0" i="0" dirty="0">
                <a:effectLst/>
                <a:latin typeface="Arial" panose="020B0604020202020204" pitchFamily="34" charset="0"/>
              </a:rPr>
              <a:t>𝜇1 = 0.401, 𝑠𝜇</a:t>
            </a:r>
            <a:r>
              <a:rPr lang="ru-RU" b="0" i="0" dirty="0">
                <a:effectLst/>
                <a:latin typeface="Courier New" panose="02070309020205020404" pitchFamily="49" charset="0"/>
              </a:rPr>
              <a:t>1 </a:t>
            </a:r>
            <a:r>
              <a:rPr lang="ru-RU" b="0" i="0" dirty="0">
                <a:effectLst/>
                <a:latin typeface="Arial" panose="020B0604020202020204" pitchFamily="34" charset="0"/>
              </a:rPr>
              <a:t>= 0.068, 𝜎 = 0.217, 𝑠𝜎 = 0.044, 𝜎1 = 0.194, 𝑠𝜎</a:t>
            </a:r>
            <a:r>
              <a:rPr lang="ru-RU" b="0" i="0" dirty="0">
                <a:effectLst/>
                <a:latin typeface="Courier New" panose="02070309020205020404" pitchFamily="49" charset="0"/>
              </a:rPr>
              <a:t>1 </a:t>
            </a:r>
            <a:r>
              <a:rPr lang="ru-RU" b="0" i="0" dirty="0">
                <a:effectLst/>
                <a:latin typeface="Arial" panose="020B0604020202020204" pitchFamily="34" charset="0"/>
              </a:rPr>
              <a:t>= 0.037</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effectLst/>
                <a:latin typeface="Arial" panose="020B0604020202020204" pitchFamily="34" charset="0"/>
              </a:rPr>
              <a:t>Ни для одного скопления значения параметров не выходят за рамки 3𝑠</a:t>
            </a:r>
            <a:r>
              <a:rPr lang="en-US" b="0" i="0" dirty="0">
                <a:effectLst/>
                <a:latin typeface="Arial" panose="020B0604020202020204" pitchFamily="34" charset="0"/>
              </a:rPr>
              <a:t> </a:t>
            </a:r>
            <a:r>
              <a:rPr lang="ru-RU" b="0" i="0" dirty="0">
                <a:effectLst/>
                <a:latin typeface="Arial" panose="020B0604020202020204" pitchFamily="34" charset="0"/>
              </a:rPr>
              <a:t>трех СКО.</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22</a:t>
            </a:fld>
            <a:endParaRPr lang="ru-RU"/>
          </a:p>
        </p:txBody>
      </p:sp>
    </p:spTree>
    <p:extLst>
      <p:ext uri="{BB962C8B-B14F-4D97-AF65-F5344CB8AC3E}">
        <p14:creationId xmlns:p14="http://schemas.microsoft.com/office/powerpoint/2010/main" val="81725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недавней работе </a:t>
            </a:r>
            <a:r>
              <a:rPr lang="ru-RU" dirty="0" err="1"/>
              <a:t>Кордони</a:t>
            </a:r>
            <a:r>
              <a:rPr lang="ru-RU" dirty="0"/>
              <a:t> с соавторами</a:t>
            </a:r>
            <a:r>
              <a:rPr lang="ru-RU" b="0" baseline="0" dirty="0"/>
              <a:t>, в которой также используется фотометрический способ выделения двойных,</a:t>
            </a:r>
            <a:r>
              <a:rPr lang="ru-RU" dirty="0"/>
              <a:t> были получены оценки долей двойных звезд, в том числе и для четырех скоплений, рассматриваемых в настоящей работе. Мы видим, что наши оценки выше. Причина</a:t>
            </a:r>
            <a:r>
              <a:rPr lang="ru-RU" baseline="0" dirty="0"/>
              <a:t> этого в том, что наша диаграмма весьма чувствительна к системам с малым отношением масс компонент, в то время как работа </a:t>
            </a:r>
            <a:r>
              <a:rPr lang="ru-RU" baseline="0" dirty="0" err="1"/>
              <a:t>Кордони</a:t>
            </a:r>
            <a:r>
              <a:rPr lang="ru-RU" baseline="0" dirty="0"/>
              <a:t> основана исключительно на фотометрической системе </a:t>
            </a:r>
            <a:r>
              <a:rPr lang="ru-RU" baseline="0" dirty="0" err="1"/>
              <a:t>Гайя</a:t>
            </a:r>
            <a:r>
              <a:rPr lang="ru-RU" baseline="0" dirty="0"/>
              <a:t>, что не позволяет исследовать системы с </a:t>
            </a:r>
            <a:r>
              <a:rPr lang="en-US" dirty="0"/>
              <a:t>q&lt;0.6</a:t>
            </a:r>
            <a:r>
              <a:rPr lang="ru-RU" baseline="0" dirty="0"/>
              <a:t>. Кроме того, при таком раскладе, они не имеют возможности построить распределение параметра </a:t>
            </a:r>
            <a:r>
              <a:rPr lang="en-US" baseline="0" dirty="0"/>
              <a:t>q</a:t>
            </a:r>
            <a:r>
              <a:rPr lang="ru-RU" baseline="0" dirty="0"/>
              <a:t>.</a:t>
            </a:r>
          </a:p>
          <a:p>
            <a:endParaRPr lang="ru-RU" baseline="0" dirty="0"/>
          </a:p>
          <a:p>
            <a:r>
              <a:rPr lang="ru-RU" baseline="0" dirty="0"/>
              <a:t>\\При этом, на показанных мной выше рисунках можно отметить наличие звезд, соответствующих системам еще большей кратности. Наличие таких систем очень мало вероятно, так как устойчивые кратные системы – это иерархические системы и 5-6-кратные системы должны уже быть разрешимыми в таких близких скоплениях. </a:t>
            </a:r>
            <a:r>
              <a:rPr lang="ru-RU" b="0" baseline="0" dirty="0"/>
              <a:t>Появление таких точек может быть вызвано наличием в выборке не-членов или большими ошибками фотометрии.</a:t>
            </a:r>
            <a:endParaRPr lang="en-US" b="0" baseline="0" dirty="0"/>
          </a:p>
          <a:p>
            <a:r>
              <a:rPr lang="ru-RU" b="0" baseline="0" dirty="0"/>
              <a:t>Однако самые недавние работы, в которых также используется фотометрический способ выделения двойных, приводят оценки параметра 𝛼 для большого количества РЗС.  И они составили от 6-15% до 60-80%. Но эти результаты основаны исключительно на фотометрических данных миссии </a:t>
            </a:r>
            <a:r>
              <a:rPr lang="ru-RU" b="0" baseline="0" dirty="0" err="1"/>
              <a:t>Gaia</a:t>
            </a:r>
            <a:r>
              <a:rPr lang="ru-RU" b="0" baseline="0" dirty="0"/>
              <a:t>, которые не дают возможность обнаруживать и исследовать двойные системы с малым q\\</a:t>
            </a:r>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23</a:t>
            </a:fld>
            <a:endParaRPr lang="ru-RU"/>
          </a:p>
        </p:txBody>
      </p:sp>
    </p:spTree>
    <p:extLst>
      <p:ext uri="{BB962C8B-B14F-4D97-AF65-F5344CB8AC3E}">
        <p14:creationId xmlns:p14="http://schemas.microsoft.com/office/powerpoint/2010/main" val="426367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dirty="0"/>
                  <a:t>Выводы и обсуждение.</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Для девяти рассеянных скоплений были получены параметры населения двойных и кратных звезд с помощью фотометрической диаграммы  </a:t>
                </a:r>
                <a:r>
                  <a:rPr lang="en-US" sz="1200" dirty="0">
                    <a:latin typeface="Times New Roman" panose="02020603050405020304" pitchFamily="18" charset="0"/>
                    <a:cs typeface="Times New Roman" panose="02020603050405020304" pitchFamily="18" charset="0"/>
                  </a:rPr>
                  <a:t>(H-W2)-W1 – W2-(BP-K)</a:t>
                </a:r>
                <a:r>
                  <a:rPr lang="ru-RU" sz="1200" dirty="0">
                    <a:latin typeface="Times New Roman" panose="02020603050405020304" pitchFamily="18" charset="0"/>
                    <a:cs typeface="Times New Roman" panose="02020603050405020304" pitchFamily="18" charset="0"/>
                  </a:rPr>
                  <a:t>. Параметры скоплений изменяются в интервалах …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Выявлено, что распределение </a:t>
                </a:r>
                <a:r>
                  <a:rPr lang="ru-RU" sz="1200" b="1" dirty="0">
                    <a:latin typeface="Times New Roman" panose="02020603050405020304" pitchFamily="18" charset="0"/>
                    <a:cs typeface="Times New Roman" panose="02020603050405020304" pitchFamily="18" charset="0"/>
                  </a:rPr>
                  <a:t>отношения масс компонент имеет максимум и </a:t>
                </a:r>
                <a:r>
                  <a:rPr lang="ru-RU" sz="1200" dirty="0">
                    <a:latin typeface="Times New Roman" panose="02020603050405020304" pitchFamily="18" charset="0"/>
                    <a:cs typeface="Times New Roman" panose="02020603050405020304" pitchFamily="18" charset="0"/>
                  </a:rPr>
                  <a:t>близко к Гауссову распределению, в соответствии с работой </a:t>
                </a:r>
                <a:r>
                  <a:rPr lang="ru-RU" sz="1200" dirty="0" err="1">
                    <a:latin typeface="Times New Roman" panose="02020603050405020304" pitchFamily="18" charset="0"/>
                    <a:cs typeface="Times New Roman" panose="02020603050405020304" pitchFamily="18" charset="0"/>
                  </a:rPr>
                  <a:t>Коувенховена</a:t>
                </a:r>
                <a:r>
                  <a:rPr lang="ru-RU" sz="1200" dirty="0">
                    <a:latin typeface="Times New Roman" panose="02020603050405020304" pitchFamily="18" charset="0"/>
                    <a:cs typeface="Times New Roman" panose="02020603050405020304" pitchFamily="18" charset="0"/>
                  </a:rPr>
                  <a:t> 2009 года.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В четырех исследуемых скоплениях доля двойных и кратных звезд больше, чем утверждалось ранее.</a:t>
                </a:r>
                <a:r>
                  <a:rPr lang="en-US" sz="1200" dirty="0">
                    <a:latin typeface="Times New Roman" panose="02020603050405020304" pitchFamily="18" charset="0"/>
                    <a:cs typeface="Times New Roman" panose="02020603050405020304" pitchFamily="18" charset="0"/>
                  </a:rPr>
                  <a:t>(</a:t>
                </a:r>
                <a14:m>
                  <m:oMath xmlns:m="http://schemas.openxmlformats.org/officeDocument/2006/math">
                    <m:r>
                      <a:rPr lang="el-GR" sz="1200" i="1" dirty="0" smtClean="0">
                        <a:latin typeface="Cambria Math" panose="02040503050406030204" pitchFamily="18" charset="0"/>
                        <a:cs typeface="Times New Roman" panose="02020603050405020304" pitchFamily="18" charset="0"/>
                      </a:rPr>
                      <m:t>𝛼</m:t>
                    </m:r>
                    <m:r>
                      <a:rPr lang="el-GR" sz="1200" i="1" dirty="0" smtClean="0">
                        <a:latin typeface="Cambria Math" panose="02040503050406030204" pitchFamily="18" charset="0"/>
                        <a:cs typeface="Times New Roman" panose="02020603050405020304" pitchFamily="18" charset="0"/>
                        <a:sym typeface="Symbol" panose="05050102010706020507" pitchFamily="18" charset="2"/>
                      </a:rPr>
                      <m:t></m:t>
                    </m:r>
                    <m:r>
                      <a:rPr lang="en-US" i="1" dirty="0" smtClean="0">
                        <a:latin typeface="Cambria Math" panose="02040503050406030204" pitchFamily="18" charset="0"/>
                      </a:rPr>
                      <m:t>1</m:t>
                    </m:r>
                    <m:r>
                      <a:rPr lang="en-US" b="0" i="1" dirty="0" smtClean="0">
                        <a:latin typeface="Cambria Math" panose="02040503050406030204" pitchFamily="18" charset="0"/>
                      </a:rPr>
                      <m:t>6.6</m:t>
                    </m:r>
                    <m:r>
                      <a:rPr lang="en-US" i="1" dirty="0" smtClean="0">
                        <a:latin typeface="Cambria Math" panose="02040503050406030204" pitchFamily="18" charset="0"/>
                      </a:rPr>
                      <m:t>−4</m:t>
                    </m:r>
                    <m:r>
                      <a:rPr lang="en-US" b="0" i="1" dirty="0" smtClean="0">
                        <a:latin typeface="Cambria Math" panose="02040503050406030204" pitchFamily="18" charset="0"/>
                      </a:rPr>
                      <m:t>1.5</m:t>
                    </m:r>
                    <m:r>
                      <a:rPr lang="ru-RU" sz="1200" i="1" dirty="0" smtClean="0">
                        <a:latin typeface="Cambria Math" panose="02040503050406030204" pitchFamily="18" charset="0"/>
                        <a:cs typeface="Times New Roman" panose="02020603050405020304" pitchFamily="18" charset="0"/>
                        <a:sym typeface="Symbol" panose="05050102010706020507" pitchFamily="18" charset="2"/>
                      </a:rPr>
                      <m:t>%</m:t>
                    </m:r>
                  </m:oMath>
                </a14:m>
                <a:r>
                  <a:rPr lang="ru-RU"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Cordoni</a:t>
                </a:r>
                <a:r>
                  <a:rPr lang="en-US"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ru-RU" baseline="0" dirty="0"/>
                  <a:t>Мы также получили нижние оценки доли тройных и четырехкратных систем.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baseline="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Одна из основных проблем нашего исследования заключается в том, что теоретическая изохрона (линия одиночных звезд, </a:t>
                </a:r>
                <a:r>
                  <a:rPr lang="en-US" sz="1200" dirty="0">
                    <a:latin typeface="Times New Roman" panose="02020603050405020304" pitchFamily="18" charset="0"/>
                    <a:cs typeface="Times New Roman" panose="02020603050405020304" pitchFamily="18" charset="0"/>
                  </a:rPr>
                  <a:t>q=0) </a:t>
                </a:r>
                <a:r>
                  <a:rPr lang="ru-RU" sz="1200" dirty="0">
                    <a:latin typeface="Times New Roman" panose="02020603050405020304" pitchFamily="18" charset="0"/>
                    <a:cs typeface="Times New Roman" panose="02020603050405020304" pitchFamily="18" charset="0"/>
                  </a:rPr>
                  <a:t>совпадает с главной последовательностью скопления лишь частично, не для всех звездных величин. По этой причине нам пришлось ограничить наше исследование промежуточным интервалом массы главного компонента. Для решения этой проблемы для каждого скопления отдельно будут созданы эмпирические изохроны.</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Другая проблема заключается в том, что </a:t>
                </a:r>
                <a:r>
                  <a:rPr lang="ru-RU" dirty="0">
                    <a:solidFill>
                      <a:schemeClr val="tx1"/>
                    </a:solidFill>
                    <a:cs typeface="Times New Roman" panose="02020603050405020304" pitchFamily="18" charset="0"/>
                  </a:rPr>
                  <a:t>доступные выборки вероятных членов скоплений (основанные на результатах миссии </a:t>
                </a:r>
                <a:r>
                  <a:rPr lang="ru-RU" dirty="0" err="1">
                    <a:solidFill>
                      <a:schemeClr val="tx1"/>
                    </a:solidFill>
                    <a:cs typeface="Times New Roman" panose="02020603050405020304" pitchFamily="18" charset="0"/>
                  </a:rPr>
                  <a:t>Gaia</a:t>
                </a:r>
                <a:r>
                  <a:rPr lang="ru-RU" dirty="0">
                    <a:solidFill>
                      <a:schemeClr val="tx1"/>
                    </a:solidFill>
                    <a:cs typeface="Times New Roman" panose="02020603050405020304" pitchFamily="18" charset="0"/>
                  </a:rPr>
                  <a:t>) подвержены наблюдательной селекции. Из выборок систематически исключаются источники с плохими астрометрическими решениями, среди которых, возможно, велика доля неразрешенных двойных и кратных систем</a:t>
                </a:r>
                <a:r>
                  <a:rPr lang="ru-RU" b="0" i="0" dirty="0">
                    <a:solidFill>
                      <a:schemeClr val="tx1"/>
                    </a:solidFill>
                    <a:effectLst/>
                  </a:rPr>
                  <a:t>. Для решения этой проблемы выборки вероятных членов будут дополнены звездами с плохими астрометрическими решениями, попадающими в область скоплений на небе и на фотометрических диаграммах.</a:t>
                </a:r>
                <a:endParaRPr lang="ru-RU" sz="1200" b="0" i="0" dirty="0">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b="0" i="0" dirty="0">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i="0" dirty="0">
                    <a:solidFill>
                      <a:schemeClr val="tx1"/>
                    </a:solidFill>
                    <a:effectLst/>
                    <a:latin typeface="Times New Roman" panose="02020603050405020304" pitchFamily="18" charset="0"/>
                    <a:cs typeface="Times New Roman" panose="02020603050405020304" pitchFamily="18" charset="0"/>
                  </a:rPr>
                  <a:t>Отметим, что в</a:t>
                </a:r>
                <a:r>
                  <a:rPr lang="ru-RU" sz="1200" dirty="0">
                    <a:latin typeface="Times New Roman" panose="02020603050405020304" pitchFamily="18" charset="0"/>
                    <a:cs typeface="Times New Roman" panose="02020603050405020304" pitchFamily="18" charset="0"/>
                  </a:rPr>
                  <a:t>се скопления показывают большое количество систем с очень </a:t>
                </a:r>
                <a:r>
                  <a:rPr lang="ru-RU" sz="1200" dirty="0" err="1">
                    <a:latin typeface="Times New Roman" panose="02020603050405020304" pitchFamily="18" charset="0"/>
                    <a:cs typeface="Times New Roman" panose="02020603050405020304" pitchFamily="18" charset="0"/>
                  </a:rPr>
                  <a:t>маломассивными</a:t>
                </a:r>
                <a:r>
                  <a:rPr lang="ru-RU" sz="1200" dirty="0">
                    <a:latin typeface="Times New Roman" panose="02020603050405020304" pitchFamily="18" charset="0"/>
                    <a:cs typeface="Times New Roman" panose="02020603050405020304" pitchFamily="18" charset="0"/>
                  </a:rPr>
                  <a:t> вторичными компонентами (</a:t>
                </a:r>
                <a:r>
                  <a:rPr lang="en-US" sz="1200" dirty="0">
                    <a:latin typeface="Times New Roman" panose="02020603050405020304" pitchFamily="18" charset="0"/>
                    <a:cs typeface="Times New Roman" panose="02020603050405020304" pitchFamily="18" charset="0"/>
                  </a:rPr>
                  <a:t>&lt;</a:t>
                </a:r>
                <a:r>
                  <a:rPr lang="ru-RU" sz="1200" dirty="0">
                    <a:latin typeface="Times New Roman" panose="02020603050405020304" pitchFamily="18" charset="0"/>
                    <a:cs typeface="Times New Roman" panose="02020603050405020304" pitchFamily="18" charset="0"/>
                  </a:rPr>
                  <a:t>0.1 массы Солнца) для систем с массой главного компонента </a:t>
                </a:r>
                <a:r>
                  <a:rPr lang="en-US" sz="1200" dirty="0">
                    <a:latin typeface="Times New Roman" panose="02020603050405020304" pitchFamily="18" charset="0"/>
                    <a:cs typeface="Times New Roman" panose="02020603050405020304" pitchFamily="18" charset="0"/>
                  </a:rPr>
                  <a:t>&lt;</a:t>
                </a:r>
                <a:r>
                  <a:rPr lang="ru-RU" sz="1200" dirty="0">
                    <a:latin typeface="Times New Roman" panose="02020603050405020304" pitchFamily="18" charset="0"/>
                    <a:cs typeface="Times New Roman" panose="02020603050405020304" pitchFamily="18" charset="0"/>
                  </a:rPr>
                  <a:t>0.5 массы Солнца. Среди таких систем может быть большое количество систем с коричневыми карликами.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На этом все.</a:t>
                </a:r>
              </a:p>
              <a:p>
                <a:endParaRPr lang="ru-RU" dirty="0"/>
              </a:p>
            </p:txBody>
          </p:sp>
        </mc:Choice>
        <mc:Fallback xmlns="">
          <p:sp>
            <p:nvSpPr>
              <p:cNvPr id="3" name="Заметки 2"/>
              <p:cNvSpPr>
                <a:spLocks noGrp="1"/>
              </p:cNvSpPr>
              <p:nvPr>
                <p:ph type="body" idx="1"/>
              </p:nvPr>
            </p:nvSpPr>
            <p:spPr/>
            <p:txBody>
              <a:bodyPr/>
              <a:lstStyle/>
              <a:p>
                <a:r>
                  <a:rPr lang="ru-RU" dirty="0"/>
                  <a:t>Выводы и обсуждение.</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Для девяти рассеянных скоплений были получены параметры населения двойных и кратных звезд с помощью фотометрической диаграммы  </a:t>
                </a:r>
                <a:r>
                  <a:rPr lang="en-US" sz="1200" dirty="0">
                    <a:latin typeface="Times New Roman" panose="02020603050405020304" pitchFamily="18" charset="0"/>
                    <a:cs typeface="Times New Roman" panose="02020603050405020304" pitchFamily="18" charset="0"/>
                  </a:rPr>
                  <a:t>(H-W2)-W1 – W2-(BP-K)</a:t>
                </a:r>
                <a:r>
                  <a:rPr lang="ru-RU" sz="1200" dirty="0">
                    <a:latin typeface="Times New Roman" panose="02020603050405020304" pitchFamily="18" charset="0"/>
                    <a:cs typeface="Times New Roman" panose="02020603050405020304" pitchFamily="18" charset="0"/>
                  </a:rPr>
                  <a:t>. Параметры скоплений изменяются в интервалах …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Выявлено, что распределение </a:t>
                </a:r>
                <a:r>
                  <a:rPr lang="ru-RU" sz="1200" b="1" dirty="0">
                    <a:latin typeface="Times New Roman" panose="02020603050405020304" pitchFamily="18" charset="0"/>
                    <a:cs typeface="Times New Roman" panose="02020603050405020304" pitchFamily="18" charset="0"/>
                  </a:rPr>
                  <a:t>отношения масс компонент </a:t>
                </a:r>
                <a:r>
                  <a:rPr lang="ru-RU" sz="1200" dirty="0">
                    <a:latin typeface="Times New Roman" panose="02020603050405020304" pitchFamily="18" charset="0"/>
                    <a:cs typeface="Times New Roman" panose="02020603050405020304" pitchFamily="18" charset="0"/>
                  </a:rPr>
                  <a:t>близко к Гауссову распределению.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Доля двойных и кратных звезд больше, чем утверждалось ранее.</a:t>
                </a:r>
                <a:r>
                  <a:rPr lang="en-US" sz="1200" dirty="0">
                    <a:latin typeface="Times New Roman" panose="02020603050405020304" pitchFamily="18" charset="0"/>
                    <a:cs typeface="Times New Roman" panose="02020603050405020304" pitchFamily="18" charset="0"/>
                  </a:rPr>
                  <a:t>(</a:t>
                </a:r>
                <a:r>
                  <a:rPr lang="el-GR" sz="1200" i="0" dirty="0">
                    <a:latin typeface="Cambria Math" panose="02040503050406030204" pitchFamily="18" charset="0"/>
                    <a:cs typeface="Times New Roman" panose="02020603050405020304" pitchFamily="18" charset="0"/>
                  </a:rPr>
                  <a:t>𝛼</a:t>
                </a:r>
                <a:r>
                  <a:rPr lang="el-GR" sz="1200" i="0" dirty="0">
                    <a:latin typeface="Cambria Math" panose="02040503050406030204" pitchFamily="18" charset="0"/>
                    <a:cs typeface="Times New Roman" panose="02020603050405020304" pitchFamily="18" charset="0"/>
                    <a:sym typeface="Symbol" panose="05050102010706020507" pitchFamily="18" charset="2"/>
                  </a:rPr>
                  <a:t></a:t>
                </a:r>
                <a:r>
                  <a:rPr lang="en-US" i="0" dirty="0">
                    <a:latin typeface="Cambria Math" panose="02040503050406030204" pitchFamily="18" charset="0"/>
                  </a:rPr>
                  <a:t>1</a:t>
                </a:r>
                <a:r>
                  <a:rPr lang="en-US" b="0" i="0" dirty="0">
                    <a:latin typeface="Cambria Math" panose="02040503050406030204" pitchFamily="18" charset="0"/>
                  </a:rPr>
                  <a:t>6.6</a:t>
                </a:r>
                <a:r>
                  <a:rPr lang="en-US" i="0" dirty="0">
                    <a:latin typeface="Cambria Math" panose="02040503050406030204" pitchFamily="18" charset="0"/>
                  </a:rPr>
                  <a:t>−4</a:t>
                </a:r>
                <a:r>
                  <a:rPr lang="en-US" b="0" i="0" dirty="0">
                    <a:latin typeface="Cambria Math" panose="02040503050406030204" pitchFamily="18" charset="0"/>
                  </a:rPr>
                  <a:t>1.5</a:t>
                </a:r>
                <a:r>
                  <a:rPr lang="ru-RU" sz="1200" i="0" dirty="0">
                    <a:latin typeface="Cambria Math" panose="02040503050406030204" pitchFamily="18" charset="0"/>
                    <a:cs typeface="Times New Roman" panose="02020603050405020304" pitchFamily="18" charset="0"/>
                    <a:sym typeface="Symbol" panose="05050102010706020507" pitchFamily="18" charset="2"/>
                  </a:rPr>
                  <a:t>%</a:t>
                </a:r>
                <a:r>
                  <a:rPr lang="ru-RU"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Cordoni</a:t>
                </a:r>
                <a:r>
                  <a:rPr lang="en-US"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ru-RU" baseline="0" dirty="0"/>
                  <a:t>Мы также получили нижние оценки доли тройных и четырехкратных систем.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baseline="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Одна из основных проблем нашего исследования заключается в том, что теоретическая изохрона (линия одиночных звезд, </a:t>
                </a:r>
                <a:r>
                  <a:rPr lang="en-US" sz="1200" dirty="0">
                    <a:latin typeface="Times New Roman" panose="02020603050405020304" pitchFamily="18" charset="0"/>
                    <a:cs typeface="Times New Roman" panose="02020603050405020304" pitchFamily="18" charset="0"/>
                  </a:rPr>
                  <a:t>q=0) </a:t>
                </a:r>
                <a:r>
                  <a:rPr lang="ru-RU" sz="1200" dirty="0">
                    <a:latin typeface="Times New Roman" panose="02020603050405020304" pitchFamily="18" charset="0"/>
                    <a:cs typeface="Times New Roman" panose="02020603050405020304" pitchFamily="18" charset="0"/>
                  </a:rPr>
                  <a:t>совпадает с главной последовательностью скопления лишь частично, не для всех звездных величин. По этой причине нам пришлось ограничить наше исследование промежуточным интервалом массы главного компонента. Для решения этой проблемы для каждого скопления отдельно будут созданы эмпирические изохроны.</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dirty="0">
                    <a:latin typeface="Times New Roman" panose="02020603050405020304" pitchFamily="18" charset="0"/>
                    <a:cs typeface="Times New Roman" panose="02020603050405020304" pitchFamily="18" charset="0"/>
                  </a:rPr>
                  <a:t>Другая проблема заключается в том, что </a:t>
                </a:r>
                <a:r>
                  <a:rPr lang="ru-RU" dirty="0">
                    <a:solidFill>
                      <a:schemeClr val="tx1"/>
                    </a:solidFill>
                    <a:cs typeface="Times New Roman" panose="02020603050405020304" pitchFamily="18" charset="0"/>
                  </a:rPr>
                  <a:t>доступные выборки вероятных членов скоплений (основанные на результатах миссии </a:t>
                </a:r>
                <a:r>
                  <a:rPr lang="ru-RU" dirty="0" err="1">
                    <a:solidFill>
                      <a:schemeClr val="tx1"/>
                    </a:solidFill>
                    <a:cs typeface="Times New Roman" panose="02020603050405020304" pitchFamily="18" charset="0"/>
                  </a:rPr>
                  <a:t>Gaia</a:t>
                </a:r>
                <a:r>
                  <a:rPr lang="ru-RU" dirty="0">
                    <a:solidFill>
                      <a:schemeClr val="tx1"/>
                    </a:solidFill>
                    <a:cs typeface="Times New Roman" panose="02020603050405020304" pitchFamily="18" charset="0"/>
                  </a:rPr>
                  <a:t>) подвержены наблюдательной селекции. Из выборок систематически исключаются источники с плохими астрометрическими решениями, среди которых, возможно, велика доля неразрешенных двойных и кратных систем</a:t>
                </a:r>
                <a:r>
                  <a:rPr lang="ru-RU" b="0" i="0" dirty="0">
                    <a:solidFill>
                      <a:schemeClr val="tx1"/>
                    </a:solidFill>
                    <a:effectLst/>
                  </a:rPr>
                  <a:t>. Для решения этой проблемы выборки вероятных членов будут дополнены звездами с плохими астрометрическими решениями, попадающими в область скоплений на небе и на фотометрических диаграммах.</a:t>
                </a:r>
                <a:endParaRPr lang="ru-RU" sz="1200" b="0" i="0" dirty="0">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b="0" i="0" dirty="0">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i="0" dirty="0">
                    <a:solidFill>
                      <a:schemeClr val="tx1"/>
                    </a:solidFill>
                    <a:effectLst/>
                    <a:latin typeface="Times New Roman" panose="02020603050405020304" pitchFamily="18" charset="0"/>
                    <a:cs typeface="Times New Roman" panose="02020603050405020304" pitchFamily="18" charset="0"/>
                  </a:rPr>
                  <a:t>Отметим, что в</a:t>
                </a:r>
                <a:r>
                  <a:rPr lang="ru-RU" sz="1200" dirty="0">
                    <a:latin typeface="Times New Roman" panose="02020603050405020304" pitchFamily="18" charset="0"/>
                    <a:cs typeface="Times New Roman" panose="02020603050405020304" pitchFamily="18" charset="0"/>
                  </a:rPr>
                  <a:t>се скопления показывают большое количество систем с очень </a:t>
                </a:r>
                <a:r>
                  <a:rPr lang="ru-RU" sz="1200" dirty="0" err="1">
                    <a:latin typeface="Times New Roman" panose="02020603050405020304" pitchFamily="18" charset="0"/>
                    <a:cs typeface="Times New Roman" panose="02020603050405020304" pitchFamily="18" charset="0"/>
                  </a:rPr>
                  <a:t>маломассивными</a:t>
                </a:r>
                <a:r>
                  <a:rPr lang="ru-RU" sz="1200" dirty="0">
                    <a:latin typeface="Times New Roman" panose="02020603050405020304" pitchFamily="18" charset="0"/>
                    <a:cs typeface="Times New Roman" panose="02020603050405020304" pitchFamily="18" charset="0"/>
                  </a:rPr>
                  <a:t> вторичными компонентами (</a:t>
                </a:r>
                <a:r>
                  <a:rPr lang="en-US" sz="1200" dirty="0">
                    <a:latin typeface="Times New Roman" panose="02020603050405020304" pitchFamily="18" charset="0"/>
                    <a:cs typeface="Times New Roman" panose="02020603050405020304" pitchFamily="18" charset="0"/>
                  </a:rPr>
                  <a:t>&lt;</a:t>
                </a:r>
                <a:r>
                  <a:rPr lang="ru-RU" sz="1200" dirty="0">
                    <a:latin typeface="Times New Roman" panose="02020603050405020304" pitchFamily="18" charset="0"/>
                    <a:cs typeface="Times New Roman" panose="02020603050405020304" pitchFamily="18" charset="0"/>
                  </a:rPr>
                  <a:t>0.1 массы Солнца) для систем с массой главного компонента </a:t>
                </a:r>
                <a:r>
                  <a:rPr lang="en-US" sz="1200" dirty="0">
                    <a:latin typeface="Times New Roman" panose="02020603050405020304" pitchFamily="18" charset="0"/>
                    <a:cs typeface="Times New Roman" panose="02020603050405020304" pitchFamily="18" charset="0"/>
                  </a:rPr>
                  <a:t>&lt;</a:t>
                </a:r>
                <a:r>
                  <a:rPr lang="ru-RU" sz="1200" dirty="0">
                    <a:latin typeface="Times New Roman" panose="02020603050405020304" pitchFamily="18" charset="0"/>
                    <a:cs typeface="Times New Roman" panose="02020603050405020304" pitchFamily="18" charset="0"/>
                  </a:rPr>
                  <a:t>0.5 массы Солнца. Среди таких систем может быть большое количество систем с коричневыми карликами.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На этом все.</a:t>
                </a:r>
              </a:p>
              <a:p>
                <a:endParaRPr lang="ru-RU" dirty="0"/>
              </a:p>
            </p:txBody>
          </p:sp>
        </mc:Fallback>
      </mc:AlternateContent>
      <p:sp>
        <p:nvSpPr>
          <p:cNvPr id="4" name="Номер слайда 3"/>
          <p:cNvSpPr>
            <a:spLocks noGrp="1"/>
          </p:cNvSpPr>
          <p:nvPr>
            <p:ph type="sldNum" sz="quarter" idx="5"/>
          </p:nvPr>
        </p:nvSpPr>
        <p:spPr/>
        <p:txBody>
          <a:bodyPr/>
          <a:lstStyle/>
          <a:p>
            <a:fld id="{067474F1-3442-4DDE-96C1-03A6519D4ACA}" type="slidenum">
              <a:rPr lang="ru-RU" smtClean="0"/>
              <a:t>24</a:t>
            </a:fld>
            <a:endParaRPr lang="ru-RU"/>
          </a:p>
        </p:txBody>
      </p:sp>
    </p:spTree>
    <p:extLst>
      <p:ext uri="{BB962C8B-B14F-4D97-AF65-F5344CB8AC3E}">
        <p14:creationId xmlns:p14="http://schemas.microsoft.com/office/powerpoint/2010/main" val="131850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следующем слайде изображена выборка звезд Плеяд и она же с теоретическими линиями, относящимися к двойным системам с определенным значением отношения масс компонент. </a:t>
            </a:r>
            <a:r>
              <a:rPr lang="ru-RU" sz="1800" dirty="0">
                <a:effectLst/>
                <a:latin typeface="Calibri" panose="020F0502020204030204" pitchFamily="34" charset="0"/>
                <a:ea typeface="Calibri" panose="020F0502020204030204" pitchFamily="34" charset="0"/>
                <a:cs typeface="Times New Roman" panose="02020603050405020304" pitchFamily="18" charset="0"/>
              </a:rPr>
              <a:t>Как видно, в области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маломассивных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звезд теоретические данные сильно расходятся с наблюдаемыми. Это может быть связано с недостаточно точной теорией, используемой при построении эволюционных треков и, соответственно, изохрон. </a:t>
            </a:r>
          </a:p>
          <a:p>
            <a:endParaRPr lang="ru-RU" sz="1800" b="1"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Поэтому в данной работе были рассмотрены различные наборы изохрон с целью применения в методе такой, которая ложится на последовательность звезд скопления наилучшим образом.</a:t>
            </a:r>
          </a:p>
        </p:txBody>
      </p:sp>
      <p:sp>
        <p:nvSpPr>
          <p:cNvPr id="4" name="Номер слайда 3"/>
          <p:cNvSpPr>
            <a:spLocks noGrp="1"/>
          </p:cNvSpPr>
          <p:nvPr>
            <p:ph type="sldNum" sz="quarter" idx="5"/>
          </p:nvPr>
        </p:nvSpPr>
        <p:spPr/>
        <p:txBody>
          <a:bodyPr/>
          <a:lstStyle/>
          <a:p>
            <a:fld id="{067474F1-3442-4DDE-96C1-03A6519D4ACA}" type="slidenum">
              <a:rPr lang="ru-RU" smtClean="0"/>
              <a:t>25</a:t>
            </a:fld>
            <a:endParaRPr lang="ru-RU"/>
          </a:p>
        </p:txBody>
      </p:sp>
    </p:spTree>
    <p:extLst>
      <p:ext uri="{BB962C8B-B14F-4D97-AF65-F5344CB8AC3E}">
        <p14:creationId xmlns:p14="http://schemas.microsoft.com/office/powerpoint/2010/main" val="273396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Данные о расстоянии до скоплений, возрасте, поглощении и металличности были взяты из каталога Диаса с соавторами (2021)</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На рисунках представлены диаграммы NGC 1039, на которые наложены изохроны </a:t>
            </a:r>
            <a:r>
              <a:rPr lang="en-US" sz="1800" dirty="0">
                <a:effectLst/>
                <a:latin typeface="Calibri" panose="020F0502020204030204" pitchFamily="34" charset="0"/>
                <a:ea typeface="Calibri" panose="020F0502020204030204" pitchFamily="34" charset="0"/>
                <a:cs typeface="Times New Roman" panose="02020603050405020304" pitchFamily="18" charset="0"/>
              </a:rPr>
              <a:t>MIST</a:t>
            </a:r>
            <a:r>
              <a:rPr lang="ru-RU" sz="1800" dirty="0">
                <a:effectLst/>
                <a:latin typeface="Calibri" panose="020F0502020204030204" pitchFamily="34" charset="0"/>
                <a:ea typeface="Calibri" panose="020F0502020204030204" pitchFamily="34" charset="0"/>
                <a:cs typeface="Times New Roman" panose="02020603050405020304" pitchFamily="18" charset="0"/>
              </a:rPr>
              <a:t> с металличностью в пределах погрешности, и ПАРСЕК с содержанием тяжелых элементов в пределах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погр</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(нарисовать на графиках). Видно, что в области малых масс изохроны MIST сильно расходятся с последовательностью, когда изохроны Падуи гораздо лучше ее воспроизводят. Также видно, что наилучшая модель для Плеяд имеет </a:t>
            </a:r>
            <a:r>
              <a:rPr lang="en-US" sz="1800" dirty="0">
                <a:effectLst/>
                <a:latin typeface="Calibri" panose="020F0502020204030204" pitchFamily="34" charset="0"/>
                <a:ea typeface="Calibri" panose="020F0502020204030204" pitchFamily="34" charset="0"/>
                <a:cs typeface="Times New Roman" panose="02020603050405020304" pitchFamily="18" charset="0"/>
              </a:rPr>
              <a:t>z</a:t>
            </a:r>
            <a:r>
              <a:rPr lang="ru-RU" sz="1800" dirty="0">
                <a:effectLst/>
                <a:latin typeface="Calibri" panose="020F0502020204030204" pitchFamily="34" charset="0"/>
                <a:ea typeface="Calibri" panose="020F0502020204030204" pitchFamily="34" charset="0"/>
                <a:cs typeface="Times New Roman" panose="02020603050405020304" pitchFamily="18" charset="0"/>
              </a:rPr>
              <a:t> близкую к солнечной, которая и использовалась в работе Малофеевой с соавторами, а для NGC 1039 мы дальше использовали изохрону с z=0.012. </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26</a:t>
            </a:fld>
            <a:endParaRPr lang="ru-RU"/>
          </a:p>
        </p:txBody>
      </p:sp>
    </p:spTree>
    <p:extLst>
      <p:ext uri="{BB962C8B-B14F-4D97-AF65-F5344CB8AC3E}">
        <p14:creationId xmlns:p14="http://schemas.microsoft.com/office/powerpoint/2010/main" val="285055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Это иллюстрируется на этом слайде. Здесь показаны диаграммы звездная величина – показатель цвета и наша диаграмма для скопления </a:t>
            </a:r>
            <a:r>
              <a:rPr lang="en-US" dirty="0"/>
              <a:t>NGC 1039</a:t>
            </a:r>
            <a:r>
              <a:rPr lang="ru-RU" dirty="0"/>
              <a:t>.</a:t>
            </a:r>
            <a:r>
              <a:rPr lang="ru-RU" baseline="0" dirty="0"/>
              <a:t> </a:t>
            </a:r>
            <a:r>
              <a:rPr lang="ru-RU" dirty="0"/>
              <a:t>Видно, что совпадение главной последовательности скопления с изохроной оставляет желать лучшего При попытке совместить верхнюю часть главной</a:t>
            </a:r>
            <a:r>
              <a:rPr lang="ru-RU" baseline="0" dirty="0"/>
              <a:t> последовательности с изохроной большое расхождение получается внизу и наоборот. Синие точки – это одни и те же звезды на обеих диаграммах. Видно, что слева эти точки очень близки к изохроне, а справа – они далеко от нее. То есть, проблема эта распадается на две – форма изохроны в целом отличается от формы главной последовательности скопления и расчет звездных величин для разных фотометрических систем в таблицах изохрон тоже несовершенен. </a:t>
            </a:r>
            <a:endParaRPr lang="ru-RU" dirty="0"/>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27</a:t>
            </a:fld>
            <a:endParaRPr lang="ru-RU"/>
          </a:p>
        </p:txBody>
      </p:sp>
    </p:spTree>
    <p:extLst>
      <p:ext uri="{BB962C8B-B14F-4D97-AF65-F5344CB8AC3E}">
        <p14:creationId xmlns:p14="http://schemas.microsoft.com/office/powerpoint/2010/main" val="3354979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Calibri" panose="020F0502020204030204" pitchFamily="34" charset="0"/>
                <a:ea typeface="Calibri" panose="020F0502020204030204" pitchFamily="34" charset="0"/>
                <a:cs typeface="Times New Roman" panose="02020603050405020304" pitchFamily="18" charset="0"/>
              </a:rPr>
              <a:t>Максимальное значение массы зависит от возраста используемой изохроны и определяется ее особенностями </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28</a:t>
            </a:fld>
            <a:endParaRPr lang="ru-RU"/>
          </a:p>
        </p:txBody>
      </p:sp>
    </p:spTree>
    <p:extLst>
      <p:ext uri="{BB962C8B-B14F-4D97-AF65-F5344CB8AC3E}">
        <p14:creationId xmlns:p14="http://schemas.microsoft.com/office/powerpoint/2010/main" val="390167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000000"/>
                </a:solidFill>
                <a:effectLst/>
                <a:latin typeface="Calibri" panose="020F0502020204030204" pitchFamily="34" charset="0"/>
              </a:rPr>
              <a:t>Таким образом, вероятность попадания второй звезды в поле сравнения каталогов (1</a:t>
            </a:r>
            <a:r>
              <a:rPr lang="en-US" b="0" i="0" dirty="0">
                <a:solidFill>
                  <a:srgbClr val="000000"/>
                </a:solidFill>
                <a:effectLst/>
                <a:latin typeface="Calibri" panose="020F0502020204030204" pitchFamily="34" charset="0"/>
              </a:rPr>
              <a:t>”</a:t>
            </a:r>
            <a:r>
              <a:rPr lang="ru-RU" b="0" i="0" dirty="0">
                <a:solidFill>
                  <a:srgbClr val="000000"/>
                </a:solidFill>
                <a:effectLst/>
                <a:latin typeface="Calibri" panose="020F0502020204030204" pitchFamily="34" charset="0"/>
              </a:rPr>
              <a:t>) не очень велика. Скопление NGC 3532 очень богатое и весьма плотное, + фон там богатый, это полоса Млечного Пути.</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31</a:t>
            </a:fld>
            <a:endParaRPr lang="ru-RU"/>
          </a:p>
        </p:txBody>
      </p:sp>
    </p:spTree>
    <p:extLst>
      <p:ext uri="{BB962C8B-B14F-4D97-AF65-F5344CB8AC3E}">
        <p14:creationId xmlns:p14="http://schemas.microsoft.com/office/powerpoint/2010/main" val="56310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sz="1200" kern="1200" dirty="0">
                <a:solidFill>
                  <a:schemeClr val="tx1"/>
                </a:solidFill>
                <a:effectLst/>
                <a:latin typeface="+mn-lt"/>
                <a:ea typeface="+mn-ea"/>
                <a:cs typeface="+mn-cs"/>
              </a:rPr>
              <a:t>К сожалению, поиск неразрешенных двойных систем в скоплениях является сложной задачей. </a:t>
            </a:r>
          </a:p>
          <a:p>
            <a:pPr algn="l"/>
            <a:r>
              <a:rPr lang="ru-RU" sz="1200" kern="1200" dirty="0">
                <a:solidFill>
                  <a:schemeClr val="tx1"/>
                </a:solidFill>
                <a:effectLst/>
                <a:latin typeface="+mn-lt"/>
                <a:ea typeface="+mn-ea"/>
                <a:cs typeface="+mn-cs"/>
              </a:rPr>
              <a:t>Это можно делать либо спектроскопически,</a:t>
            </a:r>
            <a:r>
              <a:rPr lang="ru-RU" sz="1200" kern="1200" baseline="0" dirty="0">
                <a:solidFill>
                  <a:schemeClr val="tx1"/>
                </a:solidFill>
                <a:effectLst/>
                <a:latin typeface="+mn-lt"/>
                <a:ea typeface="+mn-ea"/>
                <a:cs typeface="+mn-cs"/>
              </a:rPr>
              <a:t> но тогда требуются крупные телескопы и наблюдения в режиме мониторинга. </a:t>
            </a:r>
          </a:p>
          <a:p>
            <a:pPr algn="l"/>
            <a:r>
              <a:rPr lang="ru-RU" sz="1800" b="0" i="0" u="none" strike="noStrike" baseline="0" dirty="0">
                <a:latin typeface="SFRM1200"/>
              </a:rPr>
              <a:t>Либо используя </a:t>
            </a:r>
            <a:r>
              <a:rPr lang="ru-RU" sz="1800" b="0" i="0" u="none" strike="noStrike" baseline="0" dirty="0" err="1">
                <a:latin typeface="SFRM1200"/>
              </a:rPr>
              <a:t>спекл</a:t>
            </a:r>
            <a:r>
              <a:rPr lang="ru-RU" sz="1800" b="0" i="0" u="none" strike="noStrike" baseline="0" dirty="0">
                <a:latin typeface="SFRM1200"/>
              </a:rPr>
              <a:t>-интерферометрию, которая позволяет по однократным наблюдениям выяснить природу объекта (одиночная или кратная звезда)</a:t>
            </a:r>
            <a:r>
              <a:rPr lang="ru-RU" sz="1200" kern="1200" baseline="0" dirty="0">
                <a:solidFill>
                  <a:schemeClr val="tx1"/>
                </a:solidFill>
                <a:effectLst/>
                <a:latin typeface="+mn-lt"/>
                <a:ea typeface="+mn-ea"/>
                <a:cs typeface="+mn-cs"/>
              </a:rPr>
              <a:t>. </a:t>
            </a:r>
          </a:p>
          <a:p>
            <a:pPr algn="l"/>
            <a:r>
              <a:rPr lang="ru-RU" sz="1200" kern="1200" baseline="0" dirty="0">
                <a:solidFill>
                  <a:schemeClr val="tx1"/>
                </a:solidFill>
                <a:effectLst/>
                <a:latin typeface="+mn-lt"/>
                <a:ea typeface="+mn-ea"/>
                <a:cs typeface="+mn-cs"/>
              </a:rPr>
              <a:t>Л</a:t>
            </a:r>
            <a:r>
              <a:rPr lang="ru-RU" sz="1200" kern="1200" dirty="0">
                <a:solidFill>
                  <a:schemeClr val="tx1"/>
                </a:solidFill>
                <a:effectLst/>
                <a:latin typeface="+mn-lt"/>
                <a:ea typeface="+mn-ea"/>
                <a:cs typeface="+mn-cs"/>
              </a:rPr>
              <a:t>ибо фотометрически,</a:t>
            </a:r>
            <a:r>
              <a:rPr lang="ru-RU" sz="1200" kern="1200" baseline="0" dirty="0">
                <a:solidFill>
                  <a:schemeClr val="tx1"/>
                </a:solidFill>
                <a:effectLst/>
                <a:latin typeface="+mn-lt"/>
                <a:ea typeface="+mn-ea"/>
                <a:cs typeface="+mn-cs"/>
              </a:rPr>
              <a:t> но при наблюдениях в видимом диапазоне плохо отделяются системы с малым отношением масс компонент. </a:t>
            </a:r>
            <a:r>
              <a:rPr lang="ru-RU" sz="1200" kern="1200" dirty="0">
                <a:solidFill>
                  <a:schemeClr val="tx1"/>
                </a:solidFill>
                <a:effectLst/>
                <a:latin typeface="+mn-lt"/>
                <a:ea typeface="+mn-ea"/>
                <a:cs typeface="+mn-cs"/>
              </a:rPr>
              <a:t>Это иллюстрирует рисунок на этом слайде, где на диаграмме «звездная величина – показатель цвета» для фотометрической системы каталога </a:t>
            </a:r>
            <a:r>
              <a:rPr lang="en-US" sz="1200" kern="1200" dirty="0">
                <a:solidFill>
                  <a:schemeClr val="tx1"/>
                </a:solidFill>
                <a:effectLst/>
                <a:latin typeface="+mn-lt"/>
                <a:ea typeface="+mn-ea"/>
                <a:cs typeface="+mn-cs"/>
              </a:rPr>
              <a:t>Gaia EDR</a:t>
            </a:r>
            <a:r>
              <a:rPr lang="ru-RU" sz="1200" kern="1200" dirty="0">
                <a:solidFill>
                  <a:schemeClr val="tx1"/>
                </a:solidFill>
                <a:effectLst/>
                <a:latin typeface="+mn-lt"/>
                <a:ea typeface="+mn-ea"/>
                <a:cs typeface="+mn-cs"/>
              </a:rPr>
              <a:t>3 показано отклонение неразрешенной двойной системы от последовательности одиночных звезд. Числа на графике – это значения отношений масс компонент.</a:t>
            </a:r>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3</a:t>
            </a:fld>
            <a:endParaRPr lang="ru-RU"/>
          </a:p>
        </p:txBody>
      </p:sp>
    </p:spTree>
    <p:extLst>
      <p:ext uri="{BB962C8B-B14F-4D97-AF65-F5344CB8AC3E}">
        <p14:creationId xmlns:p14="http://schemas.microsoft.com/office/powerpoint/2010/main" val="405588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В работе </a:t>
            </a:r>
            <a:r>
              <a:rPr lang="en-US" sz="1200" dirty="0" err="1">
                <a:latin typeface="Times New Roman" panose="02020603050405020304" pitchFamily="18" charset="0"/>
                <a:cs typeface="Times New Roman" panose="02020603050405020304" pitchFamily="18" charset="0"/>
              </a:rPr>
              <a:t>Malofeeva</a:t>
            </a:r>
            <a:r>
              <a:rPr lang="en-US" sz="1200" dirty="0">
                <a:latin typeface="Times New Roman" panose="02020603050405020304" pitchFamily="18" charset="0"/>
                <a:cs typeface="Times New Roman" panose="02020603050405020304" pitchFamily="18" charset="0"/>
              </a:rPr>
              <a:t>+(2022) </a:t>
            </a:r>
            <a:r>
              <a:rPr lang="ru-RU" sz="1200" dirty="0">
                <a:latin typeface="Times New Roman" panose="02020603050405020304" pitchFamily="18" charset="0"/>
                <a:cs typeface="Times New Roman" panose="02020603050405020304" pitchFamily="18" charset="0"/>
              </a:rPr>
              <a:t>для выделения таких систем была предложена</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следующая диаграмма: </a:t>
            </a:r>
            <a:r>
              <a:rPr lang="en-US" sz="1200" dirty="0">
                <a:latin typeface="Times New Roman" panose="02020603050405020304" pitchFamily="18" charset="0"/>
                <a:cs typeface="Times New Roman" panose="02020603050405020304" pitchFamily="18" charset="0"/>
              </a:rPr>
              <a:t>(H-W2)-W1 – W2-(BP-K)</a:t>
            </a:r>
            <a:endParaRPr lang="ru-RU" sz="1200" dirty="0">
              <a:latin typeface="Times New Roman" panose="02020603050405020304" pitchFamily="18" charset="0"/>
              <a:cs typeface="Times New Roman" panose="02020603050405020304" pitchFamily="18" charset="0"/>
            </a:endParaRPr>
          </a:p>
          <a:p>
            <a:r>
              <a:rPr lang="ru-RU" dirty="0"/>
              <a:t>На</a:t>
            </a:r>
            <a:r>
              <a:rPr lang="en-US" dirty="0"/>
              <a:t> </a:t>
            </a:r>
            <a:r>
              <a:rPr lang="ru-RU" dirty="0"/>
              <a:t>левом рисунке – распределение одиночных (черные точки) и двойных (синие точки) звезд модельного скопления.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Пробел в нижней части (обозначенный фиолетовым цветом) объясняется отсутствием данных о звездах с массой менее 0.1 массы Солнца в таблицах теоретических изохрон. Значения ошибок посчитаны по средним ошибкам звездных величин для звезд Плеяд. Видно, что двойные звезды далеко отстоят от последовательности одиночных звезд (за исключением верхней части диаграммы). </a:t>
            </a:r>
            <a:r>
              <a:rPr lang="ru-RU" b="1" baseline="0" dirty="0"/>
              <a:t>Очень важно также то, что линии отклонения двойных звезд от последовательности одиночных звезд достаточно близки к горизонтальным линиям (что изображено на правом рисунке).</a:t>
            </a:r>
            <a:r>
              <a:rPr lang="en-US" b="1" baseline="0" dirty="0"/>
              <a:t> </a:t>
            </a:r>
            <a:r>
              <a:rPr lang="ru-RU" b="1" baseline="0" dirty="0"/>
              <a:t>В следующей работе этого цикла (2023) были исследованы Плеяды, Альфа Персея и Ясли. Целью настоящей работы…</a:t>
            </a:r>
            <a:endParaRPr lang="ru-RU" b="1" dirty="0"/>
          </a:p>
        </p:txBody>
      </p:sp>
      <p:sp>
        <p:nvSpPr>
          <p:cNvPr id="4" name="Номер слайда 3"/>
          <p:cNvSpPr>
            <a:spLocks noGrp="1"/>
          </p:cNvSpPr>
          <p:nvPr>
            <p:ph type="sldNum" sz="quarter" idx="5"/>
          </p:nvPr>
        </p:nvSpPr>
        <p:spPr/>
        <p:txBody>
          <a:bodyPr/>
          <a:lstStyle/>
          <a:p>
            <a:fld id="{067474F1-3442-4DDE-96C1-03A6519D4ACA}" type="slidenum">
              <a:rPr lang="ru-RU" smtClean="0"/>
              <a:t>4</a:t>
            </a:fld>
            <a:endParaRPr lang="ru-RU"/>
          </a:p>
        </p:txBody>
      </p:sp>
    </p:spTree>
    <p:extLst>
      <p:ext uri="{BB962C8B-B14F-4D97-AF65-F5344CB8AC3E}">
        <p14:creationId xmlns:p14="http://schemas.microsoft.com/office/powerpoint/2010/main" val="247504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Целью данной работы является …</a:t>
            </a:r>
            <a:br>
              <a:rPr lang="ru-RU" dirty="0"/>
            </a:br>
            <a:r>
              <a:rPr lang="ru-RU" dirty="0"/>
              <a:t>Для этого необходимо решить следующие задачи: …</a:t>
            </a:r>
          </a:p>
        </p:txBody>
      </p:sp>
      <p:sp>
        <p:nvSpPr>
          <p:cNvPr id="4" name="Номер слайда 3"/>
          <p:cNvSpPr>
            <a:spLocks noGrp="1"/>
          </p:cNvSpPr>
          <p:nvPr>
            <p:ph type="sldNum" sz="quarter" idx="5"/>
          </p:nvPr>
        </p:nvSpPr>
        <p:spPr/>
        <p:txBody>
          <a:bodyPr/>
          <a:lstStyle/>
          <a:p>
            <a:fld id="{9AF16F84-D296-4467-9737-129864BCE97D}" type="slidenum">
              <a:rPr lang="ru-RU" smtClean="0"/>
              <a:t>5</a:t>
            </a:fld>
            <a:endParaRPr lang="ru-RU"/>
          </a:p>
        </p:txBody>
      </p:sp>
    </p:spTree>
    <p:extLst>
      <p:ext uri="{BB962C8B-B14F-4D97-AF65-F5344CB8AC3E}">
        <p14:creationId xmlns:p14="http://schemas.microsoft.com/office/powerpoint/2010/main" val="6499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слайде приведены изображения объектов исследования. Эти скопления были выбраны после просмотра диаграмм «звездная величина – показатель цвета» в фотометрической системе </a:t>
            </a:r>
            <a:r>
              <a:rPr lang="en-US" dirty="0"/>
              <a:t>Gaia</a:t>
            </a:r>
            <a:r>
              <a:rPr lang="ru-RU" dirty="0"/>
              <a:t>, так как имели хорошо выраженную главную последовательность и намеки на последовательность двойных звезд. Сразу хочется отметить, что скопление </a:t>
            </a:r>
            <a:r>
              <a:rPr lang="en-US" dirty="0"/>
              <a:t>Alessi </a:t>
            </a:r>
            <a:r>
              <a:rPr lang="en-US" dirty="0" err="1"/>
              <a:t>Teutsch</a:t>
            </a:r>
            <a:r>
              <a:rPr lang="en-US" dirty="0"/>
              <a:t> 8</a:t>
            </a:r>
            <a:r>
              <a:rPr lang="ru-RU" dirty="0"/>
              <a:t> не вошло в </a:t>
            </a:r>
            <a:r>
              <a:rPr lang="en-US" dirty="0"/>
              <a:t>New General Catalog</a:t>
            </a:r>
            <a:r>
              <a:rPr lang="ru-RU" dirty="0"/>
              <a:t> и было выделено позже с использованием появившихся астрометрических данных, т к оно почти неразличимо с фоном (что препятствовало его обнаружению в конце 19 века</a:t>
            </a:r>
            <a:r>
              <a:rPr lang="en-US" dirty="0"/>
              <a:t>)</a:t>
            </a:r>
            <a:r>
              <a:rPr lang="ru-RU" dirty="0"/>
              <a:t>. </a:t>
            </a:r>
          </a:p>
        </p:txBody>
      </p:sp>
      <p:sp>
        <p:nvSpPr>
          <p:cNvPr id="4" name="Номер слайда 3"/>
          <p:cNvSpPr>
            <a:spLocks noGrp="1"/>
          </p:cNvSpPr>
          <p:nvPr>
            <p:ph type="sldNum" sz="quarter" idx="5"/>
          </p:nvPr>
        </p:nvSpPr>
        <p:spPr/>
        <p:txBody>
          <a:bodyPr/>
          <a:lstStyle/>
          <a:p>
            <a:fld id="{067474F1-3442-4DDE-96C1-03A6519D4ACA}" type="slidenum">
              <a:rPr lang="ru-RU" smtClean="0"/>
              <a:t>6</a:t>
            </a:fld>
            <a:endParaRPr lang="ru-RU"/>
          </a:p>
        </p:txBody>
      </p:sp>
    </p:spTree>
    <p:extLst>
      <p:ext uri="{BB962C8B-B14F-4D97-AF65-F5344CB8AC3E}">
        <p14:creationId xmlns:p14="http://schemas.microsoft.com/office/powerpoint/2010/main" val="340595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данной работе используются выборки наиболее вероятных членов, полученные Кантат-</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Гаудином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с соавторами в 2020 году на основе каталога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Gaia</a:t>
            </a:r>
            <a:r>
              <a:rPr lang="ru-RU" sz="1800" dirty="0">
                <a:effectLst/>
                <a:latin typeface="Calibri" panose="020F0502020204030204" pitchFamily="34" charset="0"/>
                <a:ea typeface="Calibri" panose="020F0502020204030204" pitchFamily="34" charset="0"/>
                <a:cs typeface="Times New Roman" panose="02020603050405020304" pitchFamily="18" charset="0"/>
              </a:rPr>
              <a:t> DR2. Они содержат параметры и вероятность принадлежности к скоплению источников до G=18. Но поскольку эти выборки основана только на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Gaia</a:t>
            </a:r>
            <a:r>
              <a:rPr lang="ru-RU" sz="1800" dirty="0">
                <a:effectLst/>
                <a:latin typeface="Calibri" panose="020F0502020204030204" pitchFamily="34" charset="0"/>
                <a:ea typeface="Calibri" panose="020F0502020204030204" pitchFamily="34" charset="0"/>
                <a:cs typeface="Times New Roman" panose="02020603050405020304" pitchFamily="18" charset="0"/>
              </a:rPr>
              <a:t> DR2, они не содержит необходимых фотометрических данных, а фотометрические данные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Gaia</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представлены не в полной мере. Поэтому проводилось сопоставление с каталогами обзоров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Gaia</a:t>
            </a:r>
            <a:r>
              <a:rPr lang="ru-RU" sz="1800" dirty="0">
                <a:effectLst/>
                <a:latin typeface="Calibri" panose="020F0502020204030204" pitchFamily="34" charset="0"/>
                <a:ea typeface="Calibri" panose="020F0502020204030204" pitchFamily="34" charset="0"/>
                <a:cs typeface="Times New Roman" panose="02020603050405020304" pitchFamily="18" charset="0"/>
              </a:rPr>
              <a:t> DR3, 2MASS и WISE. Также рассматривались только источники с вероятностью принадлежности к скоплению более 50%. На слайде представлена диаграмма выборки скопления NGC 1039. </a:t>
            </a:r>
          </a:p>
        </p:txBody>
      </p:sp>
      <p:sp>
        <p:nvSpPr>
          <p:cNvPr id="4" name="Номер слайда 3"/>
          <p:cNvSpPr>
            <a:spLocks noGrp="1"/>
          </p:cNvSpPr>
          <p:nvPr>
            <p:ph type="sldNum" sz="quarter" idx="5"/>
          </p:nvPr>
        </p:nvSpPr>
        <p:spPr/>
        <p:txBody>
          <a:bodyPr/>
          <a:lstStyle/>
          <a:p>
            <a:fld id="{9AF16F84-D296-4467-9737-129864BCE97D}" type="slidenum">
              <a:rPr lang="ru-RU" smtClean="0"/>
              <a:t>7</a:t>
            </a:fld>
            <a:endParaRPr lang="ru-RU"/>
          </a:p>
        </p:txBody>
      </p:sp>
    </p:spTree>
    <p:extLst>
      <p:ext uri="{BB962C8B-B14F-4D97-AF65-F5344CB8AC3E}">
        <p14:creationId xmlns:p14="http://schemas.microsoft.com/office/powerpoint/2010/main" val="264154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данной работе очень важно, чтобы изохрона соответствовала последовательности скопления.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Calibri" panose="020F0502020204030204" pitchFamily="34" charset="0"/>
                <a:ea typeface="Calibri" panose="020F0502020204030204" pitchFamily="34" charset="0"/>
                <a:cs typeface="Times New Roman" panose="02020603050405020304" pitchFamily="18" charset="0"/>
              </a:rPr>
              <a:t>Поэтому были рассмотрены различные наборы изохрон с целью применения в методе такой, которая ложится на последовательность звезд скопления наилучшим образом.</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Calibri" panose="020F0502020204030204" pitchFamily="34" charset="0"/>
                <a:ea typeface="Calibri" panose="020F0502020204030204" pitchFamily="34" charset="0"/>
                <a:cs typeface="Times New Roman" panose="02020603050405020304" pitchFamily="18" charset="0"/>
              </a:rPr>
              <a:t>Из всех наборов мы смогли использовать только модели </a:t>
            </a:r>
            <a:r>
              <a:rPr lang="en-US" sz="1200" dirty="0">
                <a:effectLst/>
                <a:latin typeface="Calibri" panose="020F0502020204030204" pitchFamily="34" charset="0"/>
                <a:ea typeface="Calibri" panose="020F0502020204030204" pitchFamily="34" charset="0"/>
                <a:cs typeface="Times New Roman" panose="02020603050405020304" pitchFamily="18" charset="0"/>
              </a:rPr>
              <a:t>MIST </a:t>
            </a:r>
            <a:r>
              <a:rPr lang="ru-RU" sz="1200" dirty="0">
                <a:effectLst/>
                <a:latin typeface="Calibri" panose="020F0502020204030204" pitchFamily="34" charset="0"/>
                <a:ea typeface="Calibri" panose="020F0502020204030204" pitchFamily="34" charset="0"/>
                <a:cs typeface="Times New Roman" panose="02020603050405020304" pitchFamily="18" charset="0"/>
              </a:rPr>
              <a:t>и </a:t>
            </a:r>
            <a:r>
              <a:rPr lang="en-US" sz="1200" dirty="0">
                <a:effectLst/>
                <a:latin typeface="Calibri" panose="020F0502020204030204" pitchFamily="34" charset="0"/>
                <a:ea typeface="Calibri" panose="020F0502020204030204" pitchFamily="34" charset="0"/>
                <a:cs typeface="Times New Roman" panose="02020603050405020304" pitchFamily="18" charset="0"/>
              </a:rPr>
              <a:t>Padova</a:t>
            </a:r>
            <a:r>
              <a:rPr lang="ru-RU" sz="1200" dirty="0">
                <a:effectLst/>
                <a:latin typeface="Calibri" panose="020F0502020204030204" pitchFamily="34" charset="0"/>
                <a:ea typeface="Calibri" panose="020F0502020204030204" pitchFamily="34" charset="0"/>
                <a:cs typeface="Times New Roman" panose="02020603050405020304" pitchFamily="18" charset="0"/>
              </a:rPr>
              <a:t>. Данные о расстоянии до скоплений, возрасте, поглощении и металличности были взяты из каталога Диаса с соавторами (2021)</a:t>
            </a:r>
            <a:endParaRPr lang="ru-RU" b="1" dirty="0"/>
          </a:p>
          <a:p>
            <a:endParaRPr lang="ru-RU" dirty="0"/>
          </a:p>
        </p:txBody>
      </p:sp>
      <p:sp>
        <p:nvSpPr>
          <p:cNvPr id="4" name="Номер слайда 3"/>
          <p:cNvSpPr>
            <a:spLocks noGrp="1"/>
          </p:cNvSpPr>
          <p:nvPr>
            <p:ph type="sldNum" sz="quarter" idx="5"/>
          </p:nvPr>
        </p:nvSpPr>
        <p:spPr/>
        <p:txBody>
          <a:bodyPr/>
          <a:lstStyle/>
          <a:p>
            <a:fld id="{067474F1-3442-4DDE-96C1-03A6519D4ACA}" type="slidenum">
              <a:rPr lang="ru-RU" smtClean="0"/>
              <a:t>8</a:t>
            </a:fld>
            <a:endParaRPr lang="ru-RU"/>
          </a:p>
        </p:txBody>
      </p:sp>
    </p:spTree>
    <p:extLst>
      <p:ext uri="{BB962C8B-B14F-4D97-AF65-F5344CB8AC3E}">
        <p14:creationId xmlns:p14="http://schemas.microsoft.com/office/powerpoint/2010/main" val="25707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Такая же ситуация для NGC 1039. Мы далее использовали изохрону с z=0.012. </a:t>
            </a:r>
          </a:p>
        </p:txBody>
      </p:sp>
      <p:sp>
        <p:nvSpPr>
          <p:cNvPr id="4" name="Номер слайда 3"/>
          <p:cNvSpPr>
            <a:spLocks noGrp="1"/>
          </p:cNvSpPr>
          <p:nvPr>
            <p:ph type="sldNum" sz="quarter" idx="5"/>
          </p:nvPr>
        </p:nvSpPr>
        <p:spPr/>
        <p:txBody>
          <a:bodyPr/>
          <a:lstStyle/>
          <a:p>
            <a:fld id="{067474F1-3442-4DDE-96C1-03A6519D4ACA}" type="slidenum">
              <a:rPr lang="ru-RU" smtClean="0"/>
              <a:t>9</a:t>
            </a:fld>
            <a:endParaRPr lang="ru-RU"/>
          </a:p>
        </p:txBody>
      </p:sp>
    </p:spTree>
    <p:extLst>
      <p:ext uri="{BB962C8B-B14F-4D97-AF65-F5344CB8AC3E}">
        <p14:creationId xmlns:p14="http://schemas.microsoft.com/office/powerpoint/2010/main" val="158206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70BFC6-8720-4ADC-A111-F8876DC6F66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58D3BCB-7881-4B12-8CEF-F698F330F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B354A29-E42E-4D83-8727-4B7AB0E36E64}"/>
              </a:ext>
            </a:extLst>
          </p:cNvPr>
          <p:cNvSpPr>
            <a:spLocks noGrp="1"/>
          </p:cNvSpPr>
          <p:nvPr>
            <p:ph type="dt" sz="half" idx="10"/>
          </p:nvPr>
        </p:nvSpPr>
        <p:spPr/>
        <p:txBody>
          <a:bodyPr/>
          <a:lstStyle/>
          <a:p>
            <a:fld id="{AA7837D2-41AE-4977-A009-3269CFC78623}" type="datetime1">
              <a:rPr lang="ru-RU" smtClean="0"/>
              <a:t>29.06.2023</a:t>
            </a:fld>
            <a:endParaRPr lang="ru-RU"/>
          </a:p>
        </p:txBody>
      </p:sp>
      <p:sp>
        <p:nvSpPr>
          <p:cNvPr id="5" name="Нижний колонтитул 4">
            <a:extLst>
              <a:ext uri="{FF2B5EF4-FFF2-40B4-BE49-F238E27FC236}">
                <a16:creationId xmlns:a16="http://schemas.microsoft.com/office/drawing/2014/main" id="{083B720A-2605-4C9B-8C97-3E096FFE58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DFFD81-FCB9-46DF-AA1B-182ADA7E6093}"/>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39615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4D6EE9-A162-4748-8A2F-82D06BD067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5CCC771-E966-4B32-86A6-633B80EEA0D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7A1F63-5820-4F07-965E-969B3D988C37}"/>
              </a:ext>
            </a:extLst>
          </p:cNvPr>
          <p:cNvSpPr>
            <a:spLocks noGrp="1"/>
          </p:cNvSpPr>
          <p:nvPr>
            <p:ph type="dt" sz="half" idx="10"/>
          </p:nvPr>
        </p:nvSpPr>
        <p:spPr/>
        <p:txBody>
          <a:bodyPr/>
          <a:lstStyle/>
          <a:p>
            <a:fld id="{01E17FB2-FF49-4EF3-84F0-420B0A2F6E2C}" type="datetime1">
              <a:rPr lang="ru-RU" smtClean="0"/>
              <a:t>29.06.2023</a:t>
            </a:fld>
            <a:endParaRPr lang="ru-RU"/>
          </a:p>
        </p:txBody>
      </p:sp>
      <p:sp>
        <p:nvSpPr>
          <p:cNvPr id="5" name="Нижний колонтитул 4">
            <a:extLst>
              <a:ext uri="{FF2B5EF4-FFF2-40B4-BE49-F238E27FC236}">
                <a16:creationId xmlns:a16="http://schemas.microsoft.com/office/drawing/2014/main" id="{6F091E19-233B-46C9-BC1F-54FDF9C8EC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B281DD3-7060-477B-9FF6-307962C6B3D7}"/>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95321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B82FCA6-50CA-4D71-8B37-D06734CFECF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F7A1F57-5686-4182-8B01-A003BDBDF2D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A2EEAC-17E1-426F-B96B-86FEF380137A}"/>
              </a:ext>
            </a:extLst>
          </p:cNvPr>
          <p:cNvSpPr>
            <a:spLocks noGrp="1"/>
          </p:cNvSpPr>
          <p:nvPr>
            <p:ph type="dt" sz="half" idx="10"/>
          </p:nvPr>
        </p:nvSpPr>
        <p:spPr/>
        <p:txBody>
          <a:bodyPr/>
          <a:lstStyle/>
          <a:p>
            <a:fld id="{DC9ADAE6-516E-4B13-A7E1-710C93365108}" type="datetime1">
              <a:rPr lang="ru-RU" smtClean="0"/>
              <a:t>29.06.2023</a:t>
            </a:fld>
            <a:endParaRPr lang="ru-RU"/>
          </a:p>
        </p:txBody>
      </p:sp>
      <p:sp>
        <p:nvSpPr>
          <p:cNvPr id="5" name="Нижний колонтитул 4">
            <a:extLst>
              <a:ext uri="{FF2B5EF4-FFF2-40B4-BE49-F238E27FC236}">
                <a16:creationId xmlns:a16="http://schemas.microsoft.com/office/drawing/2014/main" id="{6D8D05AF-0409-4B2D-84C8-E847E7D6C1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936C401-948B-4494-8D28-D7E1F909942E}"/>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187339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702DE7-2C3F-4C81-B47F-9745B21767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1B05E6-FD2C-4673-B02C-424453A434A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42D1-8125-4977-BA37-9E546F003DBB}"/>
              </a:ext>
            </a:extLst>
          </p:cNvPr>
          <p:cNvSpPr>
            <a:spLocks noGrp="1"/>
          </p:cNvSpPr>
          <p:nvPr>
            <p:ph type="dt" sz="half" idx="10"/>
          </p:nvPr>
        </p:nvSpPr>
        <p:spPr/>
        <p:txBody>
          <a:bodyPr/>
          <a:lstStyle/>
          <a:p>
            <a:fld id="{16594723-08DA-477D-9897-966E32C8DA36}" type="datetime1">
              <a:rPr lang="ru-RU" smtClean="0"/>
              <a:t>29.06.2023</a:t>
            </a:fld>
            <a:endParaRPr lang="ru-RU"/>
          </a:p>
        </p:txBody>
      </p:sp>
      <p:sp>
        <p:nvSpPr>
          <p:cNvPr id="5" name="Нижний колонтитул 4">
            <a:extLst>
              <a:ext uri="{FF2B5EF4-FFF2-40B4-BE49-F238E27FC236}">
                <a16:creationId xmlns:a16="http://schemas.microsoft.com/office/drawing/2014/main" id="{B8A4D3DE-33BD-4270-B79A-0F8A66DBDC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A8D1C54-FC2E-46ED-8920-B9CD9652CFFB}"/>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173087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1F2E0-5179-4177-83CA-5A00B5F061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47990B7-9445-4296-B8A3-DD51E0229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84AD0A-46CE-48D0-B645-0AD5E1A95D0B}"/>
              </a:ext>
            </a:extLst>
          </p:cNvPr>
          <p:cNvSpPr>
            <a:spLocks noGrp="1"/>
          </p:cNvSpPr>
          <p:nvPr>
            <p:ph type="dt" sz="half" idx="10"/>
          </p:nvPr>
        </p:nvSpPr>
        <p:spPr/>
        <p:txBody>
          <a:bodyPr/>
          <a:lstStyle/>
          <a:p>
            <a:fld id="{A43F66E8-8070-4041-B269-BCD3EEF537AF}" type="datetime1">
              <a:rPr lang="ru-RU" smtClean="0"/>
              <a:t>29.06.2023</a:t>
            </a:fld>
            <a:endParaRPr lang="ru-RU"/>
          </a:p>
        </p:txBody>
      </p:sp>
      <p:sp>
        <p:nvSpPr>
          <p:cNvPr id="5" name="Нижний колонтитул 4">
            <a:extLst>
              <a:ext uri="{FF2B5EF4-FFF2-40B4-BE49-F238E27FC236}">
                <a16:creationId xmlns:a16="http://schemas.microsoft.com/office/drawing/2014/main" id="{C7F955E8-B0A9-4233-8885-0CBF00FD94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A77EA1E-967F-47C0-9D4C-F5EF0A29C11A}"/>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97351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29AFF4-ABE1-467A-9147-6D812ACF847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64A30F7-BCB6-43DE-B1FA-060E494DF3D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4F2B802-7C5D-4FE1-BBB4-E325CF7D3F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2A16BDE-EBB7-4E22-A84C-2B56162D71C5}"/>
              </a:ext>
            </a:extLst>
          </p:cNvPr>
          <p:cNvSpPr>
            <a:spLocks noGrp="1"/>
          </p:cNvSpPr>
          <p:nvPr>
            <p:ph type="dt" sz="half" idx="10"/>
          </p:nvPr>
        </p:nvSpPr>
        <p:spPr/>
        <p:txBody>
          <a:bodyPr/>
          <a:lstStyle/>
          <a:p>
            <a:fld id="{956B0E08-8D83-4FC4-97CF-518C6108F72E}" type="datetime1">
              <a:rPr lang="ru-RU" smtClean="0"/>
              <a:t>29.06.2023</a:t>
            </a:fld>
            <a:endParaRPr lang="ru-RU"/>
          </a:p>
        </p:txBody>
      </p:sp>
      <p:sp>
        <p:nvSpPr>
          <p:cNvPr id="6" name="Нижний колонтитул 5">
            <a:extLst>
              <a:ext uri="{FF2B5EF4-FFF2-40B4-BE49-F238E27FC236}">
                <a16:creationId xmlns:a16="http://schemas.microsoft.com/office/drawing/2014/main" id="{97BCA68E-C2F9-4908-AE2F-A8B47B9B28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C9CB93F-4042-411E-B53E-EF31DBE27961}"/>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5078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33BE5-4FD7-4318-9433-F05608A3532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C4C5A25-C16F-4344-9397-1471C8DE0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74AC0EF-CEF1-404F-B0F5-1F5409C9EC1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6C94695-C85F-4D48-9424-79AFBC497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1D0A760-BB54-4049-9A28-C563B5A0DB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68C9CF-1DC0-4B7F-A358-6BC46295C075}"/>
              </a:ext>
            </a:extLst>
          </p:cNvPr>
          <p:cNvSpPr>
            <a:spLocks noGrp="1"/>
          </p:cNvSpPr>
          <p:nvPr>
            <p:ph type="dt" sz="half" idx="10"/>
          </p:nvPr>
        </p:nvSpPr>
        <p:spPr/>
        <p:txBody>
          <a:bodyPr/>
          <a:lstStyle/>
          <a:p>
            <a:fld id="{A13C6FE8-5FE9-425B-80C5-3393205B3FB8}" type="datetime1">
              <a:rPr lang="ru-RU" smtClean="0"/>
              <a:t>29.06.2023</a:t>
            </a:fld>
            <a:endParaRPr lang="ru-RU"/>
          </a:p>
        </p:txBody>
      </p:sp>
      <p:sp>
        <p:nvSpPr>
          <p:cNvPr id="8" name="Нижний колонтитул 7">
            <a:extLst>
              <a:ext uri="{FF2B5EF4-FFF2-40B4-BE49-F238E27FC236}">
                <a16:creationId xmlns:a16="http://schemas.microsoft.com/office/drawing/2014/main" id="{93620E59-12E6-4120-A7D4-23087C8CEA5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F36D8D1-3F28-420A-9506-593A0FC25532}"/>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7959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03088C-C36B-4BD9-8016-00560669EA2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B99A78A-1F29-4D42-BCB3-587F34A862D4}"/>
              </a:ext>
            </a:extLst>
          </p:cNvPr>
          <p:cNvSpPr>
            <a:spLocks noGrp="1"/>
          </p:cNvSpPr>
          <p:nvPr>
            <p:ph type="dt" sz="half" idx="10"/>
          </p:nvPr>
        </p:nvSpPr>
        <p:spPr/>
        <p:txBody>
          <a:bodyPr/>
          <a:lstStyle/>
          <a:p>
            <a:fld id="{EEE75F73-0E19-4550-82D9-A173759AB8FF}" type="datetime1">
              <a:rPr lang="ru-RU" smtClean="0"/>
              <a:t>29.06.2023</a:t>
            </a:fld>
            <a:endParaRPr lang="ru-RU"/>
          </a:p>
        </p:txBody>
      </p:sp>
      <p:sp>
        <p:nvSpPr>
          <p:cNvPr id="4" name="Нижний колонтитул 3">
            <a:extLst>
              <a:ext uri="{FF2B5EF4-FFF2-40B4-BE49-F238E27FC236}">
                <a16:creationId xmlns:a16="http://schemas.microsoft.com/office/drawing/2014/main" id="{EAE96FD2-3DA2-4737-A1BD-99F642ED220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5D67516-397F-45CB-B3AB-9E95615E8514}"/>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62073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5A3AEF-FAAE-430E-B520-3D5A1789F3FB}"/>
              </a:ext>
            </a:extLst>
          </p:cNvPr>
          <p:cNvSpPr>
            <a:spLocks noGrp="1"/>
          </p:cNvSpPr>
          <p:nvPr>
            <p:ph type="dt" sz="half" idx="10"/>
          </p:nvPr>
        </p:nvSpPr>
        <p:spPr/>
        <p:txBody>
          <a:bodyPr/>
          <a:lstStyle/>
          <a:p>
            <a:fld id="{FAECCCDC-0107-4509-A777-EE1C62CFF500}" type="datetime1">
              <a:rPr lang="ru-RU" smtClean="0"/>
              <a:t>29.06.2023</a:t>
            </a:fld>
            <a:endParaRPr lang="ru-RU"/>
          </a:p>
        </p:txBody>
      </p:sp>
      <p:sp>
        <p:nvSpPr>
          <p:cNvPr id="3" name="Нижний колонтитул 2">
            <a:extLst>
              <a:ext uri="{FF2B5EF4-FFF2-40B4-BE49-F238E27FC236}">
                <a16:creationId xmlns:a16="http://schemas.microsoft.com/office/drawing/2014/main" id="{590E1A8E-18E5-498B-A232-A58933BB6C7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C076E7C-F5DF-4F3F-9DD3-836DCDBBD7D4}"/>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7335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B46869-89D0-4941-BCB1-7A794B4FA2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D39B787-D867-4570-A7B1-ABC33C6F7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435FD0-6A05-4D5F-81F1-7350A2846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569BBB-8FCE-493B-9F7D-FAC0746B4DAC}"/>
              </a:ext>
            </a:extLst>
          </p:cNvPr>
          <p:cNvSpPr>
            <a:spLocks noGrp="1"/>
          </p:cNvSpPr>
          <p:nvPr>
            <p:ph type="dt" sz="half" idx="10"/>
          </p:nvPr>
        </p:nvSpPr>
        <p:spPr/>
        <p:txBody>
          <a:bodyPr/>
          <a:lstStyle/>
          <a:p>
            <a:fld id="{74B4E8B0-8C3D-4FB5-BF9B-7F51C5CFEA08}" type="datetime1">
              <a:rPr lang="ru-RU" smtClean="0"/>
              <a:t>29.06.2023</a:t>
            </a:fld>
            <a:endParaRPr lang="ru-RU"/>
          </a:p>
        </p:txBody>
      </p:sp>
      <p:sp>
        <p:nvSpPr>
          <p:cNvPr id="6" name="Нижний колонтитул 5">
            <a:extLst>
              <a:ext uri="{FF2B5EF4-FFF2-40B4-BE49-F238E27FC236}">
                <a16:creationId xmlns:a16="http://schemas.microsoft.com/office/drawing/2014/main" id="{7AEE8F51-CFD0-42EE-8E0F-47C5ED183A4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44FAB3-B572-401F-BF9E-449CAF2ED081}"/>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89638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238023-6CC5-493E-99A5-12098115D7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A905C1F-7BF3-430F-862B-640AD5246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FC74353-264F-431E-ADBD-66BB8483B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2590DE7-CAF8-4B9E-AFC5-67CB571F4C68}"/>
              </a:ext>
            </a:extLst>
          </p:cNvPr>
          <p:cNvSpPr>
            <a:spLocks noGrp="1"/>
          </p:cNvSpPr>
          <p:nvPr>
            <p:ph type="dt" sz="half" idx="10"/>
          </p:nvPr>
        </p:nvSpPr>
        <p:spPr/>
        <p:txBody>
          <a:bodyPr/>
          <a:lstStyle/>
          <a:p>
            <a:fld id="{C6F064FC-74FC-438A-96E5-D08A3F955FA6}" type="datetime1">
              <a:rPr lang="ru-RU" smtClean="0"/>
              <a:t>29.06.2023</a:t>
            </a:fld>
            <a:endParaRPr lang="ru-RU"/>
          </a:p>
        </p:txBody>
      </p:sp>
      <p:sp>
        <p:nvSpPr>
          <p:cNvPr id="6" name="Нижний колонтитул 5">
            <a:extLst>
              <a:ext uri="{FF2B5EF4-FFF2-40B4-BE49-F238E27FC236}">
                <a16:creationId xmlns:a16="http://schemas.microsoft.com/office/drawing/2014/main" id="{160B5468-121A-4BC8-9E98-E98BD7E3782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18DE9D-BAAD-4EC2-979B-9DC276401138}"/>
              </a:ext>
            </a:extLst>
          </p:cNvPr>
          <p:cNvSpPr>
            <a:spLocks noGrp="1"/>
          </p:cNvSpPr>
          <p:nvPr>
            <p:ph type="sldNum" sz="quarter" idx="12"/>
          </p:nvPr>
        </p:nvSpPr>
        <p:spPr/>
        <p:txBody>
          <a:bodyPr/>
          <a:lstStyle/>
          <a:p>
            <a:fld id="{F9BDE2DB-77A2-453F-AFAE-6DCC04BE96CA}" type="slidenum">
              <a:rPr lang="ru-RU" smtClean="0"/>
              <a:t>‹#›</a:t>
            </a:fld>
            <a:endParaRPr lang="ru-RU"/>
          </a:p>
        </p:txBody>
      </p:sp>
    </p:spTree>
    <p:extLst>
      <p:ext uri="{BB962C8B-B14F-4D97-AF65-F5344CB8AC3E}">
        <p14:creationId xmlns:p14="http://schemas.microsoft.com/office/powerpoint/2010/main" val="207526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4A0657-760E-4207-A287-56DDDA937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BD06B1A-D1AF-4300-984C-881F19AC7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00B78A-03BF-4AD1-8BEC-29A6ECC2A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DD8A-5288-454B-9DB0-C15442CB46D7}" type="datetime1">
              <a:rPr lang="ru-RU" smtClean="0"/>
              <a:t>29.06.2023</a:t>
            </a:fld>
            <a:endParaRPr lang="ru-RU"/>
          </a:p>
        </p:txBody>
      </p:sp>
      <p:sp>
        <p:nvSpPr>
          <p:cNvPr id="5" name="Нижний колонтитул 4">
            <a:extLst>
              <a:ext uri="{FF2B5EF4-FFF2-40B4-BE49-F238E27FC236}">
                <a16:creationId xmlns:a16="http://schemas.microsoft.com/office/drawing/2014/main" id="{03DC3D65-B0C6-4FAA-8976-E4F8B7FB8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25601DD-3A98-4D98-8202-391E7597A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DE2DB-77A2-453F-AFAE-6DCC04BE96CA}" type="slidenum">
              <a:rPr lang="ru-RU" smtClean="0"/>
              <a:t>‹#›</a:t>
            </a:fld>
            <a:endParaRPr lang="ru-RU"/>
          </a:p>
        </p:txBody>
      </p:sp>
    </p:spTree>
    <p:extLst>
      <p:ext uri="{BB962C8B-B14F-4D97-AF65-F5344CB8AC3E}">
        <p14:creationId xmlns:p14="http://schemas.microsoft.com/office/powerpoint/2010/main" val="13231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8.png"/><Relationship Id="rId7" Type="http://schemas.openxmlformats.org/officeDocument/2006/relationships/image" Target="../media/image2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9.png"/><Relationship Id="rId7"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30.png"/><Relationship Id="rId9" Type="http://schemas.openxmlformats.org/officeDocument/2006/relationships/image" Target="../media/image330.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5.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1.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1D6F23C-5803-4830-80AE-FC68BCA96CD8}"/>
              </a:ext>
            </a:extLst>
          </p:cNvPr>
          <p:cNvSpPr/>
          <p:nvPr/>
        </p:nvSpPr>
        <p:spPr>
          <a:xfrm>
            <a:off x="322999" y="5450028"/>
            <a:ext cx="6690037" cy="830997"/>
          </a:xfrm>
          <a:prstGeom prst="rect">
            <a:avLst/>
          </a:prstGeom>
        </p:spPr>
        <p:txBody>
          <a:bodyPr wrap="none">
            <a:spAutoFit/>
          </a:bodyPr>
          <a:lstStyle/>
          <a:p>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В</a:t>
            </a:r>
            <a:r>
              <a:rPr lang="en-US" sz="2400" dirty="0">
                <a:solidFill>
                  <a:srgbClr val="1F7B36"/>
                </a:solidFill>
                <a:latin typeface="Arial" panose="020B0604020202020204" pitchFamily="34" charset="0"/>
                <a:ea typeface="Verdana" panose="020B0604030504040204" pitchFamily="34" charset="0"/>
                <a:cs typeface="Arial" panose="020B0604020202020204" pitchFamily="34" charset="0"/>
              </a:rPr>
              <a:t>.</a:t>
            </a:r>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 О</a:t>
            </a:r>
            <a:r>
              <a:rPr lang="en-US" sz="2400" dirty="0">
                <a:solidFill>
                  <a:srgbClr val="1F7B36"/>
                </a:solidFill>
                <a:latin typeface="Arial" panose="020B0604020202020204" pitchFamily="34" charset="0"/>
                <a:ea typeface="Verdana" panose="020B0604030504040204" pitchFamily="34" charset="0"/>
                <a:cs typeface="Arial" panose="020B0604020202020204" pitchFamily="34" charset="0"/>
              </a:rPr>
              <a:t>. </a:t>
            </a:r>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Михневич (</a:t>
            </a:r>
            <a:r>
              <a:rPr lang="ru-RU" sz="2400" dirty="0" err="1">
                <a:solidFill>
                  <a:srgbClr val="1F7B36"/>
                </a:solidFill>
                <a:latin typeface="Arial" panose="020B0604020202020204" pitchFamily="34" charset="0"/>
                <a:ea typeface="Verdana" panose="020B0604030504040204" pitchFamily="34" charset="0"/>
                <a:cs typeface="Arial" panose="020B0604020202020204" pitchFamily="34" charset="0"/>
              </a:rPr>
              <a:t>УрФУ</a:t>
            </a:r>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 Екатеринбург, Россия)</a:t>
            </a:r>
          </a:p>
          <a:p>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А. Ф. Селезнев (</a:t>
            </a:r>
            <a:r>
              <a:rPr lang="ru-RU" sz="2400" dirty="0" err="1">
                <a:solidFill>
                  <a:srgbClr val="1F7B36"/>
                </a:solidFill>
                <a:latin typeface="Arial" panose="020B0604020202020204" pitchFamily="34" charset="0"/>
                <a:ea typeface="Verdana" panose="020B0604030504040204" pitchFamily="34" charset="0"/>
                <a:cs typeface="Arial" panose="020B0604020202020204" pitchFamily="34" charset="0"/>
              </a:rPr>
              <a:t>УрФУ</a:t>
            </a:r>
            <a:r>
              <a:rPr lang="ru-RU" sz="2400" dirty="0">
                <a:solidFill>
                  <a:srgbClr val="1F7B36"/>
                </a:solidFill>
                <a:latin typeface="Arial" panose="020B0604020202020204" pitchFamily="34" charset="0"/>
                <a:ea typeface="Verdana" panose="020B0604030504040204" pitchFamily="34" charset="0"/>
                <a:cs typeface="Arial" panose="020B0604020202020204" pitchFamily="34" charset="0"/>
              </a:rPr>
              <a:t>, Екатеринбург, Россия)</a:t>
            </a:r>
          </a:p>
        </p:txBody>
      </p:sp>
      <p:sp>
        <p:nvSpPr>
          <p:cNvPr id="10" name="Заголовок 1">
            <a:extLst>
              <a:ext uri="{FF2B5EF4-FFF2-40B4-BE49-F238E27FC236}">
                <a16:creationId xmlns:a16="http://schemas.microsoft.com/office/drawing/2014/main" id="{132FFF7D-7B6F-4997-8B44-6A0E7312F9D7}"/>
              </a:ext>
            </a:extLst>
          </p:cNvPr>
          <p:cNvSpPr txBox="1">
            <a:spLocks/>
          </p:cNvSpPr>
          <p:nvPr/>
        </p:nvSpPr>
        <p:spPr>
          <a:xfrm>
            <a:off x="322998" y="2824937"/>
            <a:ext cx="8266718" cy="21147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4000" b="1" dirty="0">
                <a:ea typeface="Verdana" panose="020B0604030504040204" pitchFamily="34" charset="0"/>
                <a:cs typeface="Verdana" panose="020B0604030504040204" pitchFamily="34" charset="0"/>
              </a:rPr>
              <a:t>Исследование неразрешенных двойных и кратных звезд в рассеянных звездных скоплениях</a:t>
            </a:r>
          </a:p>
        </p:txBody>
      </p:sp>
      <p:grpSp>
        <p:nvGrpSpPr>
          <p:cNvPr id="24" name="Группа 23">
            <a:extLst>
              <a:ext uri="{FF2B5EF4-FFF2-40B4-BE49-F238E27FC236}">
                <a16:creationId xmlns:a16="http://schemas.microsoft.com/office/drawing/2014/main" id="{E012A080-CBA4-408C-A9F9-0C42F3EEE4D0}"/>
              </a:ext>
            </a:extLst>
          </p:cNvPr>
          <p:cNvGrpSpPr/>
          <p:nvPr/>
        </p:nvGrpSpPr>
        <p:grpSpPr>
          <a:xfrm>
            <a:off x="7986810" y="0"/>
            <a:ext cx="4961590" cy="7152168"/>
            <a:chOff x="8189950" y="-60488"/>
            <a:chExt cx="4961590" cy="7152168"/>
          </a:xfrm>
        </p:grpSpPr>
        <p:pic>
          <p:nvPicPr>
            <p:cNvPr id="12" name="Рисунок 11" descr="Головокружение контур">
              <a:extLst>
                <a:ext uri="{FF2B5EF4-FFF2-40B4-BE49-F238E27FC236}">
                  <a16:creationId xmlns:a16="http://schemas.microsoft.com/office/drawing/2014/main" id="{AF77239C-F470-4114-9485-4134CB5531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9950" y="1619709"/>
              <a:ext cx="4961590" cy="4961590"/>
            </a:xfrm>
            <a:prstGeom prst="rect">
              <a:avLst/>
            </a:prstGeom>
            <a:effectLst/>
          </p:spPr>
        </p:pic>
        <p:sp>
          <p:nvSpPr>
            <p:cNvPr id="19" name="Полилиния: фигура 18">
              <a:extLst>
                <a:ext uri="{FF2B5EF4-FFF2-40B4-BE49-F238E27FC236}">
                  <a16:creationId xmlns:a16="http://schemas.microsoft.com/office/drawing/2014/main" id="{544D9150-3728-4A8D-A038-869123674BFD}"/>
                </a:ext>
              </a:extLst>
            </p:cNvPr>
            <p:cNvSpPr/>
            <p:nvPr/>
          </p:nvSpPr>
          <p:spPr>
            <a:xfrm rot="21118167">
              <a:off x="9002476" y="-60488"/>
              <a:ext cx="2520468" cy="3177897"/>
            </a:xfrm>
            <a:custGeom>
              <a:avLst/>
              <a:gdLst>
                <a:gd name="connsiteX0" fmla="*/ 1253942 w 2520468"/>
                <a:gd name="connsiteY0" fmla="*/ 3169920 h 3177897"/>
                <a:gd name="connsiteX1" fmla="*/ 34742 w 2520468"/>
                <a:gd name="connsiteY1" fmla="*/ 2956560 h 3177897"/>
                <a:gd name="connsiteX2" fmla="*/ 2462982 w 2520468"/>
                <a:gd name="connsiteY2" fmla="*/ 1696720 h 3177897"/>
                <a:gd name="connsiteX3" fmla="*/ 1751782 w 2520468"/>
                <a:gd name="connsiteY3" fmla="*/ 0 h 3177897"/>
              </a:gdLst>
              <a:ahLst/>
              <a:cxnLst>
                <a:cxn ang="0">
                  <a:pos x="connsiteX0" y="connsiteY0"/>
                </a:cxn>
                <a:cxn ang="0">
                  <a:pos x="connsiteX1" y="connsiteY1"/>
                </a:cxn>
                <a:cxn ang="0">
                  <a:pos x="connsiteX2" y="connsiteY2"/>
                </a:cxn>
                <a:cxn ang="0">
                  <a:pos x="connsiteX3" y="connsiteY3"/>
                </a:cxn>
              </a:cxnLst>
              <a:rect l="l" t="t" r="r" b="b"/>
              <a:pathLst>
                <a:path w="2520468" h="3177897" extrusionOk="0">
                  <a:moveTo>
                    <a:pt x="1253942" y="3169920"/>
                  </a:moveTo>
                  <a:cubicBezTo>
                    <a:pt x="531582" y="3178600"/>
                    <a:pt x="-224325" y="3223696"/>
                    <a:pt x="34742" y="2956560"/>
                  </a:cubicBezTo>
                  <a:cubicBezTo>
                    <a:pt x="347630" y="2734475"/>
                    <a:pt x="2111915" y="2191543"/>
                    <a:pt x="2462982" y="1696720"/>
                  </a:cubicBezTo>
                  <a:cubicBezTo>
                    <a:pt x="2730491" y="1222187"/>
                    <a:pt x="1870838" y="349602"/>
                    <a:pt x="1751782" y="0"/>
                  </a:cubicBezTo>
                </a:path>
              </a:pathLst>
            </a:custGeom>
            <a:noFill/>
            <a:ln w="101600" cap="sq">
              <a:solidFill>
                <a:srgbClr val="1F7B36"/>
              </a:solidFill>
              <a:round/>
              <a:extLst>
                <a:ext uri="{C807C97D-BFC1-408E-A445-0C87EB9F89A2}">
                  <ask:lineSketchStyleProps xmlns:ask="http://schemas.microsoft.com/office/drawing/2018/sketchyshapes" sd="1219033472">
                    <a:custGeom>
                      <a:avLst/>
                      <a:gdLst>
                        <a:gd name="connsiteX0" fmla="*/ 1253942 w 2520468"/>
                        <a:gd name="connsiteY0" fmla="*/ 3169920 h 3177897"/>
                        <a:gd name="connsiteX1" fmla="*/ 34742 w 2520468"/>
                        <a:gd name="connsiteY1" fmla="*/ 2956560 h 3177897"/>
                        <a:gd name="connsiteX2" fmla="*/ 2462982 w 2520468"/>
                        <a:gd name="connsiteY2" fmla="*/ 1696720 h 3177897"/>
                        <a:gd name="connsiteX3" fmla="*/ 1751782 w 2520468"/>
                        <a:gd name="connsiteY3" fmla="*/ 0 h 3177897"/>
                      </a:gdLst>
                      <a:ahLst/>
                      <a:cxnLst>
                        <a:cxn ang="0">
                          <a:pos x="connsiteX0" y="connsiteY0"/>
                        </a:cxn>
                        <a:cxn ang="0">
                          <a:pos x="connsiteX1" y="connsiteY1"/>
                        </a:cxn>
                        <a:cxn ang="0">
                          <a:pos x="connsiteX2" y="connsiteY2"/>
                        </a:cxn>
                        <a:cxn ang="0">
                          <a:pos x="connsiteX3" y="connsiteY3"/>
                        </a:cxn>
                      </a:cxnLst>
                      <a:rect l="l" t="t" r="r" b="b"/>
                      <a:pathLst>
                        <a:path w="2520468" h="3177897">
                          <a:moveTo>
                            <a:pt x="1253942" y="3169920"/>
                          </a:moveTo>
                          <a:cubicBezTo>
                            <a:pt x="543588" y="3186006"/>
                            <a:pt x="-166765" y="3202093"/>
                            <a:pt x="34742" y="2956560"/>
                          </a:cubicBezTo>
                          <a:cubicBezTo>
                            <a:pt x="236249" y="2711027"/>
                            <a:pt x="2176809" y="2189480"/>
                            <a:pt x="2462982" y="1696720"/>
                          </a:cubicBezTo>
                          <a:cubicBezTo>
                            <a:pt x="2749155" y="1203960"/>
                            <a:pt x="1880475" y="296333"/>
                            <a:pt x="1751782"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фигура 22">
              <a:extLst>
                <a:ext uri="{FF2B5EF4-FFF2-40B4-BE49-F238E27FC236}">
                  <a16:creationId xmlns:a16="http://schemas.microsoft.com/office/drawing/2014/main" id="{2B9F0091-3BC2-4DE9-8129-4E310C03B384}"/>
                </a:ext>
              </a:extLst>
            </p:cNvPr>
            <p:cNvSpPr/>
            <p:nvPr/>
          </p:nvSpPr>
          <p:spPr>
            <a:xfrm>
              <a:off x="9853948" y="5485089"/>
              <a:ext cx="2581892" cy="1606591"/>
            </a:xfrm>
            <a:custGeom>
              <a:avLst/>
              <a:gdLst>
                <a:gd name="connsiteX0" fmla="*/ 905492 w 2581892"/>
                <a:gd name="connsiteY0" fmla="*/ 1311 h 1606591"/>
                <a:gd name="connsiteX1" fmla="*/ 1637012 w 2581892"/>
                <a:gd name="connsiteY1" fmla="*/ 31791 h 1606591"/>
                <a:gd name="connsiteX2" fmla="*/ 1972292 w 2581892"/>
                <a:gd name="connsiteY2" fmla="*/ 214671 h 1606591"/>
                <a:gd name="connsiteX3" fmla="*/ 1606532 w 2581892"/>
                <a:gd name="connsiteY3" fmla="*/ 387391 h 1606591"/>
                <a:gd name="connsiteX4" fmla="*/ 407652 w 2581892"/>
                <a:gd name="connsiteY4" fmla="*/ 417871 h 1606591"/>
                <a:gd name="connsiteX5" fmla="*/ 1252 w 2581892"/>
                <a:gd name="connsiteY5" fmla="*/ 590591 h 1606591"/>
                <a:gd name="connsiteX6" fmla="*/ 509252 w 2581892"/>
                <a:gd name="connsiteY6" fmla="*/ 864911 h 1606591"/>
                <a:gd name="connsiteX7" fmla="*/ 1870692 w 2581892"/>
                <a:gd name="connsiteY7" fmla="*/ 976671 h 1606591"/>
                <a:gd name="connsiteX8" fmla="*/ 2581892 w 2581892"/>
                <a:gd name="connsiteY8" fmla="*/ 1606591 h 1606591"/>
                <a:gd name="connsiteX9" fmla="*/ 2581892 w 2581892"/>
                <a:gd name="connsiteY9" fmla="*/ 1606591 h 16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1892" h="1606591">
                  <a:moveTo>
                    <a:pt x="905492" y="1311"/>
                  </a:moveTo>
                  <a:cubicBezTo>
                    <a:pt x="1182352" y="-1229"/>
                    <a:pt x="1459212" y="-3769"/>
                    <a:pt x="1637012" y="31791"/>
                  </a:cubicBezTo>
                  <a:cubicBezTo>
                    <a:pt x="1814812" y="67351"/>
                    <a:pt x="1977372" y="155404"/>
                    <a:pt x="1972292" y="214671"/>
                  </a:cubicBezTo>
                  <a:cubicBezTo>
                    <a:pt x="1967212" y="273938"/>
                    <a:pt x="1867305" y="353524"/>
                    <a:pt x="1606532" y="387391"/>
                  </a:cubicBezTo>
                  <a:cubicBezTo>
                    <a:pt x="1345759" y="421258"/>
                    <a:pt x="675199" y="384004"/>
                    <a:pt x="407652" y="417871"/>
                  </a:cubicBezTo>
                  <a:cubicBezTo>
                    <a:pt x="140105" y="451738"/>
                    <a:pt x="-15681" y="516084"/>
                    <a:pt x="1252" y="590591"/>
                  </a:cubicBezTo>
                  <a:cubicBezTo>
                    <a:pt x="18185" y="665098"/>
                    <a:pt x="197679" y="800564"/>
                    <a:pt x="509252" y="864911"/>
                  </a:cubicBezTo>
                  <a:cubicBezTo>
                    <a:pt x="820825" y="929258"/>
                    <a:pt x="1525252" y="853058"/>
                    <a:pt x="1870692" y="976671"/>
                  </a:cubicBezTo>
                  <a:cubicBezTo>
                    <a:pt x="2216132" y="1100284"/>
                    <a:pt x="2581892" y="1606591"/>
                    <a:pt x="2581892" y="1606591"/>
                  </a:cubicBezTo>
                  <a:lnTo>
                    <a:pt x="2581892" y="1606591"/>
                  </a:lnTo>
                </a:path>
              </a:pathLst>
            </a:custGeom>
            <a:noFill/>
            <a:ln w="101600">
              <a:solidFill>
                <a:srgbClr val="1F7B36"/>
              </a:solidFill>
            </a:ln>
            <a:effectLst>
              <a:reflection blurRad="50800" stA="40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 name="object 3">
            <a:extLst>
              <a:ext uri="{FF2B5EF4-FFF2-40B4-BE49-F238E27FC236}">
                <a16:creationId xmlns:a16="http://schemas.microsoft.com/office/drawing/2014/main" id="{4BF398DA-1CC6-56C5-C582-4C33CF6C2B58}"/>
              </a:ext>
            </a:extLst>
          </p:cNvPr>
          <p:cNvPicPr/>
          <p:nvPr/>
        </p:nvPicPr>
        <p:blipFill>
          <a:blip r:embed="rId5" cstate="print"/>
          <a:stretch>
            <a:fillRect/>
          </a:stretch>
        </p:blipFill>
        <p:spPr>
          <a:xfrm>
            <a:off x="322998" y="570895"/>
            <a:ext cx="5004240" cy="1538865"/>
          </a:xfrm>
          <a:prstGeom prst="rect">
            <a:avLst/>
          </a:prstGeom>
        </p:spPr>
      </p:pic>
      <p:pic>
        <p:nvPicPr>
          <p:cNvPr id="3" name="object 5">
            <a:extLst>
              <a:ext uri="{FF2B5EF4-FFF2-40B4-BE49-F238E27FC236}">
                <a16:creationId xmlns:a16="http://schemas.microsoft.com/office/drawing/2014/main" id="{A0C94A67-EC88-B683-3CC1-270EDCAF844D}"/>
              </a:ext>
            </a:extLst>
          </p:cNvPr>
          <p:cNvPicPr/>
          <p:nvPr/>
        </p:nvPicPr>
        <p:blipFill>
          <a:blip r:embed="rId6" cstate="print"/>
          <a:stretch>
            <a:fillRect/>
          </a:stretch>
        </p:blipFill>
        <p:spPr>
          <a:xfrm>
            <a:off x="8329782" y="839587"/>
            <a:ext cx="866587" cy="1074762"/>
          </a:xfrm>
          <a:prstGeom prst="rect">
            <a:avLst/>
          </a:prstGeom>
        </p:spPr>
      </p:pic>
      <p:pic>
        <p:nvPicPr>
          <p:cNvPr id="4" name="Picture 2">
            <a:extLst>
              <a:ext uri="{FF2B5EF4-FFF2-40B4-BE49-F238E27FC236}">
                <a16:creationId xmlns:a16="http://schemas.microsoft.com/office/drawing/2014/main" id="{0D68A12C-A4BB-A3ED-F173-4DCEFE7C4BA6}"/>
              </a:ext>
            </a:extLst>
          </p:cNvPr>
          <p:cNvPicPr/>
          <p:nvPr/>
        </p:nvPicPr>
        <p:blipFill rotWithShape="1">
          <a:blip r:embed="rId7"/>
          <a:srcRect t="16319" b="19412"/>
          <a:stretch/>
        </p:blipFill>
        <p:spPr>
          <a:xfrm>
            <a:off x="5670210" y="632543"/>
            <a:ext cx="2316600" cy="1488850"/>
          </a:xfrm>
          <a:prstGeom prst="rect">
            <a:avLst/>
          </a:prstGeom>
          <a:ln>
            <a:noFill/>
          </a:ln>
        </p:spPr>
      </p:pic>
    </p:spTree>
    <p:extLst>
      <p:ext uri="{BB962C8B-B14F-4D97-AF65-F5344CB8AC3E}">
        <p14:creationId xmlns:p14="http://schemas.microsoft.com/office/powerpoint/2010/main" val="57723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F1A824C0-9459-F76B-F0C5-748454C67C1C}"/>
              </a:ext>
            </a:extLst>
          </p:cNvPr>
          <p:cNvSpPr>
            <a:spLocks noGrp="1"/>
          </p:cNvSpPr>
          <p:nvPr>
            <p:ph type="title"/>
          </p:nvPr>
        </p:nvSpPr>
        <p:spPr>
          <a:xfrm>
            <a:off x="838200" y="22804"/>
            <a:ext cx="10515600" cy="1325563"/>
          </a:xfrm>
        </p:spPr>
        <p:txBody>
          <a:bodyPr/>
          <a:lstStyle/>
          <a:p>
            <a:r>
              <a:rPr lang="ru-RU" dirty="0"/>
              <a:t>Изохроны </a:t>
            </a:r>
            <a:r>
              <a:rPr lang="en-US" dirty="0"/>
              <a:t>RARSEC</a:t>
            </a:r>
            <a:endParaRPr lang="ru-RU" dirty="0"/>
          </a:p>
        </p:txBody>
      </p:sp>
      <p:pic>
        <p:nvPicPr>
          <p:cNvPr id="9" name="Рисунок 8" descr="Изображение выглядит как текст, диаграмма, линия, График&#10;&#10;Автоматически созданное описание">
            <a:extLst>
              <a:ext uri="{FF2B5EF4-FFF2-40B4-BE49-F238E27FC236}">
                <a16:creationId xmlns:a16="http://schemas.microsoft.com/office/drawing/2014/main" id="{DEE377AB-A4EB-B998-7291-0D02CA4F8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1" y="936602"/>
            <a:ext cx="10671858" cy="5602310"/>
          </a:xfrm>
          <a:prstGeom prst="rect">
            <a:avLst/>
          </a:prstGeom>
        </p:spPr>
      </p:pic>
      <p:sp>
        <p:nvSpPr>
          <p:cNvPr id="3" name="Номер слайда 2">
            <a:extLst>
              <a:ext uri="{FF2B5EF4-FFF2-40B4-BE49-F238E27FC236}">
                <a16:creationId xmlns:a16="http://schemas.microsoft.com/office/drawing/2014/main" id="{088EB220-14EB-D27E-6F32-F155AF9BA1BA}"/>
              </a:ext>
            </a:extLst>
          </p:cNvPr>
          <p:cNvSpPr>
            <a:spLocks noGrp="1"/>
          </p:cNvSpPr>
          <p:nvPr>
            <p:ph type="sldNum" sz="quarter" idx="12"/>
          </p:nvPr>
        </p:nvSpPr>
        <p:spPr>
          <a:xfrm>
            <a:off x="9448800" y="6492875"/>
            <a:ext cx="2743200" cy="365125"/>
          </a:xfrm>
        </p:spPr>
        <p:txBody>
          <a:bodyPr/>
          <a:lstStyle/>
          <a:p>
            <a:r>
              <a:rPr lang="ru-RU" dirty="0"/>
              <a:t>9</a:t>
            </a:r>
          </a:p>
        </p:txBody>
      </p:sp>
    </p:spTree>
    <p:extLst>
      <p:ext uri="{BB962C8B-B14F-4D97-AF65-F5344CB8AC3E}">
        <p14:creationId xmlns:p14="http://schemas.microsoft.com/office/powerpoint/2010/main" val="327364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F1A824C0-9459-F76B-F0C5-748454C67C1C}"/>
              </a:ext>
            </a:extLst>
          </p:cNvPr>
          <p:cNvSpPr>
            <a:spLocks noGrp="1"/>
          </p:cNvSpPr>
          <p:nvPr>
            <p:ph type="title"/>
          </p:nvPr>
        </p:nvSpPr>
        <p:spPr>
          <a:xfrm>
            <a:off x="838200" y="22804"/>
            <a:ext cx="10515600" cy="1325563"/>
          </a:xfrm>
        </p:spPr>
        <p:txBody>
          <a:bodyPr/>
          <a:lstStyle/>
          <a:p>
            <a:r>
              <a:rPr lang="ru-RU" dirty="0"/>
              <a:t>Изохроны </a:t>
            </a:r>
            <a:r>
              <a:rPr lang="en-US" dirty="0"/>
              <a:t>RARSEC</a:t>
            </a:r>
            <a:endParaRPr lang="ru-RU" dirty="0"/>
          </a:p>
        </p:txBody>
      </p:sp>
      <p:pic>
        <p:nvPicPr>
          <p:cNvPr id="3" name="Рисунок 2" descr="Изображение выглядит как текст, диаграмма, линия, График&#10;&#10;Автоматически созданное описание">
            <a:extLst>
              <a:ext uri="{FF2B5EF4-FFF2-40B4-BE49-F238E27FC236}">
                <a16:creationId xmlns:a16="http://schemas.microsoft.com/office/drawing/2014/main" id="{6C237CF7-1DE9-B237-9D17-723F35F01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1" y="922547"/>
            <a:ext cx="10671858" cy="5637489"/>
          </a:xfrm>
          <a:prstGeom prst="rect">
            <a:avLst/>
          </a:prstGeom>
        </p:spPr>
      </p:pic>
      <p:sp>
        <p:nvSpPr>
          <p:cNvPr id="2" name="Номер слайда 2">
            <a:extLst>
              <a:ext uri="{FF2B5EF4-FFF2-40B4-BE49-F238E27FC236}">
                <a16:creationId xmlns:a16="http://schemas.microsoft.com/office/drawing/2014/main" id="{16F83D2B-F3E2-5979-7DA2-4C8778E1CFC0}"/>
              </a:ext>
            </a:extLst>
          </p:cNvPr>
          <p:cNvSpPr>
            <a:spLocks noGrp="1"/>
          </p:cNvSpPr>
          <p:nvPr>
            <p:ph type="sldNum" sz="quarter" idx="12"/>
          </p:nvPr>
        </p:nvSpPr>
        <p:spPr>
          <a:xfrm>
            <a:off x="9448800" y="6492875"/>
            <a:ext cx="2743200" cy="365125"/>
          </a:xfrm>
        </p:spPr>
        <p:txBody>
          <a:bodyPr/>
          <a:lstStyle/>
          <a:p>
            <a:r>
              <a:rPr lang="ru-RU" dirty="0"/>
              <a:t>10</a:t>
            </a:r>
          </a:p>
        </p:txBody>
      </p:sp>
    </p:spTree>
    <p:extLst>
      <p:ext uri="{BB962C8B-B14F-4D97-AF65-F5344CB8AC3E}">
        <p14:creationId xmlns:p14="http://schemas.microsoft.com/office/powerpoint/2010/main" val="176038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диаграмма, линия, График&#10;&#10;Автоматически созданное описание">
            <a:extLst>
              <a:ext uri="{FF2B5EF4-FFF2-40B4-BE49-F238E27FC236}">
                <a16:creationId xmlns:a16="http://schemas.microsoft.com/office/drawing/2014/main" id="{DDA82ED5-E04F-EF93-D38E-40D1AF26E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1" y="922547"/>
            <a:ext cx="10671858" cy="5645379"/>
          </a:xfrm>
          <a:prstGeom prst="rect">
            <a:avLst/>
          </a:prstGeom>
        </p:spPr>
      </p:pic>
      <p:sp>
        <p:nvSpPr>
          <p:cNvPr id="7" name="Заголовок 1">
            <a:extLst>
              <a:ext uri="{FF2B5EF4-FFF2-40B4-BE49-F238E27FC236}">
                <a16:creationId xmlns:a16="http://schemas.microsoft.com/office/drawing/2014/main" id="{F1A824C0-9459-F76B-F0C5-748454C67C1C}"/>
              </a:ext>
            </a:extLst>
          </p:cNvPr>
          <p:cNvSpPr>
            <a:spLocks noGrp="1"/>
          </p:cNvSpPr>
          <p:nvPr>
            <p:ph type="title"/>
          </p:nvPr>
        </p:nvSpPr>
        <p:spPr>
          <a:xfrm>
            <a:off x="838200" y="22804"/>
            <a:ext cx="10515600" cy="1325563"/>
          </a:xfrm>
        </p:spPr>
        <p:txBody>
          <a:bodyPr/>
          <a:lstStyle/>
          <a:p>
            <a:r>
              <a:rPr lang="ru-RU" dirty="0"/>
              <a:t>Изохроны </a:t>
            </a:r>
            <a:r>
              <a:rPr lang="en-US" dirty="0"/>
              <a:t>RARSEC</a:t>
            </a:r>
            <a:endParaRPr lang="ru-RU" dirty="0"/>
          </a:p>
        </p:txBody>
      </p:sp>
      <p:sp>
        <p:nvSpPr>
          <p:cNvPr id="2" name="Номер слайда 2">
            <a:extLst>
              <a:ext uri="{FF2B5EF4-FFF2-40B4-BE49-F238E27FC236}">
                <a16:creationId xmlns:a16="http://schemas.microsoft.com/office/drawing/2014/main" id="{B9118732-1A86-86D9-B760-30664BCB54B1}"/>
              </a:ext>
            </a:extLst>
          </p:cNvPr>
          <p:cNvSpPr>
            <a:spLocks noGrp="1"/>
          </p:cNvSpPr>
          <p:nvPr>
            <p:ph type="sldNum" sz="quarter" idx="12"/>
          </p:nvPr>
        </p:nvSpPr>
        <p:spPr>
          <a:xfrm>
            <a:off x="9448800" y="6492875"/>
            <a:ext cx="2743200" cy="365125"/>
          </a:xfrm>
        </p:spPr>
        <p:txBody>
          <a:bodyPr/>
          <a:lstStyle/>
          <a:p>
            <a:r>
              <a:rPr lang="en-US" dirty="0"/>
              <a:t>1</a:t>
            </a:r>
            <a:r>
              <a:rPr lang="ru-RU" dirty="0"/>
              <a:t>0</a:t>
            </a:r>
          </a:p>
        </p:txBody>
      </p:sp>
    </p:spTree>
    <p:extLst>
      <p:ext uri="{BB962C8B-B14F-4D97-AF65-F5344CB8AC3E}">
        <p14:creationId xmlns:p14="http://schemas.microsoft.com/office/powerpoint/2010/main" val="208759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24E49B2F-E8D8-55C2-FE0A-AD97F76A7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224" y="594335"/>
            <a:ext cx="6308558" cy="6109938"/>
          </a:xfrm>
          <a:prstGeom prst="rect">
            <a:avLst/>
          </a:prstGeom>
        </p:spPr>
      </p:pic>
      <p:sp>
        <p:nvSpPr>
          <p:cNvPr id="2" name="Заголовок 1">
            <a:extLst>
              <a:ext uri="{FF2B5EF4-FFF2-40B4-BE49-F238E27FC236}">
                <a16:creationId xmlns:a16="http://schemas.microsoft.com/office/drawing/2014/main" id="{D653A5B6-934C-4162-9D46-E306B689FD8F}"/>
              </a:ext>
            </a:extLst>
          </p:cNvPr>
          <p:cNvSpPr>
            <a:spLocks noGrp="1"/>
          </p:cNvSpPr>
          <p:nvPr>
            <p:ph type="title"/>
          </p:nvPr>
        </p:nvSpPr>
        <p:spPr>
          <a:xfrm>
            <a:off x="359424" y="156851"/>
            <a:ext cx="10515600" cy="931169"/>
          </a:xfrm>
        </p:spPr>
        <p:txBody>
          <a:bodyPr>
            <a:normAutofit/>
          </a:bodyPr>
          <a:lstStyle/>
          <a:p>
            <a:r>
              <a:rPr lang="ru-RU" dirty="0"/>
              <a:t>Теоретические линии</a:t>
            </a:r>
          </a:p>
        </p:txBody>
      </p:sp>
      <p:cxnSp>
        <p:nvCxnSpPr>
          <p:cNvPr id="7" name="Прямая соединительная линия 6">
            <a:extLst>
              <a:ext uri="{FF2B5EF4-FFF2-40B4-BE49-F238E27FC236}">
                <a16:creationId xmlns:a16="http://schemas.microsoft.com/office/drawing/2014/main" id="{45DD01D5-A4A6-46A7-9D75-B78FE5AF3797}"/>
              </a:ext>
            </a:extLst>
          </p:cNvPr>
          <p:cNvCxnSpPr>
            <a:cxnSpLocks/>
          </p:cNvCxnSpPr>
          <p:nvPr/>
        </p:nvCxnSpPr>
        <p:spPr>
          <a:xfrm>
            <a:off x="10458865" y="3973044"/>
            <a:ext cx="223031" cy="265959"/>
          </a:xfrm>
          <a:prstGeom prst="line">
            <a:avLst/>
          </a:prstGeom>
          <a:ln w="127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CC4E724-E0F7-43D3-AFC7-DE746C157CCB}"/>
              </a:ext>
            </a:extLst>
          </p:cNvPr>
          <p:cNvSpPr txBox="1"/>
          <p:nvPr/>
        </p:nvSpPr>
        <p:spPr>
          <a:xfrm>
            <a:off x="10623969" y="4184306"/>
            <a:ext cx="524873" cy="307777"/>
          </a:xfrm>
          <a:prstGeom prst="rect">
            <a:avLst/>
          </a:prstGeom>
          <a:noFill/>
        </p:spPr>
        <p:txBody>
          <a:bodyPr wrap="square" rtlCol="0">
            <a:spAutoFit/>
          </a:bodyPr>
          <a:lstStyle/>
          <a:p>
            <a:r>
              <a:rPr lang="en-US" sz="1400" dirty="0"/>
              <a:t>0.0</a:t>
            </a:r>
            <a:endParaRPr lang="ru-RU" sz="1400" dirty="0"/>
          </a:p>
        </p:txBody>
      </p:sp>
      <p:cxnSp>
        <p:nvCxnSpPr>
          <p:cNvPr id="9" name="Прямая соединительная линия 8">
            <a:extLst>
              <a:ext uri="{FF2B5EF4-FFF2-40B4-BE49-F238E27FC236}">
                <a16:creationId xmlns:a16="http://schemas.microsoft.com/office/drawing/2014/main" id="{7A0CC385-265E-4CF2-BAB9-D94DD9E19CB7}"/>
              </a:ext>
            </a:extLst>
          </p:cNvPr>
          <p:cNvCxnSpPr>
            <a:cxnSpLocks/>
          </p:cNvCxnSpPr>
          <p:nvPr/>
        </p:nvCxnSpPr>
        <p:spPr>
          <a:xfrm>
            <a:off x="10296168" y="4064061"/>
            <a:ext cx="385728" cy="454682"/>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D162F45-6F50-48D5-AACE-F3591667FE42}"/>
              </a:ext>
            </a:extLst>
          </p:cNvPr>
          <p:cNvSpPr txBox="1"/>
          <p:nvPr/>
        </p:nvSpPr>
        <p:spPr>
          <a:xfrm>
            <a:off x="10631886" y="4439892"/>
            <a:ext cx="524873" cy="307777"/>
          </a:xfrm>
          <a:prstGeom prst="rect">
            <a:avLst/>
          </a:prstGeom>
          <a:noFill/>
        </p:spPr>
        <p:txBody>
          <a:bodyPr wrap="square" rtlCol="0">
            <a:spAutoFit/>
          </a:bodyPr>
          <a:lstStyle/>
          <a:p>
            <a:r>
              <a:rPr lang="en-US" sz="1400" dirty="0"/>
              <a:t>0.2</a:t>
            </a:r>
            <a:endParaRPr lang="ru-RU" sz="1400" dirty="0"/>
          </a:p>
        </p:txBody>
      </p:sp>
      <p:cxnSp>
        <p:nvCxnSpPr>
          <p:cNvPr id="13" name="Прямая соединительная линия 12">
            <a:extLst>
              <a:ext uri="{FF2B5EF4-FFF2-40B4-BE49-F238E27FC236}">
                <a16:creationId xmlns:a16="http://schemas.microsoft.com/office/drawing/2014/main" id="{39EB7416-6711-479D-A547-6177DFDE71E5}"/>
              </a:ext>
            </a:extLst>
          </p:cNvPr>
          <p:cNvCxnSpPr>
            <a:cxnSpLocks/>
          </p:cNvCxnSpPr>
          <p:nvPr/>
        </p:nvCxnSpPr>
        <p:spPr>
          <a:xfrm>
            <a:off x="9778586" y="4144361"/>
            <a:ext cx="450178" cy="583676"/>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BB1BEE0-B918-459B-909A-F6E465BD25BE}"/>
              </a:ext>
            </a:extLst>
          </p:cNvPr>
          <p:cNvSpPr txBox="1"/>
          <p:nvPr/>
        </p:nvSpPr>
        <p:spPr>
          <a:xfrm>
            <a:off x="10078000" y="4668818"/>
            <a:ext cx="524873" cy="307777"/>
          </a:xfrm>
          <a:prstGeom prst="rect">
            <a:avLst/>
          </a:prstGeom>
          <a:noFill/>
        </p:spPr>
        <p:txBody>
          <a:bodyPr wrap="square" rtlCol="0">
            <a:spAutoFit/>
          </a:bodyPr>
          <a:lstStyle/>
          <a:p>
            <a:r>
              <a:rPr lang="en-US" sz="1400" dirty="0"/>
              <a:t>0.4</a:t>
            </a:r>
            <a:endParaRPr lang="ru-RU" sz="1400" dirty="0"/>
          </a:p>
        </p:txBody>
      </p:sp>
      <p:cxnSp>
        <p:nvCxnSpPr>
          <p:cNvPr id="17" name="Прямая соединительная линия 16">
            <a:extLst>
              <a:ext uri="{FF2B5EF4-FFF2-40B4-BE49-F238E27FC236}">
                <a16:creationId xmlns:a16="http://schemas.microsoft.com/office/drawing/2014/main" id="{A5C6FFA0-8189-49A9-8E72-74D0E76D12A6}"/>
              </a:ext>
            </a:extLst>
          </p:cNvPr>
          <p:cNvCxnSpPr>
            <a:cxnSpLocks/>
          </p:cNvCxnSpPr>
          <p:nvPr/>
        </p:nvCxnSpPr>
        <p:spPr>
          <a:xfrm flipH="1">
            <a:off x="8077592" y="4307744"/>
            <a:ext cx="974690" cy="165087"/>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12EE497-4518-4592-A905-CCED22183AF2}"/>
              </a:ext>
            </a:extLst>
          </p:cNvPr>
          <p:cNvSpPr txBox="1"/>
          <p:nvPr/>
        </p:nvSpPr>
        <p:spPr>
          <a:xfrm>
            <a:off x="7754237" y="4409852"/>
            <a:ext cx="524873" cy="307777"/>
          </a:xfrm>
          <a:prstGeom prst="rect">
            <a:avLst/>
          </a:prstGeom>
          <a:noFill/>
        </p:spPr>
        <p:txBody>
          <a:bodyPr wrap="square" rtlCol="0">
            <a:spAutoFit/>
          </a:bodyPr>
          <a:lstStyle/>
          <a:p>
            <a:r>
              <a:rPr lang="en-US" sz="1400" dirty="0"/>
              <a:t>0.6</a:t>
            </a:r>
            <a:endParaRPr lang="ru-RU" sz="1400" dirty="0"/>
          </a:p>
        </p:txBody>
      </p:sp>
      <p:cxnSp>
        <p:nvCxnSpPr>
          <p:cNvPr id="21" name="Прямая соединительная линия 20">
            <a:extLst>
              <a:ext uri="{FF2B5EF4-FFF2-40B4-BE49-F238E27FC236}">
                <a16:creationId xmlns:a16="http://schemas.microsoft.com/office/drawing/2014/main" id="{E6D793D7-F837-4A8C-83F1-914A4D47C0B7}"/>
              </a:ext>
            </a:extLst>
          </p:cNvPr>
          <p:cNvCxnSpPr>
            <a:cxnSpLocks/>
          </p:cNvCxnSpPr>
          <p:nvPr/>
        </p:nvCxnSpPr>
        <p:spPr>
          <a:xfrm flipH="1">
            <a:off x="7854635" y="4144361"/>
            <a:ext cx="1125950" cy="147041"/>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7094E24-19AB-483D-90D5-FB8E811825C7}"/>
              </a:ext>
            </a:extLst>
          </p:cNvPr>
          <p:cNvSpPr txBox="1"/>
          <p:nvPr/>
        </p:nvSpPr>
        <p:spPr>
          <a:xfrm>
            <a:off x="7122252" y="4030173"/>
            <a:ext cx="524873" cy="307777"/>
          </a:xfrm>
          <a:prstGeom prst="rect">
            <a:avLst/>
          </a:prstGeom>
          <a:noFill/>
        </p:spPr>
        <p:txBody>
          <a:bodyPr wrap="square" rtlCol="0">
            <a:spAutoFit/>
          </a:bodyPr>
          <a:lstStyle/>
          <a:p>
            <a:r>
              <a:rPr lang="en-US" sz="1400" dirty="0"/>
              <a:t>0.8</a:t>
            </a:r>
          </a:p>
        </p:txBody>
      </p:sp>
      <p:cxnSp>
        <p:nvCxnSpPr>
          <p:cNvPr id="23" name="Прямая соединительная линия 22">
            <a:extLst>
              <a:ext uri="{FF2B5EF4-FFF2-40B4-BE49-F238E27FC236}">
                <a16:creationId xmlns:a16="http://schemas.microsoft.com/office/drawing/2014/main" id="{70A17018-BF73-48DE-A795-9BEA8FF06591}"/>
              </a:ext>
            </a:extLst>
          </p:cNvPr>
          <p:cNvCxnSpPr>
            <a:cxnSpLocks/>
          </p:cNvCxnSpPr>
          <p:nvPr/>
        </p:nvCxnSpPr>
        <p:spPr>
          <a:xfrm flipH="1">
            <a:off x="7450971" y="3988531"/>
            <a:ext cx="1463574" cy="109218"/>
          </a:xfrm>
          <a:prstGeom prst="line">
            <a:avLst/>
          </a:prstGeom>
          <a:ln w="127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6D2C2AF7-D993-46AA-A5D8-1E7BFFFCC318}"/>
              </a:ext>
            </a:extLst>
          </p:cNvPr>
          <p:cNvSpPr txBox="1"/>
          <p:nvPr/>
        </p:nvSpPr>
        <p:spPr>
          <a:xfrm>
            <a:off x="7024175" y="3685579"/>
            <a:ext cx="524873" cy="307777"/>
          </a:xfrm>
          <a:prstGeom prst="rect">
            <a:avLst/>
          </a:prstGeom>
          <a:noFill/>
        </p:spPr>
        <p:txBody>
          <a:bodyPr wrap="square" rtlCol="0">
            <a:spAutoFit/>
          </a:bodyPr>
          <a:lstStyle/>
          <a:p>
            <a:r>
              <a:rPr lang="en-US" sz="1400" dirty="0"/>
              <a:t>1.0</a:t>
            </a:r>
          </a:p>
        </p:txBody>
      </p:sp>
      <p:cxnSp>
        <p:nvCxnSpPr>
          <p:cNvPr id="15" name="Прямая соединительная линия 14">
            <a:extLst>
              <a:ext uri="{FF2B5EF4-FFF2-40B4-BE49-F238E27FC236}">
                <a16:creationId xmlns:a16="http://schemas.microsoft.com/office/drawing/2014/main" id="{D930154F-6729-AC7D-9379-7D6F93ECCF0D}"/>
              </a:ext>
            </a:extLst>
          </p:cNvPr>
          <p:cNvCxnSpPr>
            <a:cxnSpLocks/>
          </p:cNvCxnSpPr>
          <p:nvPr/>
        </p:nvCxnSpPr>
        <p:spPr>
          <a:xfrm>
            <a:off x="10091658" y="4097749"/>
            <a:ext cx="490217" cy="585079"/>
          </a:xfrm>
          <a:prstGeom prst="line">
            <a:avLst/>
          </a:prstGeom>
          <a:ln w="127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E66B8E4-FC4A-F2DE-2E6E-7D49222700A7}"/>
              </a:ext>
            </a:extLst>
          </p:cNvPr>
          <p:cNvSpPr txBox="1"/>
          <p:nvPr/>
        </p:nvSpPr>
        <p:spPr>
          <a:xfrm>
            <a:off x="10477018" y="4640781"/>
            <a:ext cx="524873" cy="307777"/>
          </a:xfrm>
          <a:prstGeom prst="rect">
            <a:avLst/>
          </a:prstGeom>
          <a:noFill/>
        </p:spPr>
        <p:txBody>
          <a:bodyPr wrap="square" rtlCol="0">
            <a:spAutoFit/>
          </a:bodyPr>
          <a:lstStyle/>
          <a:p>
            <a:r>
              <a:rPr lang="en-US" sz="1400" dirty="0"/>
              <a:t>0.3</a:t>
            </a:r>
            <a:endParaRPr lang="ru-RU" sz="1400" dirty="0"/>
          </a:p>
        </p:txBody>
      </p:sp>
      <p:cxnSp>
        <p:nvCxnSpPr>
          <p:cNvPr id="57" name="Прямая соединительная линия 56">
            <a:extLst>
              <a:ext uri="{FF2B5EF4-FFF2-40B4-BE49-F238E27FC236}">
                <a16:creationId xmlns:a16="http://schemas.microsoft.com/office/drawing/2014/main" id="{90171F95-A23B-2C03-A9A3-85230BB9C980}"/>
              </a:ext>
            </a:extLst>
          </p:cNvPr>
          <p:cNvCxnSpPr>
            <a:cxnSpLocks/>
          </p:cNvCxnSpPr>
          <p:nvPr/>
        </p:nvCxnSpPr>
        <p:spPr>
          <a:xfrm flipH="1">
            <a:off x="8523260" y="4566730"/>
            <a:ext cx="651937" cy="116098"/>
          </a:xfrm>
          <a:prstGeom prst="line">
            <a:avLst/>
          </a:prstGeom>
          <a:ln w="12700"/>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660F0E32-9FF9-7139-970E-D551B8851103}"/>
              </a:ext>
            </a:extLst>
          </p:cNvPr>
          <p:cNvSpPr txBox="1"/>
          <p:nvPr/>
        </p:nvSpPr>
        <p:spPr>
          <a:xfrm>
            <a:off x="8170149" y="4591871"/>
            <a:ext cx="524873" cy="307777"/>
          </a:xfrm>
          <a:prstGeom prst="rect">
            <a:avLst/>
          </a:prstGeom>
          <a:noFill/>
        </p:spPr>
        <p:txBody>
          <a:bodyPr wrap="square" rtlCol="0">
            <a:spAutoFit/>
          </a:bodyPr>
          <a:lstStyle/>
          <a:p>
            <a:r>
              <a:rPr lang="en-US" sz="1400" dirty="0"/>
              <a:t>0.5</a:t>
            </a:r>
            <a:endParaRPr lang="ru-RU" sz="1400" dirty="0"/>
          </a:p>
        </p:txBody>
      </p:sp>
      <p:sp>
        <p:nvSpPr>
          <p:cNvPr id="70" name="TextBox 69">
            <a:extLst>
              <a:ext uri="{FF2B5EF4-FFF2-40B4-BE49-F238E27FC236}">
                <a16:creationId xmlns:a16="http://schemas.microsoft.com/office/drawing/2014/main" id="{18BB7429-B16D-84EE-4C9D-72FAA2390949}"/>
              </a:ext>
            </a:extLst>
          </p:cNvPr>
          <p:cNvSpPr txBox="1"/>
          <p:nvPr/>
        </p:nvSpPr>
        <p:spPr>
          <a:xfrm>
            <a:off x="7486943" y="4196739"/>
            <a:ext cx="524873" cy="307777"/>
          </a:xfrm>
          <a:prstGeom prst="rect">
            <a:avLst/>
          </a:prstGeom>
          <a:noFill/>
        </p:spPr>
        <p:txBody>
          <a:bodyPr wrap="square" rtlCol="0">
            <a:spAutoFit/>
          </a:bodyPr>
          <a:lstStyle/>
          <a:p>
            <a:r>
              <a:rPr lang="en-US" sz="1400" dirty="0"/>
              <a:t>0.7</a:t>
            </a:r>
            <a:endParaRPr lang="ru-RU" sz="1400" dirty="0"/>
          </a:p>
        </p:txBody>
      </p:sp>
      <p:cxnSp>
        <p:nvCxnSpPr>
          <p:cNvPr id="71" name="Прямая соединительная линия 70">
            <a:extLst>
              <a:ext uri="{FF2B5EF4-FFF2-40B4-BE49-F238E27FC236}">
                <a16:creationId xmlns:a16="http://schemas.microsoft.com/office/drawing/2014/main" id="{018C3999-B46E-959A-BE49-36345211651A}"/>
              </a:ext>
            </a:extLst>
          </p:cNvPr>
          <p:cNvCxnSpPr>
            <a:cxnSpLocks/>
          </p:cNvCxnSpPr>
          <p:nvPr/>
        </p:nvCxnSpPr>
        <p:spPr>
          <a:xfrm flipH="1" flipV="1">
            <a:off x="7402464" y="3847310"/>
            <a:ext cx="1331991" cy="41117"/>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Объект 2">
                <a:extLst>
                  <a:ext uri="{FF2B5EF4-FFF2-40B4-BE49-F238E27FC236}">
                    <a16:creationId xmlns:a16="http://schemas.microsoft.com/office/drawing/2014/main" id="{862F2029-F6A1-ABDA-039B-2231751237CB}"/>
                  </a:ext>
                </a:extLst>
              </p:cNvPr>
              <p:cNvSpPr txBox="1">
                <a:spLocks/>
              </p:cNvSpPr>
              <p:nvPr/>
            </p:nvSpPr>
            <p:spPr>
              <a:xfrm>
                <a:off x="266218" y="1088020"/>
                <a:ext cx="5106947" cy="494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ru-RU" sz="2000" dirty="0">
                    <a:ea typeface="Verdana" panose="020B0604030504040204" pitchFamily="34" charset="0"/>
                  </a:rPr>
                  <a:t>Рассмотрим на примере </a:t>
                </a:r>
                <a:r>
                  <a:rPr lang="en-US" sz="2000" dirty="0">
                    <a:ea typeface="Verdana" panose="020B0604030504040204" pitchFamily="34" charset="0"/>
                  </a:rPr>
                  <a:t>NGC 1039</a:t>
                </a:r>
                <a:endParaRPr lang="ru-RU" sz="2000" dirty="0">
                  <a:ea typeface="Verdana" panose="020B0604030504040204" pitchFamily="34" charset="0"/>
                </a:endParaRPr>
              </a:p>
              <a:p>
                <a:pPr marL="0" indent="0">
                  <a:lnSpc>
                    <a:spcPct val="100000"/>
                  </a:lnSpc>
                  <a:buFont typeface="Arial" panose="020B0604020202020204" pitchFamily="34" charset="0"/>
                  <a:buNone/>
                </a:pPr>
                <a:r>
                  <a:rPr lang="ru-RU" sz="2000" dirty="0">
                    <a:ea typeface="Verdana" panose="020B0604030504040204" pitchFamily="34" charset="0"/>
                  </a:rPr>
                  <a:t>Для моделирования изолиний </a:t>
                </a:r>
                <a:r>
                  <a:rPr lang="en-US" sz="2000" dirty="0">
                    <a:ea typeface="Verdana" panose="020B0604030504040204" pitchFamily="34" charset="0"/>
                  </a:rPr>
                  <a:t>q</a:t>
                </a:r>
                <a:r>
                  <a:rPr lang="ru-RU" sz="2000" dirty="0">
                    <a:ea typeface="Verdana" panose="020B0604030504040204" pitchFamily="34" charset="0"/>
                  </a:rPr>
                  <a:t> использовалась синтетическая выборка из 300 одиночных и 300 двойных звезд с массой от </a:t>
                </a:r>
                <a14:m>
                  <m:oMath xmlns:m="http://schemas.openxmlformats.org/officeDocument/2006/math">
                    <m:r>
                      <a:rPr lang="ru-RU" sz="2000" i="1" dirty="0" smtClean="0">
                        <a:latin typeface="Cambria Math" panose="02040503050406030204" pitchFamily="18" charset="0"/>
                        <a:ea typeface="Verdana" panose="020B0604030504040204" pitchFamily="34" charset="0"/>
                      </a:rPr>
                      <m:t>0.1</m:t>
                    </m:r>
                    <m:sSub>
                      <m:sSubPr>
                        <m:ctrlPr>
                          <a:rPr lang="ru-RU" sz="2000" i="1" dirty="0" smtClean="0">
                            <a:latin typeface="Cambria Math" panose="02040503050406030204" pitchFamily="18" charset="0"/>
                            <a:ea typeface="Verdana" panose="020B0604030504040204" pitchFamily="34" charset="0"/>
                          </a:rPr>
                        </m:ctrlPr>
                      </m:sSubPr>
                      <m:e>
                        <m:r>
                          <a:rPr lang="ru-RU" sz="2000" i="1" dirty="0" smtClean="0">
                            <a:latin typeface="Cambria Math" panose="02040503050406030204" pitchFamily="18" charset="0"/>
                            <a:ea typeface="Verdana" panose="020B0604030504040204" pitchFamily="34" charset="0"/>
                          </a:rPr>
                          <m:t> </m:t>
                        </m:r>
                        <m:r>
                          <a:rPr lang="ru-RU" sz="2000" i="1" dirty="0">
                            <a:latin typeface="Cambria Math" panose="02040503050406030204" pitchFamily="18" charset="0"/>
                            <a:ea typeface="Verdana" panose="020B0604030504040204" pitchFamily="34" charset="0"/>
                          </a:rPr>
                          <m:t>𝑀</m:t>
                        </m:r>
                      </m:e>
                      <m:sub>
                        <m:r>
                          <a:rPr lang="ru-RU" sz="2000" i="1" dirty="0">
                            <a:latin typeface="Cambria Math" panose="02040503050406030204" pitchFamily="18" charset="0"/>
                            <a:ea typeface="Verdana" panose="020B0604030504040204" pitchFamily="34" charset="0"/>
                          </a:rPr>
                          <m:t>⊙</m:t>
                        </m:r>
                      </m:sub>
                    </m:sSub>
                    <m:r>
                      <a:rPr lang="ru-RU" sz="2000" i="1" dirty="0" smtClean="0">
                        <a:latin typeface="Cambria Math" panose="02040503050406030204" pitchFamily="18" charset="0"/>
                        <a:ea typeface="Verdana" panose="020B0604030504040204" pitchFamily="34" charset="0"/>
                      </a:rPr>
                      <m:t> </m:t>
                    </m:r>
                  </m:oMath>
                </a14:m>
                <a:r>
                  <a:rPr lang="ru-RU" sz="2000" dirty="0">
                    <a:ea typeface="Verdana" panose="020B0604030504040204" pitchFamily="34" charset="0"/>
                  </a:rPr>
                  <a:t>до </a:t>
                </a:r>
                <a14:m>
                  <m:oMath xmlns:m="http://schemas.openxmlformats.org/officeDocument/2006/math">
                    <m:sSub>
                      <m:sSubPr>
                        <m:ctrlPr>
                          <a:rPr lang="ru-RU" sz="2000" i="1" dirty="0">
                            <a:latin typeface="Cambria Math" panose="02040503050406030204" pitchFamily="18" charset="0"/>
                            <a:ea typeface="Verdana" panose="020B0604030504040204" pitchFamily="34" charset="0"/>
                          </a:rPr>
                        </m:ctrlPr>
                      </m:sSubPr>
                      <m:e>
                        <m:r>
                          <a:rPr lang="ru-RU" sz="2000" i="1" dirty="0" smtClean="0">
                            <a:latin typeface="Cambria Math" panose="02040503050406030204" pitchFamily="18" charset="0"/>
                            <a:ea typeface="Verdana" panose="020B0604030504040204" pitchFamily="34" charset="0"/>
                          </a:rPr>
                          <m:t>3.35 </m:t>
                        </m:r>
                        <m:r>
                          <a:rPr lang="ru-RU" sz="2000" i="1" dirty="0">
                            <a:latin typeface="Cambria Math" panose="02040503050406030204" pitchFamily="18" charset="0"/>
                            <a:ea typeface="Verdana" panose="020B0604030504040204" pitchFamily="34" charset="0"/>
                          </a:rPr>
                          <m:t>𝑀</m:t>
                        </m:r>
                      </m:e>
                      <m:sub>
                        <m:r>
                          <a:rPr lang="ru-RU" sz="2000" i="1" dirty="0">
                            <a:latin typeface="Cambria Math" panose="02040503050406030204" pitchFamily="18" charset="0"/>
                            <a:ea typeface="Verdana" panose="020B0604030504040204" pitchFamily="34" charset="0"/>
                          </a:rPr>
                          <m:t>⊙</m:t>
                        </m:r>
                      </m:sub>
                    </m:sSub>
                  </m:oMath>
                </a14:m>
                <a:r>
                  <a:rPr lang="ru-RU" sz="2000" dirty="0">
                    <a:ea typeface="Verdana" panose="020B0604030504040204" pitchFamily="34" charset="0"/>
                  </a:rPr>
                  <a:t>.</a:t>
                </a:r>
              </a:p>
              <a:p>
                <a:pPr marL="0" indent="0">
                  <a:lnSpc>
                    <a:spcPct val="100000"/>
                  </a:lnSpc>
                  <a:buFont typeface="Arial" panose="020B0604020202020204" pitchFamily="34" charset="0"/>
                  <a:buNone/>
                </a:pPr>
                <a:r>
                  <a:rPr lang="ru-RU" sz="2000" dirty="0">
                    <a:ea typeface="Verdana" panose="020B0604030504040204" pitchFamily="34" charset="0"/>
                  </a:rPr>
                  <a:t>Звездные величины находились из изохроны методом сплайн-интерполяции. Звездные величины вторичного компонента вычислялись согласно формуле </a:t>
                </a:r>
                <a:r>
                  <a:rPr lang="ru-RU" sz="2000" dirty="0" err="1">
                    <a:ea typeface="Verdana" panose="020B0604030504040204" pitchFamily="34" charset="0"/>
                  </a:rPr>
                  <a:t>Погсона</a:t>
                </a:r>
                <a:endParaRPr lang="ru-RU" sz="2000" dirty="0">
                  <a:ea typeface="Verdana" panose="020B0604030504040204" pitchFamily="34" charset="0"/>
                </a:endParaRPr>
              </a:p>
            </p:txBody>
          </p:sp>
        </mc:Choice>
        <mc:Fallback xmlns="">
          <p:sp>
            <p:nvSpPr>
              <p:cNvPr id="75" name="Объект 2">
                <a:extLst>
                  <a:ext uri="{FF2B5EF4-FFF2-40B4-BE49-F238E27FC236}">
                    <a16:creationId xmlns:a16="http://schemas.microsoft.com/office/drawing/2014/main" id="{862F2029-F6A1-ABDA-039B-2231751237CB}"/>
                  </a:ext>
                </a:extLst>
              </p:cNvPr>
              <p:cNvSpPr txBox="1">
                <a:spLocks noRot="1" noChangeAspect="1" noMove="1" noResize="1" noEditPoints="1" noAdjustHandles="1" noChangeArrowheads="1" noChangeShapeType="1" noTextEdit="1"/>
              </p:cNvSpPr>
              <p:nvPr/>
            </p:nvSpPr>
            <p:spPr>
              <a:xfrm>
                <a:off x="266218" y="1088020"/>
                <a:ext cx="5106947" cy="4949885"/>
              </a:xfrm>
              <a:prstGeom prst="rect">
                <a:avLst/>
              </a:prstGeom>
              <a:blipFill>
                <a:blip r:embed="rId4"/>
                <a:stretch>
                  <a:fillRect l="-1314" t="-616" r="-227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4E32269C-D172-572A-36CC-CA5A0E4FBA27}"/>
                  </a:ext>
                </a:extLst>
              </p:cNvPr>
              <p:cNvSpPr txBox="1"/>
              <p:nvPr/>
            </p:nvSpPr>
            <p:spPr>
              <a:xfrm>
                <a:off x="1326896" y="4167803"/>
                <a:ext cx="2582822" cy="6223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ru-RU" b="0" i="1" smtClean="0">
                          <a:latin typeface="Cambria Math" panose="02040503050406030204" pitchFamily="18" charset="0"/>
                        </a:rPr>
                        <m:t>−</m:t>
                      </m:r>
                      <m:sSub>
                        <m:sSubPr>
                          <m:ctrlPr>
                            <a:rPr lang="ru-RU"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ru-RU" b="0" i="1" smtClean="0">
                          <a:latin typeface="Cambria Math" panose="02040503050406030204" pitchFamily="18" charset="0"/>
                        </a:rPr>
                        <m:t>=−2.5 </m:t>
                      </m:r>
                      <m:r>
                        <a:rPr lang="en-US" b="0" i="1" smtClean="0">
                          <a:latin typeface="Cambria Math" panose="02040503050406030204" pitchFamily="18" charset="0"/>
                        </a:rPr>
                        <m:t>𝑙𝑔</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den>
                          </m:f>
                        </m:e>
                      </m:d>
                    </m:oMath>
                  </m:oMathPara>
                </a14:m>
                <a:endParaRPr lang="ru-RU" dirty="0"/>
              </a:p>
            </p:txBody>
          </p:sp>
        </mc:Choice>
        <mc:Fallback xmlns="">
          <p:sp>
            <p:nvSpPr>
              <p:cNvPr id="76" name="TextBox 75">
                <a:extLst>
                  <a:ext uri="{FF2B5EF4-FFF2-40B4-BE49-F238E27FC236}">
                    <a16:creationId xmlns:a16="http://schemas.microsoft.com/office/drawing/2014/main" id="{4E32269C-D172-572A-36CC-CA5A0E4FBA27}"/>
                  </a:ext>
                </a:extLst>
              </p:cNvPr>
              <p:cNvSpPr txBox="1">
                <a:spLocks noRot="1" noChangeAspect="1" noMove="1" noResize="1" noEditPoints="1" noAdjustHandles="1" noChangeArrowheads="1" noChangeShapeType="1" noTextEdit="1"/>
              </p:cNvSpPr>
              <p:nvPr/>
            </p:nvSpPr>
            <p:spPr>
              <a:xfrm>
                <a:off x="1326896" y="4167803"/>
                <a:ext cx="2582822" cy="622350"/>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968FBCD-EA36-DE96-57C1-DA08C7B52179}"/>
                  </a:ext>
                </a:extLst>
              </p:cNvPr>
              <p:cNvSpPr txBox="1"/>
              <p:nvPr/>
            </p:nvSpPr>
            <p:spPr>
              <a:xfrm>
                <a:off x="1427660" y="4815731"/>
                <a:ext cx="2381293" cy="5638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−0.4</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e>
                          </m:d>
                        </m:sup>
                      </m:sSup>
                    </m:oMath>
                  </m:oMathPara>
                </a14:m>
                <a:endParaRPr lang="ru-RU" dirty="0"/>
              </a:p>
            </p:txBody>
          </p:sp>
        </mc:Choice>
        <mc:Fallback xmlns="">
          <p:sp>
            <p:nvSpPr>
              <p:cNvPr id="77" name="TextBox 76">
                <a:extLst>
                  <a:ext uri="{FF2B5EF4-FFF2-40B4-BE49-F238E27FC236}">
                    <a16:creationId xmlns:a16="http://schemas.microsoft.com/office/drawing/2014/main" id="{B968FBCD-EA36-DE96-57C1-DA08C7B52179}"/>
                  </a:ext>
                </a:extLst>
              </p:cNvPr>
              <p:cNvSpPr txBox="1">
                <a:spLocks noRot="1" noChangeAspect="1" noMove="1" noResize="1" noEditPoints="1" noAdjustHandles="1" noChangeArrowheads="1" noChangeShapeType="1" noTextEdit="1"/>
              </p:cNvSpPr>
              <p:nvPr/>
            </p:nvSpPr>
            <p:spPr>
              <a:xfrm>
                <a:off x="1427660" y="4815731"/>
                <a:ext cx="2381293" cy="56387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6DDCFA0-6C9E-11DB-FAC3-361D14648C35}"/>
                  </a:ext>
                </a:extLst>
              </p:cNvPr>
              <p:cNvSpPr txBox="1"/>
              <p:nvPr/>
            </p:nvSpPr>
            <p:spPr>
              <a:xfrm>
                <a:off x="977466" y="5405181"/>
                <a:ext cx="328168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𝑏𝑖𝑛</m:t>
                          </m:r>
                        </m:sub>
                      </m:sSub>
                      <m:r>
                        <a:rPr lang="ru-RU" b="0" i="1" smtClean="0">
                          <a:latin typeface="Cambria Math" panose="02040503050406030204" pitchFamily="18" charset="0"/>
                        </a:rPr>
                        <m:t>−</m:t>
                      </m:r>
                      <m:sSub>
                        <m:sSubPr>
                          <m:ctrlPr>
                            <a:rPr lang="ru-RU"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ru-RU" b="0" i="1" smtClean="0">
                          <a:latin typeface="Cambria Math" panose="02040503050406030204" pitchFamily="18" charset="0"/>
                        </a:rPr>
                        <m:t>=−2.5 </m:t>
                      </m:r>
                      <m:r>
                        <a:rPr lang="en-US" b="0" i="1" smtClean="0">
                          <a:latin typeface="Cambria Math" panose="02040503050406030204" pitchFamily="18" charset="0"/>
                        </a:rPr>
                        <m:t>𝑙𝑔</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den>
                          </m:f>
                        </m:e>
                      </m:d>
                    </m:oMath>
                  </m:oMathPara>
                </a14:m>
                <a:endParaRPr lang="ru-RU" dirty="0"/>
              </a:p>
            </p:txBody>
          </p:sp>
        </mc:Choice>
        <mc:Fallback xmlns="">
          <p:sp>
            <p:nvSpPr>
              <p:cNvPr id="78" name="TextBox 77">
                <a:extLst>
                  <a:ext uri="{FF2B5EF4-FFF2-40B4-BE49-F238E27FC236}">
                    <a16:creationId xmlns:a16="http://schemas.microsoft.com/office/drawing/2014/main" id="{36DDCFA0-6C9E-11DB-FAC3-361D14648C35}"/>
                  </a:ext>
                </a:extLst>
              </p:cNvPr>
              <p:cNvSpPr txBox="1">
                <a:spLocks noRot="1" noChangeAspect="1" noMove="1" noResize="1" noEditPoints="1" noAdjustHandles="1" noChangeArrowheads="1" noChangeShapeType="1" noTextEdit="1"/>
              </p:cNvSpPr>
              <p:nvPr/>
            </p:nvSpPr>
            <p:spPr>
              <a:xfrm>
                <a:off x="977466" y="5405181"/>
                <a:ext cx="3281680" cy="71468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B69765D-8673-0D13-EF11-B9A82B9EC921}"/>
                  </a:ext>
                </a:extLst>
              </p:cNvPr>
              <p:cNvSpPr txBox="1"/>
              <p:nvPr/>
            </p:nvSpPr>
            <p:spPr>
              <a:xfrm>
                <a:off x="977466" y="6145442"/>
                <a:ext cx="328168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sSub>
                        <m:sSubPr>
                          <m:ctrlPr>
                            <a:rPr lang="ru-RU"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ru-RU" b="0" i="1" smtClean="0">
                          <a:latin typeface="Cambria Math" panose="02040503050406030204" pitchFamily="18" charset="0"/>
                        </a:rPr>
                        <m:t>−2.5 </m:t>
                      </m:r>
                      <m:r>
                        <a:rPr lang="en-US" b="0" i="1" smtClean="0">
                          <a:latin typeface="Cambria Math" panose="02040503050406030204" pitchFamily="18" charset="0"/>
                        </a:rPr>
                        <m:t>𝑙𝑔</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en>
                          </m:f>
                        </m:e>
                      </m:d>
                    </m:oMath>
                  </m:oMathPara>
                </a14:m>
                <a:endParaRPr lang="ru-RU" dirty="0"/>
              </a:p>
            </p:txBody>
          </p:sp>
        </mc:Choice>
        <mc:Fallback xmlns="">
          <p:sp>
            <p:nvSpPr>
              <p:cNvPr id="79" name="TextBox 78">
                <a:extLst>
                  <a:ext uri="{FF2B5EF4-FFF2-40B4-BE49-F238E27FC236}">
                    <a16:creationId xmlns:a16="http://schemas.microsoft.com/office/drawing/2014/main" id="{3B69765D-8673-0D13-EF11-B9A82B9EC921}"/>
                  </a:ext>
                </a:extLst>
              </p:cNvPr>
              <p:cNvSpPr txBox="1">
                <a:spLocks noRot="1" noChangeAspect="1" noMove="1" noResize="1" noEditPoints="1" noAdjustHandles="1" noChangeArrowheads="1" noChangeShapeType="1" noTextEdit="1"/>
              </p:cNvSpPr>
              <p:nvPr/>
            </p:nvSpPr>
            <p:spPr>
              <a:xfrm>
                <a:off x="977466" y="6145442"/>
                <a:ext cx="3281680" cy="714683"/>
              </a:xfrm>
              <a:prstGeom prst="rect">
                <a:avLst/>
              </a:prstGeom>
              <a:blipFill>
                <a:blip r:embed="rId8"/>
                <a:stretch>
                  <a:fillRect/>
                </a:stretch>
              </a:blipFill>
            </p:spPr>
            <p:txBody>
              <a:bodyPr/>
              <a:lstStyle/>
              <a:p>
                <a:r>
                  <a:rPr lang="ru-RU">
                    <a:noFill/>
                  </a:rPr>
                  <a:t> </a:t>
                </a:r>
              </a:p>
            </p:txBody>
          </p:sp>
        </mc:Fallback>
      </mc:AlternateContent>
      <p:sp>
        <p:nvSpPr>
          <p:cNvPr id="90" name="TextBox 89">
            <a:extLst>
              <a:ext uri="{FF2B5EF4-FFF2-40B4-BE49-F238E27FC236}">
                <a16:creationId xmlns:a16="http://schemas.microsoft.com/office/drawing/2014/main" id="{3478C243-97B9-9398-3DF9-DA3F6CC925D0}"/>
              </a:ext>
            </a:extLst>
          </p:cNvPr>
          <p:cNvSpPr txBox="1"/>
          <p:nvPr/>
        </p:nvSpPr>
        <p:spPr>
          <a:xfrm>
            <a:off x="6271855" y="300941"/>
            <a:ext cx="5535948" cy="369332"/>
          </a:xfrm>
          <a:prstGeom prst="rect">
            <a:avLst/>
          </a:prstGeom>
          <a:noFill/>
        </p:spPr>
        <p:txBody>
          <a:bodyPr wrap="square">
            <a:spAutoFit/>
          </a:bodyPr>
          <a:lstStyle/>
          <a:p>
            <a:pPr algn="ctr"/>
            <a:r>
              <a:rPr lang="en-US" sz="1800" dirty="0">
                <a:ea typeface="Verdana" panose="020B0604030504040204" pitchFamily="34" charset="0"/>
              </a:rPr>
              <a:t>NGC 1039</a:t>
            </a:r>
            <a:endParaRPr lang="ru-RU" dirty="0"/>
          </a:p>
        </p:txBody>
      </p:sp>
      <p:sp>
        <p:nvSpPr>
          <p:cNvPr id="3" name="Номер слайда 2">
            <a:extLst>
              <a:ext uri="{FF2B5EF4-FFF2-40B4-BE49-F238E27FC236}">
                <a16:creationId xmlns:a16="http://schemas.microsoft.com/office/drawing/2014/main" id="{688CC4FF-B9F9-03F8-CC73-6EA9CE5E2BDE}"/>
              </a:ext>
            </a:extLst>
          </p:cNvPr>
          <p:cNvSpPr>
            <a:spLocks noGrp="1"/>
          </p:cNvSpPr>
          <p:nvPr>
            <p:ph type="sldNum" sz="quarter" idx="12"/>
          </p:nvPr>
        </p:nvSpPr>
        <p:spPr>
          <a:xfrm>
            <a:off x="9448800" y="6492875"/>
            <a:ext cx="2743200" cy="365125"/>
          </a:xfrm>
        </p:spPr>
        <p:txBody>
          <a:bodyPr/>
          <a:lstStyle/>
          <a:p>
            <a:r>
              <a:rPr lang="en-US" dirty="0"/>
              <a:t>1</a:t>
            </a:r>
            <a:r>
              <a:rPr lang="ru-RU" dirty="0"/>
              <a:t>1</a:t>
            </a:r>
          </a:p>
        </p:txBody>
      </p:sp>
      <p:cxnSp>
        <p:nvCxnSpPr>
          <p:cNvPr id="5" name="Прямая соединительная линия 4">
            <a:extLst>
              <a:ext uri="{FF2B5EF4-FFF2-40B4-BE49-F238E27FC236}">
                <a16:creationId xmlns:a16="http://schemas.microsoft.com/office/drawing/2014/main" id="{DC4F812F-38E0-EF35-093F-968C754CE5AA}"/>
              </a:ext>
            </a:extLst>
          </p:cNvPr>
          <p:cNvCxnSpPr>
            <a:cxnSpLocks/>
            <a:endCxn id="24" idx="2"/>
          </p:cNvCxnSpPr>
          <p:nvPr/>
        </p:nvCxnSpPr>
        <p:spPr>
          <a:xfrm flipH="1" flipV="1">
            <a:off x="7286611" y="2104788"/>
            <a:ext cx="1236649" cy="4656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C42CAF7-CFC1-4BD8-A8C1-9D9C5427E614}"/>
              </a:ext>
            </a:extLst>
          </p:cNvPr>
          <p:cNvSpPr txBox="1"/>
          <p:nvPr/>
        </p:nvSpPr>
        <p:spPr>
          <a:xfrm>
            <a:off x="6328703" y="1581568"/>
            <a:ext cx="1915816" cy="523220"/>
          </a:xfrm>
          <a:prstGeom prst="rect">
            <a:avLst/>
          </a:prstGeom>
          <a:noFill/>
        </p:spPr>
        <p:txBody>
          <a:bodyPr wrap="square" rtlCol="0">
            <a:spAutoFit/>
          </a:bodyPr>
          <a:lstStyle/>
          <a:p>
            <a:r>
              <a:rPr lang="ru-RU" sz="1400" dirty="0">
                <a:solidFill>
                  <a:srgbClr val="FF0000"/>
                </a:solidFill>
              </a:rPr>
              <a:t>Тройные с равными массами компонент</a:t>
            </a:r>
          </a:p>
        </p:txBody>
      </p:sp>
      <p:sp>
        <p:nvSpPr>
          <p:cNvPr id="28" name="TextBox 27">
            <a:extLst>
              <a:ext uri="{FF2B5EF4-FFF2-40B4-BE49-F238E27FC236}">
                <a16:creationId xmlns:a16="http://schemas.microsoft.com/office/drawing/2014/main" id="{2B014538-7CB2-7C61-7B14-11F68D9D058B}"/>
              </a:ext>
            </a:extLst>
          </p:cNvPr>
          <p:cNvSpPr txBox="1"/>
          <p:nvPr/>
        </p:nvSpPr>
        <p:spPr>
          <a:xfrm>
            <a:off x="6344186" y="2537305"/>
            <a:ext cx="1915816" cy="738664"/>
          </a:xfrm>
          <a:prstGeom prst="rect">
            <a:avLst/>
          </a:prstGeom>
          <a:noFill/>
        </p:spPr>
        <p:txBody>
          <a:bodyPr wrap="square" rtlCol="0">
            <a:spAutoFit/>
          </a:bodyPr>
          <a:lstStyle/>
          <a:p>
            <a:r>
              <a:rPr lang="ru-RU" sz="1400" dirty="0">
                <a:solidFill>
                  <a:srgbClr val="0070C0"/>
                </a:solidFill>
              </a:rPr>
              <a:t>Четырехкратные с равными массами компонент</a:t>
            </a:r>
          </a:p>
        </p:txBody>
      </p:sp>
      <p:cxnSp>
        <p:nvCxnSpPr>
          <p:cNvPr id="30" name="Прямая соединительная линия 29">
            <a:extLst>
              <a:ext uri="{FF2B5EF4-FFF2-40B4-BE49-F238E27FC236}">
                <a16:creationId xmlns:a16="http://schemas.microsoft.com/office/drawing/2014/main" id="{DE0B78AD-C1DF-35DF-D7EF-21AD725A8BF8}"/>
              </a:ext>
            </a:extLst>
          </p:cNvPr>
          <p:cNvCxnSpPr>
            <a:cxnSpLocks/>
          </p:cNvCxnSpPr>
          <p:nvPr/>
        </p:nvCxnSpPr>
        <p:spPr>
          <a:xfrm flipH="1" flipV="1">
            <a:off x="7450971" y="3093700"/>
            <a:ext cx="966639" cy="5940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6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Изображение выглядит как диаграмма, рисунок&#10;&#10;Автоматически созданное описание">
            <a:extLst>
              <a:ext uri="{FF2B5EF4-FFF2-40B4-BE49-F238E27FC236}">
                <a16:creationId xmlns:a16="http://schemas.microsoft.com/office/drawing/2014/main" id="{5FE0BF78-4ED5-186B-3DA2-A4E51922F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43" y="1533361"/>
            <a:ext cx="5387656" cy="5188114"/>
          </a:xfrm>
          <a:prstGeom prst="rect">
            <a:avLst/>
          </a:prstGeom>
        </p:spPr>
      </p:pic>
      <p:pic>
        <p:nvPicPr>
          <p:cNvPr id="9" name="Рисунок 8" descr="Изображение выглядит как диаграмма, карта, рисунок&#10;&#10;Автоматически созданное описание">
            <a:extLst>
              <a:ext uri="{FF2B5EF4-FFF2-40B4-BE49-F238E27FC236}">
                <a16:creationId xmlns:a16="http://schemas.microsoft.com/office/drawing/2014/main" id="{D107DCFB-5352-178C-4D7C-C4CE1C738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230" y="1561009"/>
            <a:ext cx="5387656" cy="5160466"/>
          </a:xfrm>
          <a:prstGeom prst="rect">
            <a:avLst/>
          </a:prstGeom>
        </p:spPr>
      </p:pic>
      <mc:AlternateContent xmlns:mc="http://schemas.openxmlformats.org/markup-compatibility/2006" xmlns:a14="http://schemas.microsoft.com/office/drawing/2010/main">
        <mc:Choice Requires="a14">
          <p:sp>
            <p:nvSpPr>
              <p:cNvPr id="5" name="Объект 2">
                <a:extLst>
                  <a:ext uri="{FF2B5EF4-FFF2-40B4-BE49-F238E27FC236}">
                    <a16:creationId xmlns:a16="http://schemas.microsoft.com/office/drawing/2014/main" id="{266547BB-4D45-1FC3-E63E-757A71303596}"/>
                  </a:ext>
                </a:extLst>
              </p:cNvPr>
              <p:cNvSpPr>
                <a:spLocks noGrp="1"/>
              </p:cNvSpPr>
              <p:nvPr>
                <p:ph idx="1"/>
              </p:nvPr>
            </p:nvSpPr>
            <p:spPr>
              <a:xfrm>
                <a:off x="355997" y="949612"/>
                <a:ext cx="11625054" cy="416421"/>
              </a:xfrm>
            </p:spPr>
            <p:txBody>
              <a:bodyPr>
                <a:normAutofit/>
              </a:bodyPr>
              <a:lstStyle/>
              <a:p>
                <a:pPr marL="0" indent="0">
                  <a:buNone/>
                </a:pPr>
                <a:r>
                  <a:rPr lang="ru-RU" sz="2000" dirty="0">
                    <a:ea typeface="Calibri" panose="020F0502020204030204" pitchFamily="34" charset="0"/>
                    <a:cs typeface="Times New Roman" panose="02020603050405020304" pitchFamily="18" charset="0"/>
                  </a:rPr>
                  <a:t>Диаграмма </a:t>
                </a:r>
                <a:r>
                  <a:rPr lang="en-US" sz="2000" dirty="0">
                    <a:ea typeface="Calibri" panose="020F0502020204030204" pitchFamily="34" charset="0"/>
                    <a:cs typeface="Times New Roman" panose="02020603050405020304" pitchFamily="18" charset="0"/>
                  </a:rPr>
                  <a:t>NGC 1039</a:t>
                </a:r>
                <a:r>
                  <a:rPr lang="ru-RU" sz="2000" dirty="0">
                    <a:ea typeface="Calibri" panose="020F0502020204030204" pitchFamily="34" charset="0"/>
                    <a:cs typeface="Times New Roman" panose="02020603050405020304" pitchFamily="18" charset="0"/>
                  </a:rPr>
                  <a:t>. Ограничение </a:t>
                </a:r>
                <a:r>
                  <a:rPr lang="ru-RU" sz="2000" dirty="0">
                    <a:ea typeface="Verdana" panose="020B0604030504040204" pitchFamily="34" charset="0"/>
                  </a:rPr>
                  <a:t>по массе от </a:t>
                </a:r>
                <a14:m>
                  <m:oMath xmlns:m="http://schemas.openxmlformats.org/officeDocument/2006/math">
                    <m:r>
                      <a:rPr lang="ru-RU" sz="2000" b="0" i="1" dirty="0" smtClean="0">
                        <a:effectLst/>
                        <a:latin typeface="Cambria Math" panose="02040503050406030204" pitchFamily="18" charset="0"/>
                        <a:ea typeface="Verdana" panose="020B0604030504040204" pitchFamily="34" charset="0"/>
                      </a:rPr>
                      <m:t>0.50</m:t>
                    </m:r>
                    <m:sSub>
                      <m:sSubPr>
                        <m:ctrlPr>
                          <a:rPr lang="ru-RU" sz="2000" b="0" i="1" dirty="0" smtClean="0">
                            <a:effectLst/>
                            <a:latin typeface="Cambria Math" panose="02040503050406030204" pitchFamily="18" charset="0"/>
                            <a:ea typeface="Verdana" panose="020B0604030504040204" pitchFamily="34" charset="0"/>
                          </a:rPr>
                        </m:ctrlPr>
                      </m:sSubPr>
                      <m:e>
                        <m:r>
                          <a:rPr lang="ru-RU" sz="2000" b="0" i="1" dirty="0" smtClean="0">
                            <a:effectLst/>
                            <a:latin typeface="Cambria Math" panose="02040503050406030204" pitchFamily="18" charset="0"/>
                            <a:ea typeface="Verdana" panose="020B0604030504040204" pitchFamily="34" charset="0"/>
                          </a:rPr>
                          <m:t> </m:t>
                        </m:r>
                        <m:r>
                          <a:rPr lang="ru-RU" sz="2000" i="1" dirty="0">
                            <a:latin typeface="Cambria Math" panose="02040503050406030204" pitchFamily="18" charset="0"/>
                            <a:ea typeface="Verdana" panose="020B0604030504040204" pitchFamily="34" charset="0"/>
                          </a:rPr>
                          <m:t>𝑀</m:t>
                        </m:r>
                      </m:e>
                      <m:sub>
                        <m:r>
                          <a:rPr lang="ru-RU" sz="2000" i="1" dirty="0">
                            <a:latin typeface="Cambria Math" panose="02040503050406030204" pitchFamily="18" charset="0"/>
                            <a:ea typeface="Verdana" panose="020B0604030504040204" pitchFamily="34" charset="0"/>
                          </a:rPr>
                          <m:t>⊙</m:t>
                        </m:r>
                      </m:sub>
                    </m:sSub>
                    <m:r>
                      <a:rPr lang="ru-RU" sz="2000" b="0" i="1" dirty="0" smtClean="0">
                        <a:effectLst/>
                        <a:latin typeface="Cambria Math" panose="02040503050406030204" pitchFamily="18" charset="0"/>
                        <a:ea typeface="Verdana" panose="020B0604030504040204" pitchFamily="34" charset="0"/>
                      </a:rPr>
                      <m:t> </m:t>
                    </m:r>
                  </m:oMath>
                </a14:m>
                <a:r>
                  <a:rPr lang="ru-RU" sz="2000" b="0" i="0" dirty="0">
                    <a:effectLst/>
                    <a:ea typeface="Verdana" panose="020B0604030504040204" pitchFamily="34" charset="0"/>
                  </a:rPr>
                  <a:t>до </a:t>
                </a:r>
                <a14:m>
                  <m:oMath xmlns:m="http://schemas.openxmlformats.org/officeDocument/2006/math">
                    <m:sSub>
                      <m:sSubPr>
                        <m:ctrlPr>
                          <a:rPr lang="ru-RU" sz="2000" i="1" dirty="0">
                            <a:latin typeface="Cambria Math" panose="02040503050406030204" pitchFamily="18" charset="0"/>
                            <a:ea typeface="Verdana" panose="020B0604030504040204" pitchFamily="34" charset="0"/>
                          </a:rPr>
                        </m:ctrlPr>
                      </m:sSubPr>
                      <m:e>
                        <m:r>
                          <a:rPr lang="ru-RU" sz="2000" b="0" i="1" dirty="0" smtClean="0">
                            <a:latin typeface="Cambria Math" panose="02040503050406030204" pitchFamily="18" charset="0"/>
                            <a:ea typeface="Verdana" panose="020B0604030504040204" pitchFamily="34" charset="0"/>
                          </a:rPr>
                          <m:t>1.37 </m:t>
                        </m:r>
                        <m:r>
                          <a:rPr lang="ru-RU" sz="2000" i="1" dirty="0">
                            <a:latin typeface="Cambria Math" panose="02040503050406030204" pitchFamily="18" charset="0"/>
                            <a:ea typeface="Verdana" panose="020B0604030504040204" pitchFamily="34" charset="0"/>
                          </a:rPr>
                          <m:t>𝑀</m:t>
                        </m:r>
                      </m:e>
                      <m:sub>
                        <m:r>
                          <a:rPr lang="ru-RU" sz="2000" i="1" dirty="0">
                            <a:latin typeface="Cambria Math" panose="02040503050406030204" pitchFamily="18" charset="0"/>
                            <a:ea typeface="Verdana" panose="020B0604030504040204" pitchFamily="34" charset="0"/>
                          </a:rPr>
                          <m:t>⊙</m:t>
                        </m:r>
                      </m:sub>
                    </m:sSub>
                  </m:oMath>
                </a14:m>
                <a:r>
                  <a:rPr lang="ru-RU" sz="2000" dirty="0">
                    <a:ea typeface="Verdana" panose="020B0604030504040204" pitchFamily="34" charset="0"/>
                  </a:rPr>
                  <a:t> показано пунктирными линиями.</a:t>
                </a:r>
              </a:p>
            </p:txBody>
          </p:sp>
        </mc:Choice>
        <mc:Fallback xmlns="">
          <p:sp>
            <p:nvSpPr>
              <p:cNvPr id="5" name="Объект 2">
                <a:extLst>
                  <a:ext uri="{FF2B5EF4-FFF2-40B4-BE49-F238E27FC236}">
                    <a16:creationId xmlns:a16="http://schemas.microsoft.com/office/drawing/2014/main" id="{266547BB-4D45-1FC3-E63E-757A71303596}"/>
                  </a:ext>
                </a:extLst>
              </p:cNvPr>
              <p:cNvSpPr>
                <a:spLocks noGrp="1" noRot="1" noChangeAspect="1" noMove="1" noResize="1" noEditPoints="1" noAdjustHandles="1" noChangeArrowheads="1" noChangeShapeType="1" noTextEdit="1"/>
              </p:cNvSpPr>
              <p:nvPr>
                <p:ph idx="1"/>
              </p:nvPr>
            </p:nvSpPr>
            <p:spPr>
              <a:xfrm>
                <a:off x="355997" y="949612"/>
                <a:ext cx="11625054" cy="416421"/>
              </a:xfrm>
              <a:blipFill>
                <a:blip r:embed="rId5"/>
                <a:stretch>
                  <a:fillRect l="-524" t="-14706" b="-16176"/>
                </a:stretch>
              </a:blipFill>
            </p:spPr>
            <p:txBody>
              <a:bodyPr/>
              <a:lstStyle/>
              <a:p>
                <a:r>
                  <a:rPr lang="ru-RU">
                    <a:noFill/>
                  </a:rPr>
                  <a:t> </a:t>
                </a:r>
              </a:p>
            </p:txBody>
          </p:sp>
        </mc:Fallback>
      </mc:AlternateContent>
      <p:sp>
        <p:nvSpPr>
          <p:cNvPr id="12" name="Заголовок 1">
            <a:extLst>
              <a:ext uri="{FF2B5EF4-FFF2-40B4-BE49-F238E27FC236}">
                <a16:creationId xmlns:a16="http://schemas.microsoft.com/office/drawing/2014/main" id="{7FCFDE81-3FF4-CA35-1075-39F58F30A3A7}"/>
              </a:ext>
            </a:extLst>
          </p:cNvPr>
          <p:cNvSpPr>
            <a:spLocks noGrp="1"/>
          </p:cNvSpPr>
          <p:nvPr>
            <p:ph type="title"/>
          </p:nvPr>
        </p:nvSpPr>
        <p:spPr>
          <a:xfrm>
            <a:off x="355997" y="148100"/>
            <a:ext cx="10515600" cy="931169"/>
          </a:xfrm>
        </p:spPr>
        <p:txBody>
          <a:bodyPr>
            <a:normAutofit/>
          </a:bodyPr>
          <a:lstStyle/>
          <a:p>
            <a:r>
              <a:rPr lang="ru-RU" sz="3600" dirty="0"/>
              <a:t>Ограничение области подсчета</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4B14591-A312-B28A-92F0-B4FB7C8E9958}"/>
                  </a:ext>
                </a:extLst>
              </p:cNvPr>
              <p:cNvSpPr txBox="1"/>
              <p:nvPr/>
            </p:nvSpPr>
            <p:spPr>
              <a:xfrm>
                <a:off x="3718368" y="5810491"/>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0.50</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4" name="TextBox 13">
                <a:extLst>
                  <a:ext uri="{FF2B5EF4-FFF2-40B4-BE49-F238E27FC236}">
                    <a16:creationId xmlns:a16="http://schemas.microsoft.com/office/drawing/2014/main" id="{B4B14591-A312-B28A-92F0-B4FB7C8E9958}"/>
                  </a:ext>
                </a:extLst>
              </p:cNvPr>
              <p:cNvSpPr txBox="1">
                <a:spLocks noRot="1" noChangeAspect="1" noMove="1" noResize="1" noEditPoints="1" noAdjustHandles="1" noChangeArrowheads="1" noChangeShapeType="1" noTextEdit="1"/>
              </p:cNvSpPr>
              <p:nvPr/>
            </p:nvSpPr>
            <p:spPr>
              <a:xfrm>
                <a:off x="3718368" y="5810491"/>
                <a:ext cx="946230" cy="381451"/>
              </a:xfrm>
              <a:prstGeom prst="rect">
                <a:avLst/>
              </a:prstGeom>
              <a:blipFill>
                <a:blip r:embed="rId6"/>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BAA813-1F69-ED88-58B4-4F8EF947DCE6}"/>
                  </a:ext>
                </a:extLst>
              </p:cNvPr>
              <p:cNvSpPr txBox="1"/>
              <p:nvPr/>
            </p:nvSpPr>
            <p:spPr>
              <a:xfrm>
                <a:off x="9218272" y="5816021"/>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0.50</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5" name="TextBox 14">
                <a:extLst>
                  <a:ext uri="{FF2B5EF4-FFF2-40B4-BE49-F238E27FC236}">
                    <a16:creationId xmlns:a16="http://schemas.microsoft.com/office/drawing/2014/main" id="{AEBAA813-1F69-ED88-58B4-4F8EF947DCE6}"/>
                  </a:ext>
                </a:extLst>
              </p:cNvPr>
              <p:cNvSpPr txBox="1">
                <a:spLocks noRot="1" noChangeAspect="1" noMove="1" noResize="1" noEditPoints="1" noAdjustHandles="1" noChangeArrowheads="1" noChangeShapeType="1" noTextEdit="1"/>
              </p:cNvSpPr>
              <p:nvPr/>
            </p:nvSpPr>
            <p:spPr>
              <a:xfrm>
                <a:off x="9218272" y="5816021"/>
                <a:ext cx="946230" cy="381451"/>
              </a:xfrm>
              <a:prstGeom prst="rect">
                <a:avLst/>
              </a:prstGeom>
              <a:blipFill>
                <a:blip r:embed="rId7"/>
                <a:stretch>
                  <a:fillRect r="-6452"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85CD49F-4457-BB76-FE75-6CBDEDF76BB3}"/>
                  </a:ext>
                </a:extLst>
              </p:cNvPr>
              <p:cNvSpPr txBox="1"/>
              <p:nvPr/>
            </p:nvSpPr>
            <p:spPr>
              <a:xfrm>
                <a:off x="4788770" y="3347013"/>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1.37</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6" name="TextBox 15">
                <a:extLst>
                  <a:ext uri="{FF2B5EF4-FFF2-40B4-BE49-F238E27FC236}">
                    <a16:creationId xmlns:a16="http://schemas.microsoft.com/office/drawing/2014/main" id="{C85CD49F-4457-BB76-FE75-6CBDEDF76BB3}"/>
                  </a:ext>
                </a:extLst>
              </p:cNvPr>
              <p:cNvSpPr txBox="1">
                <a:spLocks noRot="1" noChangeAspect="1" noMove="1" noResize="1" noEditPoints="1" noAdjustHandles="1" noChangeArrowheads="1" noChangeShapeType="1" noTextEdit="1"/>
              </p:cNvSpPr>
              <p:nvPr/>
            </p:nvSpPr>
            <p:spPr>
              <a:xfrm>
                <a:off x="4788770" y="3347013"/>
                <a:ext cx="946230" cy="381451"/>
              </a:xfrm>
              <a:prstGeom prst="rect">
                <a:avLst/>
              </a:prstGeom>
              <a:blipFill>
                <a:blip r:embed="rId8"/>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BDA3CD-9964-EB7F-FB20-CAE6F8B03BCC}"/>
                  </a:ext>
                </a:extLst>
              </p:cNvPr>
              <p:cNvSpPr txBox="1"/>
              <p:nvPr/>
            </p:nvSpPr>
            <p:spPr>
              <a:xfrm>
                <a:off x="10375815" y="3397170"/>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1.37</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7" name="TextBox 16">
                <a:extLst>
                  <a:ext uri="{FF2B5EF4-FFF2-40B4-BE49-F238E27FC236}">
                    <a16:creationId xmlns:a16="http://schemas.microsoft.com/office/drawing/2014/main" id="{2ABDA3CD-9964-EB7F-FB20-CAE6F8B03BCC}"/>
                  </a:ext>
                </a:extLst>
              </p:cNvPr>
              <p:cNvSpPr txBox="1">
                <a:spLocks noRot="1" noChangeAspect="1" noMove="1" noResize="1" noEditPoints="1" noAdjustHandles="1" noChangeArrowheads="1" noChangeShapeType="1" noTextEdit="1"/>
              </p:cNvSpPr>
              <p:nvPr/>
            </p:nvSpPr>
            <p:spPr>
              <a:xfrm>
                <a:off x="10375815" y="3397170"/>
                <a:ext cx="946230" cy="381451"/>
              </a:xfrm>
              <a:prstGeom prst="rect">
                <a:avLst/>
              </a:prstGeom>
              <a:blipFill>
                <a:blip r:embed="rId9"/>
                <a:stretch>
                  <a:fillRect r="-6452" b="-7937"/>
                </a:stretch>
              </a:blipFill>
            </p:spPr>
            <p:txBody>
              <a:bodyPr/>
              <a:lstStyle/>
              <a:p>
                <a:r>
                  <a:rPr lang="ru-RU">
                    <a:noFill/>
                  </a:rPr>
                  <a:t> </a:t>
                </a:r>
              </a:p>
            </p:txBody>
          </p:sp>
        </mc:Fallback>
      </mc:AlternateContent>
      <p:sp>
        <p:nvSpPr>
          <p:cNvPr id="2" name="Номер слайда 2">
            <a:extLst>
              <a:ext uri="{FF2B5EF4-FFF2-40B4-BE49-F238E27FC236}">
                <a16:creationId xmlns:a16="http://schemas.microsoft.com/office/drawing/2014/main" id="{952AC780-5A1B-E3FD-D375-1D0990706E93}"/>
              </a:ext>
            </a:extLst>
          </p:cNvPr>
          <p:cNvSpPr>
            <a:spLocks noGrp="1"/>
          </p:cNvSpPr>
          <p:nvPr>
            <p:ph type="sldNum" sz="quarter" idx="12"/>
          </p:nvPr>
        </p:nvSpPr>
        <p:spPr>
          <a:xfrm>
            <a:off x="9448800" y="6492875"/>
            <a:ext cx="2743200" cy="365125"/>
          </a:xfrm>
        </p:spPr>
        <p:txBody>
          <a:bodyPr/>
          <a:lstStyle/>
          <a:p>
            <a:r>
              <a:rPr lang="en-US" dirty="0"/>
              <a:t>1</a:t>
            </a:r>
            <a:r>
              <a:rPr lang="ru-RU" dirty="0"/>
              <a:t>2</a:t>
            </a:r>
          </a:p>
        </p:txBody>
      </p:sp>
    </p:spTree>
    <p:extLst>
      <p:ext uri="{BB962C8B-B14F-4D97-AF65-F5344CB8AC3E}">
        <p14:creationId xmlns:p14="http://schemas.microsoft.com/office/powerpoint/2010/main" val="107533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4DB34018-B221-31CB-8F60-069D92403A7D}"/>
              </a:ext>
            </a:extLst>
          </p:cNvPr>
          <p:cNvSpPr txBox="1">
            <a:spLocks/>
          </p:cNvSpPr>
          <p:nvPr/>
        </p:nvSpPr>
        <p:spPr>
          <a:xfrm>
            <a:off x="355997" y="148100"/>
            <a:ext cx="10515600" cy="931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a:t>Ограничение области подсчета</a:t>
            </a:r>
            <a:endParaRPr lang="ru-RU" sz="3600" dirty="0"/>
          </a:p>
        </p:txBody>
      </p:sp>
      <p:pic>
        <p:nvPicPr>
          <p:cNvPr id="18" name="Рисунок 17" descr="Изображение выглядит как диаграмма, линия, рисунок, Параллельный&#10;&#10;Автоматически созданное описание">
            <a:extLst>
              <a:ext uri="{FF2B5EF4-FFF2-40B4-BE49-F238E27FC236}">
                <a16:creationId xmlns:a16="http://schemas.microsoft.com/office/drawing/2014/main" id="{34FA1C16-F9CB-D839-31BF-EA5998619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01" y="1079269"/>
            <a:ext cx="5554099" cy="5545684"/>
          </a:xfrm>
          <a:prstGeom prst="rect">
            <a:avLst/>
          </a:prstGeom>
        </p:spPr>
      </p:pic>
      <p:pic>
        <p:nvPicPr>
          <p:cNvPr id="20" name="Рисунок 19" descr="Изображение выглядит как диаграмма, линия, текст, График&#10;&#10;Автоматически созданное описание">
            <a:extLst>
              <a:ext uri="{FF2B5EF4-FFF2-40B4-BE49-F238E27FC236}">
                <a16:creationId xmlns:a16="http://schemas.microsoft.com/office/drawing/2014/main" id="{5B523729-A1F6-6E5A-5504-CC73C0F26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079269"/>
            <a:ext cx="5545684" cy="554568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BD7BF96-30E5-0798-D6D1-6A58C1ED3597}"/>
                  </a:ext>
                </a:extLst>
              </p:cNvPr>
              <p:cNvSpPr txBox="1"/>
              <p:nvPr/>
            </p:nvSpPr>
            <p:spPr>
              <a:xfrm>
                <a:off x="4406805" y="3595346"/>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1.87</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21" name="TextBox 20">
                <a:extLst>
                  <a:ext uri="{FF2B5EF4-FFF2-40B4-BE49-F238E27FC236}">
                    <a16:creationId xmlns:a16="http://schemas.microsoft.com/office/drawing/2014/main" id="{2BD7BF96-30E5-0798-D6D1-6A58C1ED3597}"/>
                  </a:ext>
                </a:extLst>
              </p:cNvPr>
              <p:cNvSpPr txBox="1">
                <a:spLocks noRot="1" noChangeAspect="1" noMove="1" noResize="1" noEditPoints="1" noAdjustHandles="1" noChangeArrowheads="1" noChangeShapeType="1" noTextEdit="1"/>
              </p:cNvSpPr>
              <p:nvPr/>
            </p:nvSpPr>
            <p:spPr>
              <a:xfrm>
                <a:off x="4406805" y="3595346"/>
                <a:ext cx="946230" cy="381451"/>
              </a:xfrm>
              <a:prstGeom prst="rect">
                <a:avLst/>
              </a:prstGeom>
              <a:blipFill>
                <a:blip r:embed="rId5"/>
                <a:stretch>
                  <a:fillRect r="-5806"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5BD3611-EF8F-7828-9C48-39EBD91E44CD}"/>
                  </a:ext>
                </a:extLst>
              </p:cNvPr>
              <p:cNvSpPr txBox="1"/>
              <p:nvPr/>
            </p:nvSpPr>
            <p:spPr>
              <a:xfrm>
                <a:off x="10240446" y="315461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1.83</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22" name="TextBox 21">
                <a:extLst>
                  <a:ext uri="{FF2B5EF4-FFF2-40B4-BE49-F238E27FC236}">
                    <a16:creationId xmlns:a16="http://schemas.microsoft.com/office/drawing/2014/main" id="{35BD3611-EF8F-7828-9C48-39EBD91E44CD}"/>
                  </a:ext>
                </a:extLst>
              </p:cNvPr>
              <p:cNvSpPr txBox="1">
                <a:spLocks noRot="1" noChangeAspect="1" noMove="1" noResize="1" noEditPoints="1" noAdjustHandles="1" noChangeArrowheads="1" noChangeShapeType="1" noTextEdit="1"/>
              </p:cNvSpPr>
              <p:nvPr/>
            </p:nvSpPr>
            <p:spPr>
              <a:xfrm>
                <a:off x="10240446" y="3154615"/>
                <a:ext cx="946230" cy="381451"/>
              </a:xfrm>
              <a:prstGeom prst="rect">
                <a:avLst/>
              </a:prstGeom>
              <a:blipFill>
                <a:blip r:embed="rId6"/>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1C6EFD-8D99-1782-B56D-9543B929990F}"/>
                  </a:ext>
                </a:extLst>
              </p:cNvPr>
              <p:cNvSpPr txBox="1"/>
              <p:nvPr/>
            </p:nvSpPr>
            <p:spPr>
              <a:xfrm>
                <a:off x="4944322" y="558800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1.02</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23" name="TextBox 22">
                <a:extLst>
                  <a:ext uri="{FF2B5EF4-FFF2-40B4-BE49-F238E27FC236}">
                    <a16:creationId xmlns:a16="http://schemas.microsoft.com/office/drawing/2014/main" id="{841C6EFD-8D99-1782-B56D-9543B929990F}"/>
                  </a:ext>
                </a:extLst>
              </p:cNvPr>
              <p:cNvSpPr txBox="1">
                <a:spLocks noRot="1" noChangeAspect="1" noMove="1" noResize="1" noEditPoints="1" noAdjustHandles="1" noChangeArrowheads="1" noChangeShapeType="1" noTextEdit="1"/>
              </p:cNvSpPr>
              <p:nvPr/>
            </p:nvSpPr>
            <p:spPr>
              <a:xfrm>
                <a:off x="4944322" y="5588005"/>
                <a:ext cx="946230" cy="381451"/>
              </a:xfrm>
              <a:prstGeom prst="rect">
                <a:avLst/>
              </a:prstGeom>
              <a:blipFill>
                <a:blip r:embed="rId7"/>
                <a:stretch>
                  <a:fillRect r="-6452"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99D56D-B646-FE68-F4FD-3540D1BC03E0}"/>
                  </a:ext>
                </a:extLst>
              </p:cNvPr>
              <p:cNvSpPr txBox="1"/>
              <p:nvPr/>
            </p:nvSpPr>
            <p:spPr>
              <a:xfrm>
                <a:off x="10602006" y="5254260"/>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dirty="0" smtClean="0">
                          <a:latin typeface="Cambria Math" panose="02040503050406030204" pitchFamily="18" charset="0"/>
                          <a:ea typeface="Verdana" panose="020B0604030504040204" pitchFamily="34" charset="0"/>
                        </a:rPr>
                        <m:t>0</m:t>
                      </m:r>
                      <m:r>
                        <a:rPr lang="ru-RU" sz="1800" b="0" i="1" dirty="0" smtClean="0">
                          <a:effectLst/>
                          <a:latin typeface="Cambria Math" panose="02040503050406030204" pitchFamily="18" charset="0"/>
                          <a:ea typeface="Verdana" panose="020B0604030504040204" pitchFamily="34" charset="0"/>
                        </a:rPr>
                        <m:t>.84</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24" name="TextBox 23">
                <a:extLst>
                  <a:ext uri="{FF2B5EF4-FFF2-40B4-BE49-F238E27FC236}">
                    <a16:creationId xmlns:a16="http://schemas.microsoft.com/office/drawing/2014/main" id="{B999D56D-B646-FE68-F4FD-3540D1BC03E0}"/>
                  </a:ext>
                </a:extLst>
              </p:cNvPr>
              <p:cNvSpPr txBox="1">
                <a:spLocks noRot="1" noChangeAspect="1" noMove="1" noResize="1" noEditPoints="1" noAdjustHandles="1" noChangeArrowheads="1" noChangeShapeType="1" noTextEdit="1"/>
              </p:cNvSpPr>
              <p:nvPr/>
            </p:nvSpPr>
            <p:spPr>
              <a:xfrm>
                <a:off x="10602006" y="5254260"/>
                <a:ext cx="946230" cy="381451"/>
              </a:xfrm>
              <a:prstGeom prst="rect">
                <a:avLst/>
              </a:prstGeom>
              <a:blipFill>
                <a:blip r:embed="rId8"/>
                <a:stretch>
                  <a:fillRect r="-6452" b="-9677"/>
                </a:stretch>
              </a:blipFill>
            </p:spPr>
            <p:txBody>
              <a:bodyPr/>
              <a:lstStyle/>
              <a:p>
                <a:r>
                  <a:rPr lang="ru-RU">
                    <a:noFill/>
                  </a:rPr>
                  <a:t> </a:t>
                </a:r>
              </a:p>
            </p:txBody>
          </p:sp>
        </mc:Fallback>
      </mc:AlternateContent>
      <p:sp>
        <p:nvSpPr>
          <p:cNvPr id="2" name="Номер слайда 2">
            <a:extLst>
              <a:ext uri="{FF2B5EF4-FFF2-40B4-BE49-F238E27FC236}">
                <a16:creationId xmlns:a16="http://schemas.microsoft.com/office/drawing/2014/main" id="{6E23AB32-3E3F-6E49-731A-0AE0618BFC77}"/>
              </a:ext>
            </a:extLst>
          </p:cNvPr>
          <p:cNvSpPr>
            <a:spLocks noGrp="1"/>
          </p:cNvSpPr>
          <p:nvPr>
            <p:ph type="sldNum" sz="quarter" idx="12"/>
          </p:nvPr>
        </p:nvSpPr>
        <p:spPr>
          <a:xfrm>
            <a:off x="9448800" y="6492875"/>
            <a:ext cx="2743200" cy="365125"/>
          </a:xfrm>
        </p:spPr>
        <p:txBody>
          <a:bodyPr/>
          <a:lstStyle/>
          <a:p>
            <a:r>
              <a:rPr lang="en-US" dirty="0"/>
              <a:t>1</a:t>
            </a:r>
            <a:r>
              <a:rPr lang="ru-RU" dirty="0"/>
              <a:t>3</a:t>
            </a:r>
          </a:p>
        </p:txBody>
      </p:sp>
    </p:spTree>
    <p:extLst>
      <p:ext uri="{BB962C8B-B14F-4D97-AF65-F5344CB8AC3E}">
        <p14:creationId xmlns:p14="http://schemas.microsoft.com/office/powerpoint/2010/main" val="278336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4DB34018-B221-31CB-8F60-069D92403A7D}"/>
              </a:ext>
            </a:extLst>
          </p:cNvPr>
          <p:cNvSpPr txBox="1">
            <a:spLocks/>
          </p:cNvSpPr>
          <p:nvPr/>
        </p:nvSpPr>
        <p:spPr>
          <a:xfrm>
            <a:off x="355997" y="148100"/>
            <a:ext cx="10515600" cy="931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a:t>Ограничение области подсчета</a:t>
            </a:r>
            <a:endParaRPr lang="ru-RU" sz="3600" dirty="0"/>
          </a:p>
        </p:txBody>
      </p:sp>
      <p:pic>
        <p:nvPicPr>
          <p:cNvPr id="3" name="Рисунок 2" descr="Изображение выглядит как диаграмма, линия, текст, карта&#10;&#10;Автоматически созданное описание">
            <a:extLst>
              <a:ext uri="{FF2B5EF4-FFF2-40B4-BE49-F238E27FC236}">
                <a16:creationId xmlns:a16="http://schemas.microsoft.com/office/drawing/2014/main" id="{D651DB57-2482-2D73-0E05-393DDB0A4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093" y="1079269"/>
            <a:ext cx="5510416" cy="5477220"/>
          </a:xfrm>
          <a:prstGeom prst="rect">
            <a:avLst/>
          </a:prstGeom>
        </p:spPr>
      </p:pic>
      <p:pic>
        <p:nvPicPr>
          <p:cNvPr id="5" name="Рисунок 4" descr="Изображение выглядит как диаграмма, текст, линия, рисунок&#10;&#10;Автоматически созданное описание">
            <a:extLst>
              <a:ext uri="{FF2B5EF4-FFF2-40B4-BE49-F238E27FC236}">
                <a16:creationId xmlns:a16="http://schemas.microsoft.com/office/drawing/2014/main" id="{7FFC6AF3-71B9-F402-0151-E16F6C708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63" y="1079269"/>
            <a:ext cx="5545685" cy="547722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DEBDFB-EEC3-F134-B1B7-D9049A2D5AD1}"/>
                  </a:ext>
                </a:extLst>
              </p:cNvPr>
              <p:cNvSpPr txBox="1"/>
              <p:nvPr/>
            </p:nvSpPr>
            <p:spPr>
              <a:xfrm>
                <a:off x="4128372" y="321389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1.49</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6" name="TextBox 5">
                <a:extLst>
                  <a:ext uri="{FF2B5EF4-FFF2-40B4-BE49-F238E27FC236}">
                    <a16:creationId xmlns:a16="http://schemas.microsoft.com/office/drawing/2014/main" id="{2EDEBDFB-EEC3-F134-B1B7-D9049A2D5AD1}"/>
                  </a:ext>
                </a:extLst>
              </p:cNvPr>
              <p:cNvSpPr txBox="1">
                <a:spLocks noRot="1" noChangeAspect="1" noMove="1" noResize="1" noEditPoints="1" noAdjustHandles="1" noChangeArrowheads="1" noChangeShapeType="1" noTextEdit="1"/>
              </p:cNvSpPr>
              <p:nvPr/>
            </p:nvSpPr>
            <p:spPr>
              <a:xfrm>
                <a:off x="4128372" y="3213895"/>
                <a:ext cx="946230" cy="381451"/>
              </a:xfrm>
              <a:prstGeom prst="rect">
                <a:avLst/>
              </a:prstGeom>
              <a:blipFill>
                <a:blip r:embed="rId5"/>
                <a:stretch>
                  <a:fillRect r="-6452"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7AE8EA-0E79-9FE8-08D3-E031E24C66DB}"/>
                  </a:ext>
                </a:extLst>
              </p:cNvPr>
              <p:cNvSpPr txBox="1"/>
              <p:nvPr/>
            </p:nvSpPr>
            <p:spPr>
              <a:xfrm>
                <a:off x="9938217" y="2675681"/>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1.89</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8" name="TextBox 7">
                <a:extLst>
                  <a:ext uri="{FF2B5EF4-FFF2-40B4-BE49-F238E27FC236}">
                    <a16:creationId xmlns:a16="http://schemas.microsoft.com/office/drawing/2014/main" id="{277AE8EA-0E79-9FE8-08D3-E031E24C66DB}"/>
                  </a:ext>
                </a:extLst>
              </p:cNvPr>
              <p:cNvSpPr txBox="1">
                <a:spLocks noRot="1" noChangeAspect="1" noMove="1" noResize="1" noEditPoints="1" noAdjustHandles="1" noChangeArrowheads="1" noChangeShapeType="1" noTextEdit="1"/>
              </p:cNvSpPr>
              <p:nvPr/>
            </p:nvSpPr>
            <p:spPr>
              <a:xfrm>
                <a:off x="9938217" y="2675681"/>
                <a:ext cx="946230" cy="381451"/>
              </a:xfrm>
              <a:prstGeom prst="rect">
                <a:avLst/>
              </a:prstGeom>
              <a:blipFill>
                <a:blip r:embed="rId6"/>
                <a:stretch>
                  <a:fillRect r="-5769"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C77EAC-CE23-2661-0BE0-AF98A296BC19}"/>
                  </a:ext>
                </a:extLst>
              </p:cNvPr>
              <p:cNvSpPr txBox="1"/>
              <p:nvPr/>
            </p:nvSpPr>
            <p:spPr>
              <a:xfrm>
                <a:off x="3527129" y="4594197"/>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0.92</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9" name="TextBox 8">
                <a:extLst>
                  <a:ext uri="{FF2B5EF4-FFF2-40B4-BE49-F238E27FC236}">
                    <a16:creationId xmlns:a16="http://schemas.microsoft.com/office/drawing/2014/main" id="{4FC77EAC-CE23-2661-0BE0-AF98A296BC19}"/>
                  </a:ext>
                </a:extLst>
              </p:cNvPr>
              <p:cNvSpPr txBox="1">
                <a:spLocks noRot="1" noChangeAspect="1" noMove="1" noResize="1" noEditPoints="1" noAdjustHandles="1" noChangeArrowheads="1" noChangeShapeType="1" noTextEdit="1"/>
              </p:cNvSpPr>
              <p:nvPr/>
            </p:nvSpPr>
            <p:spPr>
              <a:xfrm>
                <a:off x="3527129" y="4594197"/>
                <a:ext cx="946230" cy="381451"/>
              </a:xfrm>
              <a:prstGeom prst="rect">
                <a:avLst/>
              </a:prstGeom>
              <a:blipFill>
                <a:blip r:embed="rId7"/>
                <a:stretch>
                  <a:fillRect r="-5806"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486CD1-AEEB-0836-D893-8E9AF66CB4EA}"/>
                  </a:ext>
                </a:extLst>
              </p:cNvPr>
              <p:cNvSpPr txBox="1"/>
              <p:nvPr/>
            </p:nvSpPr>
            <p:spPr>
              <a:xfrm>
                <a:off x="8264663" y="4673453"/>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dirty="0">
                          <a:latin typeface="Cambria Math" panose="02040503050406030204" pitchFamily="18" charset="0"/>
                          <a:ea typeface="Verdana" panose="020B0604030504040204" pitchFamily="34" charset="0"/>
                        </a:rPr>
                        <m:t>0</m:t>
                      </m:r>
                      <m:r>
                        <a:rPr lang="ru-RU" sz="1800" b="0" i="1" dirty="0" smtClean="0">
                          <a:effectLst/>
                          <a:latin typeface="Cambria Math" panose="02040503050406030204" pitchFamily="18" charset="0"/>
                          <a:ea typeface="Verdana" panose="020B0604030504040204" pitchFamily="34" charset="0"/>
                        </a:rPr>
                        <m:t>.82</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0" name="TextBox 9">
                <a:extLst>
                  <a:ext uri="{FF2B5EF4-FFF2-40B4-BE49-F238E27FC236}">
                    <a16:creationId xmlns:a16="http://schemas.microsoft.com/office/drawing/2014/main" id="{EB486CD1-AEEB-0836-D893-8E9AF66CB4EA}"/>
                  </a:ext>
                </a:extLst>
              </p:cNvPr>
              <p:cNvSpPr txBox="1">
                <a:spLocks noRot="1" noChangeAspect="1" noMove="1" noResize="1" noEditPoints="1" noAdjustHandles="1" noChangeArrowheads="1" noChangeShapeType="1" noTextEdit="1"/>
              </p:cNvSpPr>
              <p:nvPr/>
            </p:nvSpPr>
            <p:spPr>
              <a:xfrm>
                <a:off x="8264663" y="4673453"/>
                <a:ext cx="946230" cy="381451"/>
              </a:xfrm>
              <a:prstGeom prst="rect">
                <a:avLst/>
              </a:prstGeom>
              <a:blipFill>
                <a:blip r:embed="rId8"/>
                <a:stretch>
                  <a:fillRect r="-5806" b="-9677"/>
                </a:stretch>
              </a:blipFill>
            </p:spPr>
            <p:txBody>
              <a:bodyPr/>
              <a:lstStyle/>
              <a:p>
                <a:r>
                  <a:rPr lang="ru-RU">
                    <a:noFill/>
                  </a:rPr>
                  <a:t> </a:t>
                </a:r>
              </a:p>
            </p:txBody>
          </p:sp>
        </mc:Fallback>
      </mc:AlternateContent>
      <p:sp>
        <p:nvSpPr>
          <p:cNvPr id="2" name="Номер слайда 2">
            <a:extLst>
              <a:ext uri="{FF2B5EF4-FFF2-40B4-BE49-F238E27FC236}">
                <a16:creationId xmlns:a16="http://schemas.microsoft.com/office/drawing/2014/main" id="{CA54C33F-D87F-BF25-F372-7633164045EA}"/>
              </a:ext>
            </a:extLst>
          </p:cNvPr>
          <p:cNvSpPr>
            <a:spLocks noGrp="1"/>
          </p:cNvSpPr>
          <p:nvPr>
            <p:ph type="sldNum" sz="quarter" idx="12"/>
          </p:nvPr>
        </p:nvSpPr>
        <p:spPr>
          <a:xfrm>
            <a:off x="9448800" y="6492875"/>
            <a:ext cx="2743200" cy="365125"/>
          </a:xfrm>
        </p:spPr>
        <p:txBody>
          <a:bodyPr/>
          <a:lstStyle/>
          <a:p>
            <a:r>
              <a:rPr lang="en-US" dirty="0"/>
              <a:t>1</a:t>
            </a:r>
            <a:r>
              <a:rPr lang="ru-RU" dirty="0"/>
              <a:t>4</a:t>
            </a:r>
          </a:p>
        </p:txBody>
      </p:sp>
    </p:spTree>
    <p:extLst>
      <p:ext uri="{BB962C8B-B14F-4D97-AF65-F5344CB8AC3E}">
        <p14:creationId xmlns:p14="http://schemas.microsoft.com/office/powerpoint/2010/main" val="216823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4DB34018-B221-31CB-8F60-069D92403A7D}"/>
              </a:ext>
            </a:extLst>
          </p:cNvPr>
          <p:cNvSpPr txBox="1">
            <a:spLocks/>
          </p:cNvSpPr>
          <p:nvPr/>
        </p:nvSpPr>
        <p:spPr>
          <a:xfrm>
            <a:off x="355997" y="148100"/>
            <a:ext cx="10515600" cy="931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a:t>Ограничение области подсчета</a:t>
            </a:r>
            <a:endParaRPr lang="ru-RU" sz="3600" dirty="0"/>
          </a:p>
        </p:txBody>
      </p:sp>
      <p:pic>
        <p:nvPicPr>
          <p:cNvPr id="4" name="Рисунок 3" descr="Изображение выглядит как рисунок, диаграмма, зарисовка, линия&#10;&#10;Автоматически созданное описание">
            <a:extLst>
              <a:ext uri="{FF2B5EF4-FFF2-40B4-BE49-F238E27FC236}">
                <a16:creationId xmlns:a16="http://schemas.microsoft.com/office/drawing/2014/main" id="{922D6D51-8AB5-397B-4303-A978EB3F8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79269"/>
            <a:ext cx="5580282" cy="5528930"/>
          </a:xfrm>
          <a:prstGeom prst="rect">
            <a:avLst/>
          </a:prstGeom>
        </p:spPr>
      </p:pic>
      <p:pic>
        <p:nvPicPr>
          <p:cNvPr id="8" name="Рисунок 7" descr="Изображение выглядит как диаграмма, линия, текст, карта&#10;&#10;Автоматически созданное описание">
            <a:extLst>
              <a:ext uri="{FF2B5EF4-FFF2-40B4-BE49-F238E27FC236}">
                <a16:creationId xmlns:a16="http://schemas.microsoft.com/office/drawing/2014/main" id="{EEBA4C36-3B35-CD6A-063C-65C082070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08" y="1079269"/>
            <a:ext cx="5545685" cy="55289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1D4681-F4CA-DFF7-B5ED-7F74F1A7FB3A}"/>
                  </a:ext>
                </a:extLst>
              </p:cNvPr>
              <p:cNvSpPr txBox="1"/>
              <p:nvPr/>
            </p:nvSpPr>
            <p:spPr>
              <a:xfrm>
                <a:off x="4186886" y="321389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dirty="0">
                          <a:latin typeface="Cambria Math" panose="02040503050406030204" pitchFamily="18" charset="0"/>
                          <a:ea typeface="Verdana" panose="020B0604030504040204" pitchFamily="34" charset="0"/>
                        </a:rPr>
                        <m:t>2</m:t>
                      </m:r>
                      <m:r>
                        <a:rPr lang="ru-RU" sz="1800" b="0" i="1" dirty="0" smtClean="0">
                          <a:effectLst/>
                          <a:latin typeface="Cambria Math" panose="02040503050406030204" pitchFamily="18" charset="0"/>
                          <a:ea typeface="Verdana" panose="020B0604030504040204" pitchFamily="34" charset="0"/>
                        </a:rPr>
                        <m:t>.01</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9" name="TextBox 8">
                <a:extLst>
                  <a:ext uri="{FF2B5EF4-FFF2-40B4-BE49-F238E27FC236}">
                    <a16:creationId xmlns:a16="http://schemas.microsoft.com/office/drawing/2014/main" id="{861D4681-F4CA-DFF7-B5ED-7F74F1A7FB3A}"/>
                  </a:ext>
                </a:extLst>
              </p:cNvPr>
              <p:cNvSpPr txBox="1">
                <a:spLocks noRot="1" noChangeAspect="1" noMove="1" noResize="1" noEditPoints="1" noAdjustHandles="1" noChangeArrowheads="1" noChangeShapeType="1" noTextEdit="1"/>
              </p:cNvSpPr>
              <p:nvPr/>
            </p:nvSpPr>
            <p:spPr>
              <a:xfrm>
                <a:off x="4186886" y="3213895"/>
                <a:ext cx="946230" cy="381451"/>
              </a:xfrm>
              <a:prstGeom prst="rect">
                <a:avLst/>
              </a:prstGeom>
              <a:blipFill>
                <a:blip r:embed="rId5"/>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F583760-EC44-2547-A5C7-74169CAEAA8E}"/>
                  </a:ext>
                </a:extLst>
              </p:cNvPr>
              <p:cNvSpPr txBox="1"/>
              <p:nvPr/>
            </p:nvSpPr>
            <p:spPr>
              <a:xfrm>
                <a:off x="10113125" y="308270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1.78</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0" name="TextBox 9">
                <a:extLst>
                  <a:ext uri="{FF2B5EF4-FFF2-40B4-BE49-F238E27FC236}">
                    <a16:creationId xmlns:a16="http://schemas.microsoft.com/office/drawing/2014/main" id="{CF583760-EC44-2547-A5C7-74169CAEAA8E}"/>
                  </a:ext>
                </a:extLst>
              </p:cNvPr>
              <p:cNvSpPr txBox="1">
                <a:spLocks noRot="1" noChangeAspect="1" noMove="1" noResize="1" noEditPoints="1" noAdjustHandles="1" noChangeArrowheads="1" noChangeShapeType="1" noTextEdit="1"/>
              </p:cNvSpPr>
              <p:nvPr/>
            </p:nvSpPr>
            <p:spPr>
              <a:xfrm>
                <a:off x="10113125" y="3082705"/>
                <a:ext cx="946230" cy="381451"/>
              </a:xfrm>
              <a:prstGeom prst="rect">
                <a:avLst/>
              </a:prstGeom>
              <a:blipFill>
                <a:blip r:embed="rId6"/>
                <a:stretch>
                  <a:fillRect r="-5806"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6A611A-2655-2968-48F5-0800FAE72526}"/>
                  </a:ext>
                </a:extLst>
              </p:cNvPr>
              <p:cNvSpPr txBox="1"/>
              <p:nvPr/>
            </p:nvSpPr>
            <p:spPr>
              <a:xfrm>
                <a:off x="4716607" y="4720321"/>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1.03</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1" name="TextBox 10">
                <a:extLst>
                  <a:ext uri="{FF2B5EF4-FFF2-40B4-BE49-F238E27FC236}">
                    <a16:creationId xmlns:a16="http://schemas.microsoft.com/office/drawing/2014/main" id="{486A611A-2655-2968-48F5-0800FAE72526}"/>
                  </a:ext>
                </a:extLst>
              </p:cNvPr>
              <p:cNvSpPr txBox="1">
                <a:spLocks noRot="1" noChangeAspect="1" noMove="1" noResize="1" noEditPoints="1" noAdjustHandles="1" noChangeArrowheads="1" noChangeShapeType="1" noTextEdit="1"/>
              </p:cNvSpPr>
              <p:nvPr/>
            </p:nvSpPr>
            <p:spPr>
              <a:xfrm>
                <a:off x="4716607" y="4720321"/>
                <a:ext cx="946230" cy="381451"/>
              </a:xfrm>
              <a:prstGeom prst="rect">
                <a:avLst/>
              </a:prstGeom>
              <a:blipFill>
                <a:blip r:embed="rId7"/>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29B80A-8464-595D-77BF-40E3494EBCAD}"/>
                  </a:ext>
                </a:extLst>
              </p:cNvPr>
              <p:cNvSpPr txBox="1"/>
              <p:nvPr/>
            </p:nvSpPr>
            <p:spPr>
              <a:xfrm>
                <a:off x="10347285" y="5276866"/>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0.81</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2" name="TextBox 11">
                <a:extLst>
                  <a:ext uri="{FF2B5EF4-FFF2-40B4-BE49-F238E27FC236}">
                    <a16:creationId xmlns:a16="http://schemas.microsoft.com/office/drawing/2014/main" id="{E329B80A-8464-595D-77BF-40E3494EBCAD}"/>
                  </a:ext>
                </a:extLst>
              </p:cNvPr>
              <p:cNvSpPr txBox="1">
                <a:spLocks noRot="1" noChangeAspect="1" noMove="1" noResize="1" noEditPoints="1" noAdjustHandles="1" noChangeArrowheads="1" noChangeShapeType="1" noTextEdit="1"/>
              </p:cNvSpPr>
              <p:nvPr/>
            </p:nvSpPr>
            <p:spPr>
              <a:xfrm>
                <a:off x="10347285" y="5276866"/>
                <a:ext cx="946230" cy="381451"/>
              </a:xfrm>
              <a:prstGeom prst="rect">
                <a:avLst/>
              </a:prstGeom>
              <a:blipFill>
                <a:blip r:embed="rId8"/>
                <a:stretch>
                  <a:fillRect r="-5769" b="-9677"/>
                </a:stretch>
              </a:blipFill>
            </p:spPr>
            <p:txBody>
              <a:bodyPr/>
              <a:lstStyle/>
              <a:p>
                <a:r>
                  <a:rPr lang="ru-RU">
                    <a:noFill/>
                  </a:rPr>
                  <a:t> </a:t>
                </a:r>
              </a:p>
            </p:txBody>
          </p:sp>
        </mc:Fallback>
      </mc:AlternateContent>
      <p:sp>
        <p:nvSpPr>
          <p:cNvPr id="2" name="Номер слайда 2">
            <a:extLst>
              <a:ext uri="{FF2B5EF4-FFF2-40B4-BE49-F238E27FC236}">
                <a16:creationId xmlns:a16="http://schemas.microsoft.com/office/drawing/2014/main" id="{FC0FB43B-2B52-231A-3E5B-D57A585F9442}"/>
              </a:ext>
            </a:extLst>
          </p:cNvPr>
          <p:cNvSpPr>
            <a:spLocks noGrp="1"/>
          </p:cNvSpPr>
          <p:nvPr>
            <p:ph type="sldNum" sz="quarter" idx="12"/>
          </p:nvPr>
        </p:nvSpPr>
        <p:spPr>
          <a:xfrm>
            <a:off x="9448800" y="6492875"/>
            <a:ext cx="2743200" cy="365125"/>
          </a:xfrm>
        </p:spPr>
        <p:txBody>
          <a:bodyPr/>
          <a:lstStyle/>
          <a:p>
            <a:r>
              <a:rPr lang="en-US" dirty="0"/>
              <a:t>1</a:t>
            </a:r>
            <a:r>
              <a:rPr lang="ru-RU" dirty="0"/>
              <a:t>5</a:t>
            </a:r>
          </a:p>
        </p:txBody>
      </p:sp>
    </p:spTree>
    <p:extLst>
      <p:ext uri="{BB962C8B-B14F-4D97-AF65-F5344CB8AC3E}">
        <p14:creationId xmlns:p14="http://schemas.microsoft.com/office/powerpoint/2010/main" val="363849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4DB34018-B221-31CB-8F60-069D92403A7D}"/>
              </a:ext>
            </a:extLst>
          </p:cNvPr>
          <p:cNvSpPr txBox="1">
            <a:spLocks/>
          </p:cNvSpPr>
          <p:nvPr/>
        </p:nvSpPr>
        <p:spPr>
          <a:xfrm>
            <a:off x="355997" y="148100"/>
            <a:ext cx="10515600" cy="931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a:t>Ограничение области подсчета</a:t>
            </a:r>
            <a:endParaRPr lang="ru-RU" sz="3600" dirty="0"/>
          </a:p>
        </p:txBody>
      </p:sp>
      <p:pic>
        <p:nvPicPr>
          <p:cNvPr id="3" name="Рисунок 2" descr="Изображение выглядит как диаграмма, рисунок, линия&#10;&#10;Автоматически созданное описание">
            <a:extLst>
              <a:ext uri="{FF2B5EF4-FFF2-40B4-BE49-F238E27FC236}">
                <a16:creationId xmlns:a16="http://schemas.microsoft.com/office/drawing/2014/main" id="{3FD304A5-D6FD-49F7-EDBC-033114A73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79268"/>
            <a:ext cx="5571879" cy="5563450"/>
          </a:xfrm>
          <a:prstGeom prst="rect">
            <a:avLst/>
          </a:prstGeom>
        </p:spPr>
      </p:pic>
      <p:pic>
        <p:nvPicPr>
          <p:cNvPr id="6" name="Рисунок 5" descr="Изображение выглядит как диаграмма, рисунок&#10;&#10;Автоматически созданное описание">
            <a:extLst>
              <a:ext uri="{FF2B5EF4-FFF2-40B4-BE49-F238E27FC236}">
                <a16:creationId xmlns:a16="http://schemas.microsoft.com/office/drawing/2014/main" id="{542BE674-2E85-2476-25DF-05940E3DB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18" y="1079269"/>
            <a:ext cx="5580282" cy="556344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57A315-B3A1-226D-CD84-34F31A06E513}"/>
                  </a:ext>
                </a:extLst>
              </p:cNvPr>
              <p:cNvSpPr txBox="1"/>
              <p:nvPr/>
            </p:nvSpPr>
            <p:spPr>
              <a:xfrm>
                <a:off x="4372081" y="3213895"/>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1.67</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9" name="TextBox 8">
                <a:extLst>
                  <a:ext uri="{FF2B5EF4-FFF2-40B4-BE49-F238E27FC236}">
                    <a16:creationId xmlns:a16="http://schemas.microsoft.com/office/drawing/2014/main" id="{9C57A315-B3A1-226D-CD84-34F31A06E513}"/>
                  </a:ext>
                </a:extLst>
              </p:cNvPr>
              <p:cNvSpPr txBox="1">
                <a:spLocks noRot="1" noChangeAspect="1" noMove="1" noResize="1" noEditPoints="1" noAdjustHandles="1" noChangeArrowheads="1" noChangeShapeType="1" noTextEdit="1"/>
              </p:cNvSpPr>
              <p:nvPr/>
            </p:nvSpPr>
            <p:spPr>
              <a:xfrm>
                <a:off x="4372081" y="3213895"/>
                <a:ext cx="946230" cy="381451"/>
              </a:xfrm>
              <a:prstGeom prst="rect">
                <a:avLst/>
              </a:prstGeom>
              <a:blipFill>
                <a:blip r:embed="rId5"/>
                <a:stretch>
                  <a:fillRect r="-6452"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F12A9B-8C47-E3C1-4E3F-8597B9871E3E}"/>
                  </a:ext>
                </a:extLst>
              </p:cNvPr>
              <p:cNvSpPr txBox="1"/>
              <p:nvPr/>
            </p:nvSpPr>
            <p:spPr>
              <a:xfrm>
                <a:off x="10112084" y="3238274"/>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1.75</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0" name="TextBox 9">
                <a:extLst>
                  <a:ext uri="{FF2B5EF4-FFF2-40B4-BE49-F238E27FC236}">
                    <a16:creationId xmlns:a16="http://schemas.microsoft.com/office/drawing/2014/main" id="{9FF12A9B-8C47-E3C1-4E3F-8597B9871E3E}"/>
                  </a:ext>
                </a:extLst>
              </p:cNvPr>
              <p:cNvSpPr txBox="1">
                <a:spLocks noRot="1" noChangeAspect="1" noMove="1" noResize="1" noEditPoints="1" noAdjustHandles="1" noChangeArrowheads="1" noChangeShapeType="1" noTextEdit="1"/>
              </p:cNvSpPr>
              <p:nvPr/>
            </p:nvSpPr>
            <p:spPr>
              <a:xfrm>
                <a:off x="10112084" y="3238274"/>
                <a:ext cx="946230" cy="381451"/>
              </a:xfrm>
              <a:prstGeom prst="rect">
                <a:avLst/>
              </a:prstGeom>
              <a:blipFill>
                <a:blip r:embed="rId6"/>
                <a:stretch>
                  <a:fillRect r="-5806"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FF0D2C-C89F-BE53-7DF3-BC2E72E937C4}"/>
                  </a:ext>
                </a:extLst>
              </p:cNvPr>
              <p:cNvSpPr txBox="1"/>
              <p:nvPr/>
            </p:nvSpPr>
            <p:spPr>
              <a:xfrm>
                <a:off x="3538704" y="4848377"/>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800" b="0" i="1" dirty="0" smtClean="0">
                          <a:effectLst/>
                          <a:latin typeface="Cambria Math" panose="02040503050406030204" pitchFamily="18" charset="0"/>
                          <a:ea typeface="Verdana" panose="020B0604030504040204" pitchFamily="34" charset="0"/>
                        </a:rPr>
                        <m:t>0.81</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1" name="TextBox 10">
                <a:extLst>
                  <a:ext uri="{FF2B5EF4-FFF2-40B4-BE49-F238E27FC236}">
                    <a16:creationId xmlns:a16="http://schemas.microsoft.com/office/drawing/2014/main" id="{F9FF0D2C-C89F-BE53-7DF3-BC2E72E937C4}"/>
                  </a:ext>
                </a:extLst>
              </p:cNvPr>
              <p:cNvSpPr txBox="1">
                <a:spLocks noRot="1" noChangeAspect="1" noMove="1" noResize="1" noEditPoints="1" noAdjustHandles="1" noChangeArrowheads="1" noChangeShapeType="1" noTextEdit="1"/>
              </p:cNvSpPr>
              <p:nvPr/>
            </p:nvSpPr>
            <p:spPr>
              <a:xfrm>
                <a:off x="3538704" y="4848377"/>
                <a:ext cx="946230" cy="381451"/>
              </a:xfrm>
              <a:prstGeom prst="rect">
                <a:avLst/>
              </a:prstGeom>
              <a:blipFill>
                <a:blip r:embed="rId7"/>
                <a:stretch>
                  <a:fillRect r="-5769" b="-79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6CAFD8A-E638-9909-DB13-899635778A1C}"/>
                  </a:ext>
                </a:extLst>
              </p:cNvPr>
              <p:cNvSpPr txBox="1"/>
              <p:nvPr/>
            </p:nvSpPr>
            <p:spPr>
              <a:xfrm>
                <a:off x="10347285" y="5245784"/>
                <a:ext cx="946230" cy="381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dirty="0" smtClean="0">
                          <a:latin typeface="Cambria Math" panose="02040503050406030204" pitchFamily="18" charset="0"/>
                          <a:ea typeface="Verdana" panose="020B0604030504040204" pitchFamily="34" charset="0"/>
                        </a:rPr>
                        <m:t>0</m:t>
                      </m:r>
                      <m:r>
                        <a:rPr lang="ru-RU" sz="1800" b="0" i="1" dirty="0" smtClean="0">
                          <a:effectLst/>
                          <a:latin typeface="Cambria Math" panose="02040503050406030204" pitchFamily="18" charset="0"/>
                          <a:ea typeface="Verdana" panose="020B0604030504040204" pitchFamily="34" charset="0"/>
                        </a:rPr>
                        <m:t>.82</m:t>
                      </m:r>
                      <m:sSub>
                        <m:sSubPr>
                          <m:ctrlPr>
                            <a:rPr lang="ru-RU" sz="1800" b="0" i="1" dirty="0" smtClean="0">
                              <a:effectLst/>
                              <a:latin typeface="Cambria Math" panose="02040503050406030204" pitchFamily="18" charset="0"/>
                              <a:ea typeface="Verdana" panose="020B0604030504040204" pitchFamily="34" charset="0"/>
                            </a:rPr>
                          </m:ctrlPr>
                        </m:sSubPr>
                        <m:e>
                          <m:r>
                            <a:rPr lang="ru-RU" sz="1800" b="0" i="1" dirty="0" smtClean="0">
                              <a:effectLst/>
                              <a:latin typeface="Cambria Math" panose="02040503050406030204" pitchFamily="18" charset="0"/>
                              <a:ea typeface="Verdana" panose="020B0604030504040204" pitchFamily="34" charset="0"/>
                            </a:rPr>
                            <m:t> </m:t>
                          </m:r>
                          <m:r>
                            <a:rPr lang="ru-RU" sz="1800" i="1" dirty="0">
                              <a:latin typeface="Cambria Math" panose="02040503050406030204" pitchFamily="18" charset="0"/>
                              <a:ea typeface="Verdana" panose="020B0604030504040204" pitchFamily="34" charset="0"/>
                            </a:rPr>
                            <m:t>𝑀</m:t>
                          </m:r>
                        </m:e>
                        <m:sub>
                          <m:r>
                            <a:rPr lang="ru-RU" sz="1800" i="1" dirty="0">
                              <a:latin typeface="Cambria Math" panose="02040503050406030204" pitchFamily="18" charset="0"/>
                              <a:ea typeface="Verdana" panose="020B0604030504040204" pitchFamily="34" charset="0"/>
                            </a:rPr>
                            <m:t>⊙</m:t>
                          </m:r>
                        </m:sub>
                      </m:sSub>
                    </m:oMath>
                  </m:oMathPara>
                </a14:m>
                <a:endParaRPr lang="ru-RU" dirty="0"/>
              </a:p>
            </p:txBody>
          </p:sp>
        </mc:Choice>
        <mc:Fallback xmlns="">
          <p:sp>
            <p:nvSpPr>
              <p:cNvPr id="12" name="TextBox 11">
                <a:extLst>
                  <a:ext uri="{FF2B5EF4-FFF2-40B4-BE49-F238E27FC236}">
                    <a16:creationId xmlns:a16="http://schemas.microsoft.com/office/drawing/2014/main" id="{76CAFD8A-E638-9909-DB13-899635778A1C}"/>
                  </a:ext>
                </a:extLst>
              </p:cNvPr>
              <p:cNvSpPr txBox="1">
                <a:spLocks noRot="1" noChangeAspect="1" noMove="1" noResize="1" noEditPoints="1" noAdjustHandles="1" noChangeArrowheads="1" noChangeShapeType="1" noTextEdit="1"/>
              </p:cNvSpPr>
              <p:nvPr/>
            </p:nvSpPr>
            <p:spPr>
              <a:xfrm>
                <a:off x="10347285" y="5245784"/>
                <a:ext cx="946230" cy="381451"/>
              </a:xfrm>
              <a:prstGeom prst="rect">
                <a:avLst/>
              </a:prstGeom>
              <a:blipFill>
                <a:blip r:embed="rId8"/>
                <a:stretch>
                  <a:fillRect r="-5769" b="-9677"/>
                </a:stretch>
              </a:blipFill>
            </p:spPr>
            <p:txBody>
              <a:bodyPr/>
              <a:lstStyle/>
              <a:p>
                <a:r>
                  <a:rPr lang="ru-RU">
                    <a:noFill/>
                  </a:rPr>
                  <a:t> </a:t>
                </a:r>
              </a:p>
            </p:txBody>
          </p:sp>
        </mc:Fallback>
      </mc:AlternateContent>
      <p:sp>
        <p:nvSpPr>
          <p:cNvPr id="2" name="Номер слайда 2">
            <a:extLst>
              <a:ext uri="{FF2B5EF4-FFF2-40B4-BE49-F238E27FC236}">
                <a16:creationId xmlns:a16="http://schemas.microsoft.com/office/drawing/2014/main" id="{176259FF-9651-81FF-39E5-470FFF7BCA23}"/>
              </a:ext>
            </a:extLst>
          </p:cNvPr>
          <p:cNvSpPr>
            <a:spLocks noGrp="1"/>
          </p:cNvSpPr>
          <p:nvPr>
            <p:ph type="sldNum" sz="quarter" idx="12"/>
          </p:nvPr>
        </p:nvSpPr>
        <p:spPr>
          <a:xfrm>
            <a:off x="9448800" y="6492875"/>
            <a:ext cx="2743200" cy="365125"/>
          </a:xfrm>
        </p:spPr>
        <p:txBody>
          <a:bodyPr/>
          <a:lstStyle/>
          <a:p>
            <a:r>
              <a:rPr lang="en-US" dirty="0"/>
              <a:t>1</a:t>
            </a:r>
            <a:r>
              <a:rPr lang="ru-RU" dirty="0"/>
              <a:t>6</a:t>
            </a:r>
          </a:p>
        </p:txBody>
      </p:sp>
    </p:spTree>
    <p:extLst>
      <p:ext uri="{BB962C8B-B14F-4D97-AF65-F5344CB8AC3E}">
        <p14:creationId xmlns:p14="http://schemas.microsoft.com/office/powerpoint/2010/main" val="390663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A1891-4731-8EF9-29C9-0A92F30220B3}"/>
              </a:ext>
            </a:extLst>
          </p:cNvPr>
          <p:cNvSpPr>
            <a:spLocks noGrp="1"/>
          </p:cNvSpPr>
          <p:nvPr>
            <p:ph type="title"/>
          </p:nvPr>
        </p:nvSpPr>
        <p:spPr>
          <a:xfrm>
            <a:off x="849775" y="249749"/>
            <a:ext cx="10515600" cy="872996"/>
          </a:xfrm>
        </p:spPr>
        <p:txBody>
          <a:bodyPr/>
          <a:lstStyle/>
          <a:p>
            <a:r>
              <a:rPr lang="ru-RU" dirty="0"/>
              <a:t>Результаты подсчетов</a:t>
            </a:r>
          </a:p>
        </p:txBody>
      </p:sp>
      <p:graphicFrame>
        <p:nvGraphicFramePr>
          <p:cNvPr id="5" name="Объект 4">
            <a:extLst>
              <a:ext uri="{FF2B5EF4-FFF2-40B4-BE49-F238E27FC236}">
                <a16:creationId xmlns:a16="http://schemas.microsoft.com/office/drawing/2014/main" id="{E24873E0-EC82-3CC5-978D-70CAFAD993A0}"/>
              </a:ext>
            </a:extLst>
          </p:cNvPr>
          <p:cNvGraphicFramePr>
            <a:graphicFrameLocks noGrp="1"/>
          </p:cNvGraphicFramePr>
          <p:nvPr>
            <p:ph idx="1"/>
            <p:extLst>
              <p:ext uri="{D42A27DB-BD31-4B8C-83A1-F6EECF244321}">
                <p14:modId xmlns:p14="http://schemas.microsoft.com/office/powerpoint/2010/main" val="2020155329"/>
              </p:ext>
            </p:extLst>
          </p:nvPr>
        </p:nvGraphicFramePr>
        <p:xfrm>
          <a:off x="423441" y="1272694"/>
          <a:ext cx="11368267" cy="5062326"/>
        </p:xfrm>
        <a:graphic>
          <a:graphicData uri="http://schemas.openxmlformats.org/drawingml/2006/table">
            <a:tbl>
              <a:tblPr>
                <a:tableStyleId>{5940675A-B579-460E-94D1-54222C63F5DA}</a:tableStyleId>
              </a:tblPr>
              <a:tblGrid>
                <a:gridCol w="1521106">
                  <a:extLst>
                    <a:ext uri="{9D8B030D-6E8A-4147-A177-3AD203B41FA5}">
                      <a16:colId xmlns:a16="http://schemas.microsoft.com/office/drawing/2014/main" val="3122785395"/>
                    </a:ext>
                  </a:extLst>
                </a:gridCol>
                <a:gridCol w="1281898">
                  <a:extLst>
                    <a:ext uri="{9D8B030D-6E8A-4147-A177-3AD203B41FA5}">
                      <a16:colId xmlns:a16="http://schemas.microsoft.com/office/drawing/2014/main" val="866057208"/>
                    </a:ext>
                  </a:extLst>
                </a:gridCol>
                <a:gridCol w="1067493">
                  <a:extLst>
                    <a:ext uri="{9D8B030D-6E8A-4147-A177-3AD203B41FA5}">
                      <a16:colId xmlns:a16="http://schemas.microsoft.com/office/drawing/2014/main" val="3640972769"/>
                    </a:ext>
                  </a:extLst>
                </a:gridCol>
                <a:gridCol w="1071110">
                  <a:extLst>
                    <a:ext uri="{9D8B030D-6E8A-4147-A177-3AD203B41FA5}">
                      <a16:colId xmlns:a16="http://schemas.microsoft.com/office/drawing/2014/main" val="3083538334"/>
                    </a:ext>
                  </a:extLst>
                </a:gridCol>
                <a:gridCol w="1071110">
                  <a:extLst>
                    <a:ext uri="{9D8B030D-6E8A-4147-A177-3AD203B41FA5}">
                      <a16:colId xmlns:a16="http://schemas.microsoft.com/office/drawing/2014/main" val="1989784546"/>
                    </a:ext>
                  </a:extLst>
                </a:gridCol>
                <a:gridCol w="1071110">
                  <a:extLst>
                    <a:ext uri="{9D8B030D-6E8A-4147-A177-3AD203B41FA5}">
                      <a16:colId xmlns:a16="http://schemas.microsoft.com/office/drawing/2014/main" val="1751773265"/>
                    </a:ext>
                  </a:extLst>
                </a:gridCol>
                <a:gridCol w="1071110">
                  <a:extLst>
                    <a:ext uri="{9D8B030D-6E8A-4147-A177-3AD203B41FA5}">
                      <a16:colId xmlns:a16="http://schemas.microsoft.com/office/drawing/2014/main" val="1414261708"/>
                    </a:ext>
                  </a:extLst>
                </a:gridCol>
                <a:gridCol w="1071110">
                  <a:extLst>
                    <a:ext uri="{9D8B030D-6E8A-4147-A177-3AD203B41FA5}">
                      <a16:colId xmlns:a16="http://schemas.microsoft.com/office/drawing/2014/main" val="1405225049"/>
                    </a:ext>
                  </a:extLst>
                </a:gridCol>
                <a:gridCol w="1071110">
                  <a:extLst>
                    <a:ext uri="{9D8B030D-6E8A-4147-A177-3AD203B41FA5}">
                      <a16:colId xmlns:a16="http://schemas.microsoft.com/office/drawing/2014/main" val="3341881801"/>
                    </a:ext>
                  </a:extLst>
                </a:gridCol>
                <a:gridCol w="1071110">
                  <a:extLst>
                    <a:ext uri="{9D8B030D-6E8A-4147-A177-3AD203B41FA5}">
                      <a16:colId xmlns:a16="http://schemas.microsoft.com/office/drawing/2014/main" val="1287923193"/>
                    </a:ext>
                  </a:extLst>
                </a:gridCol>
              </a:tblGrid>
              <a:tr h="359336">
                <a:tc rowSpan="2">
                  <a:txBody>
                    <a:bodyPr/>
                    <a:lstStyle/>
                    <a:p>
                      <a:pPr algn="ctr" fontAlgn="b"/>
                      <a:r>
                        <a:rPr lang="ru-RU" sz="1600" b="1" u="none" strike="noStrike" dirty="0">
                          <a:solidFill>
                            <a:schemeClr val="bg1"/>
                          </a:solidFill>
                          <a:effectLst/>
                        </a:rPr>
                        <a:t>Интервал </a:t>
                      </a:r>
                      <a:r>
                        <a:rPr lang="en-US" sz="1600" b="1" u="none" strike="noStrike" dirty="0">
                          <a:solidFill>
                            <a:schemeClr val="bg1"/>
                          </a:solidFill>
                          <a:effectLst/>
                        </a:rPr>
                        <a:t>q</a:t>
                      </a:r>
                      <a:endParaRPr lang="en-US" sz="1600" b="1" i="0" u="none" strike="noStrike" dirty="0">
                        <a:solidFill>
                          <a:schemeClr val="bg1"/>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gridSpan="9">
                  <a:txBody>
                    <a:bodyPr/>
                    <a:lstStyle/>
                    <a:p>
                      <a:pPr algn="ctr" fontAlgn="b"/>
                      <a:r>
                        <a:rPr lang="ru-RU" sz="1600" b="1" i="0" u="none" strike="noStrike" dirty="0">
                          <a:solidFill>
                            <a:schemeClr val="bg1"/>
                          </a:solidFill>
                          <a:effectLst/>
                          <a:latin typeface="Calibri" panose="020F0502020204030204" pitchFamily="34" charset="0"/>
                        </a:rPr>
                        <a:t>Числа звезд</a:t>
                      </a:r>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609466387"/>
                  </a:ext>
                </a:extLst>
              </a:tr>
              <a:tr h="370390">
                <a:tc vMerge="1">
                  <a:txBody>
                    <a:bodyPr/>
                    <a:lstStyle/>
                    <a:p>
                      <a:pPr algn="ctr" fontAlgn="b"/>
                      <a:r>
                        <a:rPr lang="ru-RU" sz="1600" b="1" u="none" strike="noStrike" dirty="0">
                          <a:solidFill>
                            <a:schemeClr val="bg1"/>
                          </a:solidFill>
                          <a:effectLst/>
                        </a:rPr>
                        <a:t>Интервал </a:t>
                      </a:r>
                      <a:r>
                        <a:rPr lang="en-US" sz="1600" b="1" u="none" strike="noStrike" dirty="0">
                          <a:solidFill>
                            <a:schemeClr val="bg1"/>
                          </a:solidFill>
                          <a:effectLst/>
                        </a:rPr>
                        <a:t>q</a:t>
                      </a:r>
                      <a:endParaRPr lang="en-US" sz="1600" b="1" i="0" u="none" strike="noStrike" dirty="0">
                        <a:solidFill>
                          <a:schemeClr val="bg1"/>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tx1"/>
                          </a:solidFill>
                          <a:effectLst/>
                        </a:rPr>
                        <a:t>Alessi </a:t>
                      </a:r>
                      <a:r>
                        <a:rPr lang="en-US" sz="1600" b="1" u="none" strike="noStrike" dirty="0" err="1">
                          <a:solidFill>
                            <a:schemeClr val="tx1"/>
                          </a:solidFill>
                          <a:effectLst/>
                        </a:rPr>
                        <a:t>Teutch</a:t>
                      </a:r>
                      <a:r>
                        <a:rPr lang="en-US" sz="1600" b="1" u="none" strike="noStrike" dirty="0">
                          <a:solidFill>
                            <a:schemeClr val="tx1"/>
                          </a:solidFill>
                          <a:effectLst/>
                        </a:rPr>
                        <a:t> 8</a:t>
                      </a:r>
                      <a:endParaRPr lang="en-US" sz="1600" b="1" i="0" u="none" strike="noStrike" dirty="0">
                        <a:solidFill>
                          <a:schemeClr val="tx1"/>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1039</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2301</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2360</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2516</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3114</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3532</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6281</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tc>
                  <a:txBody>
                    <a:bodyPr/>
                    <a:lstStyle/>
                    <a:p>
                      <a:pPr algn="ctr" fontAlgn="b"/>
                      <a:r>
                        <a:rPr lang="en-US" sz="1600" b="1" u="none" strike="noStrike" dirty="0">
                          <a:solidFill>
                            <a:schemeClr val="tx1"/>
                          </a:solidFill>
                          <a:effectLst/>
                        </a:rPr>
                        <a:t>NGC 6475</a:t>
                      </a:r>
                      <a:endParaRPr lang="en-US" sz="1600" b="1"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2305521118"/>
                  </a:ext>
                </a:extLst>
              </a:tr>
              <a:tr h="361050">
                <a:tc>
                  <a:txBody>
                    <a:bodyPr/>
                    <a:lstStyle/>
                    <a:p>
                      <a:pPr algn="ctr" fontAlgn="b"/>
                      <a:r>
                        <a:rPr lang="ru-RU" sz="1600" u="none" strike="noStrike" dirty="0">
                          <a:effectLst/>
                        </a:rPr>
                        <a:t>одиночные</a:t>
                      </a:r>
                      <a:endParaRPr lang="en-US" sz="16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29±2</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144±6</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90±4</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96±5</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52±3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216±6</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266±6</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65±2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90±3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06674975"/>
                  </a:ext>
                </a:extLst>
              </a:tr>
              <a:tr h="361050">
                <a:tc>
                  <a:txBody>
                    <a:bodyPr/>
                    <a:lstStyle/>
                    <a:p>
                      <a:pPr algn="ctr" fontAlgn="b"/>
                      <a:r>
                        <a:rPr lang="en-US" sz="1600" u="none" strike="noStrike">
                          <a:effectLst/>
                        </a:rPr>
                        <a:t>0&lt;q≤0.2</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6±2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75±7</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26±4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21±4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27±4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36±5</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66±6</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9±3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dirty="0">
                          <a:effectLst/>
                        </a:rPr>
                        <a:t>21±4</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2286681693"/>
                  </a:ext>
                </a:extLst>
              </a:tr>
              <a:tr h="361050">
                <a:tc>
                  <a:txBody>
                    <a:bodyPr/>
                    <a:lstStyle/>
                    <a:p>
                      <a:pPr algn="ctr" fontAlgn="b"/>
                      <a:r>
                        <a:rPr lang="en-US" sz="1600" u="none" strike="noStrike">
                          <a:effectLst/>
                        </a:rPr>
                        <a:t>0.2&lt;q≤0.3</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44±6</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23±4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21±4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28±4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33±5</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61±6</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10±2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16±3</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92461635"/>
                  </a:ext>
                </a:extLst>
              </a:tr>
              <a:tr h="361050">
                <a:tc>
                  <a:txBody>
                    <a:bodyPr/>
                    <a:lstStyle/>
                    <a:p>
                      <a:pPr algn="ctr" fontAlgn="b"/>
                      <a:r>
                        <a:rPr lang="en-US" sz="1600" u="none" strike="noStrike">
                          <a:effectLst/>
                        </a:rPr>
                        <a:t>0.3&lt;q≤0.4</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11±3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33±4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27±3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37±5</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45±4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44±5</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72±6</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15±3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dirty="0">
                          <a:effectLst/>
                        </a:rPr>
                        <a:t>23±3</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635363422"/>
                  </a:ext>
                </a:extLst>
              </a:tr>
              <a:tr h="361050">
                <a:tc>
                  <a:txBody>
                    <a:bodyPr/>
                    <a:lstStyle/>
                    <a:p>
                      <a:pPr algn="ctr" fontAlgn="b"/>
                      <a:r>
                        <a:rPr lang="en-US" sz="1600" u="none" strike="noStrike">
                          <a:effectLst/>
                        </a:rPr>
                        <a:t>0.4&lt;q≤0.5</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18±3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26±3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16±2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40±4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41±4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36±4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58±4</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20±3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23±3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9669452"/>
                  </a:ext>
                </a:extLst>
              </a:tr>
              <a:tr h="361050">
                <a:tc>
                  <a:txBody>
                    <a:bodyPr/>
                    <a:lstStyle/>
                    <a:p>
                      <a:pPr algn="ctr" fontAlgn="b"/>
                      <a:r>
                        <a:rPr lang="en-US" sz="1600" u="none" strike="noStrike">
                          <a:effectLst/>
                        </a:rPr>
                        <a:t>0.5&lt;q≤0.6</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14±3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24±3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8±2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18±3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25±3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26±3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30±3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17±3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dirty="0">
                          <a:effectLst/>
                        </a:rPr>
                        <a:t>26±2</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914077622"/>
                  </a:ext>
                </a:extLst>
              </a:tr>
              <a:tr h="361050">
                <a:tc>
                  <a:txBody>
                    <a:bodyPr/>
                    <a:lstStyle/>
                    <a:p>
                      <a:pPr algn="ctr" fontAlgn="b"/>
                      <a:r>
                        <a:rPr lang="en-US" sz="1600" u="none" strike="noStrike">
                          <a:effectLst/>
                        </a:rPr>
                        <a:t>0.6&lt;q≤0.7</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9±2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15±2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8±2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13±3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9±1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14±3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25±2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16±3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14±2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9915251"/>
                  </a:ext>
                </a:extLst>
              </a:tr>
              <a:tr h="361050">
                <a:tc>
                  <a:txBody>
                    <a:bodyPr/>
                    <a:lstStyle/>
                    <a:p>
                      <a:pPr algn="ctr" fontAlgn="b"/>
                      <a:r>
                        <a:rPr lang="en-US" sz="1600" u="none" strike="noStrike">
                          <a:effectLst/>
                        </a:rPr>
                        <a:t>0.7&lt;q≤0.8</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8±2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9±2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6±2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12±3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9±1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8±2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20±3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10±2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dirty="0">
                          <a:effectLst/>
                        </a:rPr>
                        <a:t>7±2</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2251122461"/>
                  </a:ext>
                </a:extLst>
              </a:tr>
              <a:tr h="361050">
                <a:tc>
                  <a:txBody>
                    <a:bodyPr/>
                    <a:lstStyle/>
                    <a:p>
                      <a:pPr algn="ctr" fontAlgn="b"/>
                      <a:r>
                        <a:rPr lang="en-US" sz="1600" u="none" strike="noStrike">
                          <a:effectLst/>
                        </a:rPr>
                        <a:t>0.8&lt;q≤1.0</a:t>
                      </a:r>
                      <a:endParaRPr lang="en-US" sz="1600" b="0" i="0" u="none" strike="noStrike">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15±2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9±3</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12±2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15±2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5±1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4±2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73570028"/>
                  </a:ext>
                </a:extLst>
              </a:tr>
              <a:tr h="361050">
                <a:tc>
                  <a:txBody>
                    <a:bodyPr/>
                    <a:lstStyle/>
                    <a:p>
                      <a:pPr algn="ctr" fontAlgn="b"/>
                      <a:r>
                        <a:rPr lang="ru-RU" sz="1600" u="none" strike="noStrike" dirty="0">
                          <a:effectLst/>
                        </a:rPr>
                        <a:t>тройные</a:t>
                      </a:r>
                      <a:endParaRPr lang="en-US" sz="16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14±2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19±2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7±1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26±2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16±1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17±2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39±2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a:effectLst/>
                        </a:rPr>
                        <a:t>23±2</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tc>
                  <a:txBody>
                    <a:bodyPr/>
                    <a:lstStyle/>
                    <a:p>
                      <a:pPr algn="ctr" fontAlgn="b"/>
                      <a:r>
                        <a:rPr lang="ru-RU" sz="1600" u="none" strike="noStrike" dirty="0">
                          <a:effectLst/>
                        </a:rPr>
                        <a:t>28±1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573643633"/>
                  </a:ext>
                </a:extLst>
              </a:tr>
              <a:tr h="361050">
                <a:tc>
                  <a:txBody>
                    <a:bodyPr/>
                    <a:lstStyle/>
                    <a:p>
                      <a:pPr algn="ctr" fontAlgn="b"/>
                      <a:r>
                        <a:rPr lang="ru-RU" sz="1600" u="none" strike="noStrike" dirty="0">
                          <a:effectLst/>
                        </a:rPr>
                        <a:t>четырехкратные</a:t>
                      </a:r>
                      <a:endParaRPr lang="en-US" sz="16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1±0</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dirty="0">
                          <a:effectLst/>
                        </a:rPr>
                        <a:t>̶</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2±1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3±1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7±1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600" u="none" strike="noStrike">
                          <a:effectLst/>
                        </a:rPr>
                        <a:t>6±1</a:t>
                      </a:r>
                      <a:endParaRPr lang="ru-RU" sz="16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51094108"/>
                  </a:ext>
                </a:extLst>
              </a:tr>
              <a:tr h="361050">
                <a:tc>
                  <a:txBody>
                    <a:bodyPr/>
                    <a:lstStyle/>
                    <a:p>
                      <a:pPr algn="ctr" fontAlgn="b"/>
                      <a:r>
                        <a:rPr lang="ru-RU" sz="1600" u="none" strike="noStrike" dirty="0">
                          <a:effectLst/>
                        </a:rPr>
                        <a:t>Кратность </a:t>
                      </a:r>
                      <a:r>
                        <a:rPr lang="en-US" sz="1600" u="none" strike="noStrike" dirty="0">
                          <a:effectLst/>
                        </a:rPr>
                        <a:t>&gt;4</a:t>
                      </a:r>
                      <a:endParaRPr lang="en-US" sz="16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6±1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3±0</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23±1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3±1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16±1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15±1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600" u="none" strike="noStrike" dirty="0">
                          <a:effectLst/>
                        </a:rPr>
                        <a:t>15±1</a:t>
                      </a:r>
                      <a:endParaRPr lang="ru-RU" sz="16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2468377032"/>
                  </a:ext>
                </a:extLst>
              </a:tr>
            </a:tbl>
          </a:graphicData>
        </a:graphic>
      </p:graphicFrame>
      <p:sp>
        <p:nvSpPr>
          <p:cNvPr id="3" name="Номер слайда 2">
            <a:extLst>
              <a:ext uri="{FF2B5EF4-FFF2-40B4-BE49-F238E27FC236}">
                <a16:creationId xmlns:a16="http://schemas.microsoft.com/office/drawing/2014/main" id="{6D429A4B-BF84-371D-703E-377870C034FB}"/>
              </a:ext>
            </a:extLst>
          </p:cNvPr>
          <p:cNvSpPr>
            <a:spLocks noGrp="1"/>
          </p:cNvSpPr>
          <p:nvPr>
            <p:ph type="sldNum" sz="quarter" idx="12"/>
          </p:nvPr>
        </p:nvSpPr>
        <p:spPr>
          <a:xfrm>
            <a:off x="9448800" y="6492875"/>
            <a:ext cx="2743200" cy="365125"/>
          </a:xfrm>
        </p:spPr>
        <p:txBody>
          <a:bodyPr/>
          <a:lstStyle/>
          <a:p>
            <a:r>
              <a:rPr lang="en-US" dirty="0"/>
              <a:t>1</a:t>
            </a:r>
            <a:r>
              <a:rPr lang="ru-RU" dirty="0"/>
              <a:t>7</a:t>
            </a:r>
          </a:p>
        </p:txBody>
      </p:sp>
    </p:spTree>
    <p:extLst>
      <p:ext uri="{BB962C8B-B14F-4D97-AF65-F5344CB8AC3E}">
        <p14:creationId xmlns:p14="http://schemas.microsoft.com/office/powerpoint/2010/main" val="120623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A9399-FCD9-4B83-8470-3BB419F9F093}"/>
              </a:ext>
            </a:extLst>
          </p:cNvPr>
          <p:cNvSpPr>
            <a:spLocks noGrp="1"/>
          </p:cNvSpPr>
          <p:nvPr>
            <p:ph type="title"/>
          </p:nvPr>
        </p:nvSpPr>
        <p:spPr/>
        <p:txBody>
          <a:bodyPr>
            <a:normAutofit/>
          </a:bodyPr>
          <a:lstStyle/>
          <a:p>
            <a:r>
              <a:rPr lang="ru-RU" sz="3600" dirty="0"/>
              <a:t>Почему важна задача выделения неразрешенных двойных и кратных звезд</a:t>
            </a:r>
            <a:r>
              <a:rPr lang="en-US" sz="3600" dirty="0"/>
              <a:t> </a:t>
            </a:r>
            <a:r>
              <a:rPr lang="ru-RU" sz="3600" dirty="0"/>
              <a:t>в скоплениях?</a:t>
            </a:r>
          </a:p>
        </p:txBody>
      </p:sp>
      <p:sp>
        <p:nvSpPr>
          <p:cNvPr id="3" name="Объект 2">
            <a:extLst>
              <a:ext uri="{FF2B5EF4-FFF2-40B4-BE49-F238E27FC236}">
                <a16:creationId xmlns:a16="http://schemas.microsoft.com/office/drawing/2014/main" id="{E098ACED-BC04-43D8-A641-7581E1148976}"/>
              </a:ext>
            </a:extLst>
          </p:cNvPr>
          <p:cNvSpPr>
            <a:spLocks noGrp="1"/>
          </p:cNvSpPr>
          <p:nvPr>
            <p:ph idx="1"/>
          </p:nvPr>
        </p:nvSpPr>
        <p:spPr/>
        <p:txBody>
          <a:bodyPr>
            <a:normAutofit/>
          </a:bodyPr>
          <a:lstStyle/>
          <a:p>
            <a:pPr marL="285750" indent="-285750">
              <a:buClr>
                <a:schemeClr val="accent6">
                  <a:lumMod val="75000"/>
                </a:schemeClr>
              </a:buClr>
              <a:buFont typeface="Arial" panose="020B0604020202020204" pitchFamily="34" charset="0"/>
              <a:buChar char="•"/>
            </a:pPr>
            <a:r>
              <a:rPr lang="ru-RU" sz="2800" dirty="0">
                <a:cs typeface="Times New Roman" panose="02020603050405020304" pitchFamily="18" charset="0"/>
              </a:rPr>
              <a:t>Учет таких систем необходим при построении начальной функции масс.</a:t>
            </a:r>
          </a:p>
          <a:p>
            <a:pPr marL="285750" indent="-285750">
              <a:buClr>
                <a:schemeClr val="accent6">
                  <a:lumMod val="75000"/>
                </a:schemeClr>
              </a:buClr>
              <a:buFont typeface="Arial" panose="020B0604020202020204" pitchFamily="34" charset="0"/>
              <a:buChar char="•"/>
            </a:pPr>
            <a:r>
              <a:rPr lang="ru-RU" sz="2800" dirty="0">
                <a:cs typeface="Times New Roman" panose="02020603050405020304" pitchFamily="18" charset="0"/>
              </a:rPr>
              <a:t>Параметры населения двойных и кратных звезд накладывают ограничения на теорию звездообразования.</a:t>
            </a:r>
          </a:p>
          <a:p>
            <a:pPr marL="285750" indent="-285750">
              <a:buClr>
                <a:schemeClr val="accent6">
                  <a:lumMod val="75000"/>
                </a:schemeClr>
              </a:buClr>
              <a:buFont typeface="Arial" panose="020B0604020202020204" pitchFamily="34" charset="0"/>
              <a:buChar char="•"/>
            </a:pPr>
            <a:r>
              <a:rPr lang="ru-RU" sz="2800" dirty="0">
                <a:cs typeface="Times New Roman" panose="02020603050405020304" pitchFamily="18" charset="0"/>
              </a:rPr>
              <a:t>Двойные и кратные системы играют важную роль в динамике скоплений. </a:t>
            </a:r>
            <a:endParaRPr lang="en-US" sz="2800" dirty="0">
              <a:cs typeface="Times New Roman" panose="02020603050405020304" pitchFamily="18" charset="0"/>
            </a:endParaRPr>
          </a:p>
          <a:p>
            <a:pPr marL="285750" indent="-285750">
              <a:buClr>
                <a:schemeClr val="accent6">
                  <a:lumMod val="75000"/>
                </a:schemeClr>
              </a:buClr>
              <a:buFont typeface="Arial" panose="020B0604020202020204" pitchFamily="34" charset="0"/>
              <a:buChar char="•"/>
            </a:pPr>
            <a:r>
              <a:rPr lang="ru-RU" sz="2800" dirty="0">
                <a:cs typeface="Times New Roman" panose="02020603050405020304" pitchFamily="18" charset="0"/>
              </a:rPr>
              <a:t>Учет неразрешенных двойных и кратных звезд необходим для получения оценок массы звездных скоплений.</a:t>
            </a:r>
          </a:p>
        </p:txBody>
      </p:sp>
      <p:sp>
        <p:nvSpPr>
          <p:cNvPr id="6" name="Номер слайда 2">
            <a:extLst>
              <a:ext uri="{FF2B5EF4-FFF2-40B4-BE49-F238E27FC236}">
                <a16:creationId xmlns:a16="http://schemas.microsoft.com/office/drawing/2014/main" id="{A93317BA-3749-AEFF-A969-40748990070A}"/>
              </a:ext>
            </a:extLst>
          </p:cNvPr>
          <p:cNvSpPr>
            <a:spLocks noGrp="1"/>
          </p:cNvSpPr>
          <p:nvPr>
            <p:ph type="sldNum" sz="quarter" idx="12"/>
          </p:nvPr>
        </p:nvSpPr>
        <p:spPr>
          <a:xfrm>
            <a:off x="9448800" y="6492875"/>
            <a:ext cx="2743200" cy="365125"/>
          </a:xfrm>
        </p:spPr>
        <p:txBody>
          <a:bodyPr/>
          <a:lstStyle/>
          <a:p>
            <a:fld id="{F9BDE2DB-77A2-453F-AFAE-6DCC04BE96CA}" type="slidenum">
              <a:rPr lang="ru-RU" smtClean="0"/>
              <a:t>2</a:t>
            </a:fld>
            <a:endParaRPr lang="ru-RU"/>
          </a:p>
        </p:txBody>
      </p:sp>
    </p:spTree>
    <p:extLst>
      <p:ext uri="{BB962C8B-B14F-4D97-AF65-F5344CB8AC3E}">
        <p14:creationId xmlns:p14="http://schemas.microsoft.com/office/powerpoint/2010/main" val="169315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30BBC-5628-4C09-8DC8-900CBE05F728}"/>
              </a:ext>
            </a:extLst>
          </p:cNvPr>
          <p:cNvSpPr>
            <a:spLocks noGrp="1"/>
          </p:cNvSpPr>
          <p:nvPr>
            <p:ph type="title"/>
          </p:nvPr>
        </p:nvSpPr>
        <p:spPr>
          <a:xfrm>
            <a:off x="838200" y="0"/>
            <a:ext cx="10515600" cy="1325563"/>
          </a:xfrm>
        </p:spPr>
        <p:txBody>
          <a:bodyPr>
            <a:normAutofit/>
          </a:bodyPr>
          <a:lstStyle/>
          <a:p>
            <a:r>
              <a:rPr lang="ru-RU" sz="4000" dirty="0"/>
              <a:t>Распределения параметра q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0666A0-CA08-475F-B05D-A4B88994CBED}"/>
                  </a:ext>
                </a:extLst>
              </p:cNvPr>
              <p:cNvSpPr txBox="1"/>
              <p:nvPr/>
            </p:nvSpPr>
            <p:spPr>
              <a:xfrm>
                <a:off x="838200" y="1002279"/>
                <a:ext cx="10515600" cy="707886"/>
              </a:xfrm>
              <a:prstGeom prst="rect">
                <a:avLst/>
              </a:prstGeom>
              <a:noFill/>
            </p:spPr>
            <p:txBody>
              <a:bodyPr wrap="square">
                <a:spAutoFit/>
              </a:bodyPr>
              <a:lstStyle/>
              <a:p>
                <a:r>
                  <a:rPr lang="ru-RU" sz="2000" baseline="0" dirty="0"/>
                  <a:t>Сплошная линия – вариант, когда мы считаем звезды в интервале </a:t>
                </a:r>
                <a14:m>
                  <m:oMath xmlns:m="http://schemas.openxmlformats.org/officeDocument/2006/math">
                    <m:r>
                      <a:rPr lang="en-US" sz="2000" i="1" baseline="0" dirty="0" smtClean="0">
                        <a:latin typeface="Cambria Math" panose="02040503050406030204" pitchFamily="18" charset="0"/>
                      </a:rPr>
                      <m:t>0&lt;</m:t>
                    </m:r>
                    <m:r>
                      <a:rPr lang="en-US" sz="2000" i="1" baseline="0" dirty="0" smtClean="0">
                        <a:latin typeface="Cambria Math" panose="02040503050406030204" pitchFamily="18" charset="0"/>
                      </a:rPr>
                      <m:t>𝑞</m:t>
                    </m:r>
                    <m:r>
                      <a:rPr lang="en-US" sz="2000" i="1" baseline="0" dirty="0" smtClean="0">
                        <a:latin typeface="Cambria Math" panose="02040503050406030204" pitchFamily="18" charset="0"/>
                      </a:rPr>
                      <m:t>&lt;0.2</m:t>
                    </m:r>
                  </m:oMath>
                </a14:m>
                <a:r>
                  <a:rPr lang="ru-RU" sz="2000" baseline="0" dirty="0"/>
                  <a:t> двойными, штриховая линия – когда мы считаем эти звезды одиночными </a:t>
                </a:r>
                <a:endParaRPr lang="ru-RU" sz="2000" dirty="0"/>
              </a:p>
            </p:txBody>
          </p:sp>
        </mc:Choice>
        <mc:Fallback xmlns="">
          <p:sp>
            <p:nvSpPr>
              <p:cNvPr id="10" name="TextBox 9">
                <a:extLst>
                  <a:ext uri="{FF2B5EF4-FFF2-40B4-BE49-F238E27FC236}">
                    <a16:creationId xmlns:a16="http://schemas.microsoft.com/office/drawing/2014/main" id="{470666A0-CA08-475F-B05D-A4B88994CBED}"/>
                  </a:ext>
                </a:extLst>
              </p:cNvPr>
              <p:cNvSpPr txBox="1">
                <a:spLocks noRot="1" noChangeAspect="1" noMove="1" noResize="1" noEditPoints="1" noAdjustHandles="1" noChangeArrowheads="1" noChangeShapeType="1" noTextEdit="1"/>
              </p:cNvSpPr>
              <p:nvPr/>
            </p:nvSpPr>
            <p:spPr>
              <a:xfrm>
                <a:off x="838200" y="1002279"/>
                <a:ext cx="10515600" cy="707886"/>
              </a:xfrm>
              <a:prstGeom prst="rect">
                <a:avLst/>
              </a:prstGeom>
              <a:blipFill>
                <a:blip r:embed="rId3"/>
                <a:stretch>
                  <a:fillRect l="-638" t="-4274" b="-13675"/>
                </a:stretch>
              </a:blipFill>
            </p:spPr>
            <p:txBody>
              <a:bodyPr/>
              <a:lstStyle/>
              <a:p>
                <a:r>
                  <a:rPr lang="ru-RU">
                    <a:noFill/>
                  </a:rPr>
                  <a:t> </a:t>
                </a:r>
              </a:p>
            </p:txBody>
          </p:sp>
        </mc:Fallback>
      </mc:AlternateContent>
      <p:pic>
        <p:nvPicPr>
          <p:cNvPr id="16" name="Рисунок 15" descr="Изображение выглядит как текст, снимок экрана, линия, График&#10;&#10;Автоматически созданное описание">
            <a:extLst>
              <a:ext uri="{FF2B5EF4-FFF2-40B4-BE49-F238E27FC236}">
                <a16:creationId xmlns:a16="http://schemas.microsoft.com/office/drawing/2014/main" id="{7B530D8D-4D00-477E-76EB-12F3EBD2C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42" y="1899806"/>
            <a:ext cx="6558023" cy="472669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21CA08-8667-3CAA-BF8D-EFF3B16A67BB}"/>
                  </a:ext>
                </a:extLst>
              </p:cNvPr>
              <p:cNvSpPr txBox="1"/>
              <p:nvPr/>
            </p:nvSpPr>
            <p:spPr>
              <a:xfrm>
                <a:off x="8331843" y="3198167"/>
                <a:ext cx="27432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400" i="1" dirty="0" smtClean="0">
                          <a:latin typeface="Cambria Math" panose="02040503050406030204" pitchFamily="18" charset="0"/>
                        </a:rPr>
                        <m:t>𝑞</m:t>
                      </m:r>
                      <m:r>
                        <a:rPr lang="ru-RU" sz="2400" i="1" dirty="0" smtClean="0">
                          <a:latin typeface="Cambria Math" panose="02040503050406030204" pitchFamily="18" charset="0"/>
                          <a:ea typeface="Cambria Math" panose="02040503050406030204" pitchFamily="18" charset="0"/>
                        </a:rPr>
                        <m:t>≈</m:t>
                      </m:r>
                      <m:r>
                        <a:rPr lang="ru-RU" sz="2400" i="1" dirty="0" smtClean="0">
                          <a:latin typeface="Cambria Math" panose="02040503050406030204" pitchFamily="18" charset="0"/>
                        </a:rPr>
                        <m:t>0.24−0.52</m:t>
                      </m:r>
                    </m:oMath>
                  </m:oMathPara>
                </a14:m>
                <a:endParaRPr lang="ru-RU" sz="2400" dirty="0"/>
              </a:p>
            </p:txBody>
          </p:sp>
        </mc:Choice>
        <mc:Fallback xmlns="">
          <p:sp>
            <p:nvSpPr>
              <p:cNvPr id="18" name="TextBox 17">
                <a:extLst>
                  <a:ext uri="{FF2B5EF4-FFF2-40B4-BE49-F238E27FC236}">
                    <a16:creationId xmlns:a16="http://schemas.microsoft.com/office/drawing/2014/main" id="{9021CA08-8667-3CAA-BF8D-EFF3B16A67BB}"/>
                  </a:ext>
                </a:extLst>
              </p:cNvPr>
              <p:cNvSpPr txBox="1">
                <a:spLocks noRot="1" noChangeAspect="1" noMove="1" noResize="1" noEditPoints="1" noAdjustHandles="1" noChangeArrowheads="1" noChangeShapeType="1" noTextEdit="1"/>
              </p:cNvSpPr>
              <p:nvPr/>
            </p:nvSpPr>
            <p:spPr>
              <a:xfrm>
                <a:off x="8331843" y="3198167"/>
                <a:ext cx="2743200" cy="461665"/>
              </a:xfrm>
              <a:prstGeom prst="rect">
                <a:avLst/>
              </a:prstGeom>
              <a:blipFill>
                <a:blip r:embed="rId5"/>
                <a:stretch>
                  <a:fillRect b="-10667"/>
                </a:stretch>
              </a:blipFill>
            </p:spPr>
            <p:txBody>
              <a:bodyPr/>
              <a:lstStyle/>
              <a:p>
                <a:r>
                  <a:rPr lang="ru-RU">
                    <a:noFill/>
                  </a:rPr>
                  <a:t> </a:t>
                </a:r>
              </a:p>
            </p:txBody>
          </p:sp>
        </mc:Fallback>
      </mc:AlternateContent>
      <p:sp>
        <p:nvSpPr>
          <p:cNvPr id="3" name="Номер слайда 2">
            <a:extLst>
              <a:ext uri="{FF2B5EF4-FFF2-40B4-BE49-F238E27FC236}">
                <a16:creationId xmlns:a16="http://schemas.microsoft.com/office/drawing/2014/main" id="{2660A81F-4CF9-EF93-EA34-664EFC2E67B2}"/>
              </a:ext>
            </a:extLst>
          </p:cNvPr>
          <p:cNvSpPr>
            <a:spLocks noGrp="1"/>
          </p:cNvSpPr>
          <p:nvPr>
            <p:ph type="sldNum" sz="quarter" idx="12"/>
          </p:nvPr>
        </p:nvSpPr>
        <p:spPr>
          <a:xfrm>
            <a:off x="9448800" y="6492875"/>
            <a:ext cx="2743200" cy="365125"/>
          </a:xfrm>
        </p:spPr>
        <p:txBody>
          <a:bodyPr/>
          <a:lstStyle/>
          <a:p>
            <a:r>
              <a:rPr lang="ru-RU" dirty="0"/>
              <a:t>18</a:t>
            </a:r>
          </a:p>
        </p:txBody>
      </p:sp>
    </p:spTree>
    <p:extLst>
      <p:ext uri="{BB962C8B-B14F-4D97-AF65-F5344CB8AC3E}">
        <p14:creationId xmlns:p14="http://schemas.microsoft.com/office/powerpoint/2010/main" val="85505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202A66-148B-4CC6-9F90-3F4659EB8089}"/>
              </a:ext>
            </a:extLst>
          </p:cNvPr>
          <p:cNvSpPr>
            <a:spLocks noGrp="1"/>
          </p:cNvSpPr>
          <p:nvPr>
            <p:ph idx="1"/>
          </p:nvPr>
        </p:nvSpPr>
        <p:spPr/>
        <p:txBody>
          <a:bodyPr/>
          <a:lstStyle/>
          <a:p>
            <a:pPr marL="0" indent="0">
              <a:lnSpc>
                <a:spcPct val="120000"/>
              </a:lnSpc>
              <a:buFont typeface="Arial" panose="020B0604020202020204" pitchFamily="34" charset="0"/>
              <a:buNone/>
            </a:pPr>
            <a:r>
              <a:rPr lang="ru-RU" sz="2800" dirty="0">
                <a:ea typeface="Verdana" panose="020B0604030504040204" pitchFamily="34" charset="0"/>
              </a:rPr>
              <a:t>Были оценены доля кратных систем в скоплении</a:t>
            </a:r>
          </a:p>
          <a:p>
            <a:pPr marL="0" indent="0">
              <a:lnSpc>
                <a:spcPct val="120000"/>
              </a:lnSpc>
              <a:buFont typeface="Arial" panose="020B0604020202020204" pitchFamily="34" charset="0"/>
              <a:buNone/>
            </a:pPr>
            <a:r>
              <a:rPr lang="ru-RU" sz="2800" dirty="0">
                <a:ea typeface="Verdana" panose="020B0604030504040204" pitchFamily="34" charset="0"/>
              </a:rPr>
              <a:t>		   	    	                                               ,</a:t>
            </a:r>
          </a:p>
          <a:p>
            <a:pPr marL="0" indent="0">
              <a:lnSpc>
                <a:spcPct val="120000"/>
              </a:lnSpc>
              <a:buFont typeface="Arial" panose="020B0604020202020204" pitchFamily="34" charset="0"/>
              <a:buNone/>
            </a:pPr>
            <a:r>
              <a:rPr lang="ru-RU" sz="2800" dirty="0">
                <a:ea typeface="Verdana" panose="020B0604030504040204" pitchFamily="34" charset="0"/>
              </a:rPr>
              <a:t>доля тройных систем от всех кратных</a:t>
            </a:r>
          </a:p>
          <a:p>
            <a:pPr marL="0" indent="0">
              <a:lnSpc>
                <a:spcPct val="120000"/>
              </a:lnSpc>
              <a:buNone/>
            </a:pPr>
            <a:r>
              <a:rPr lang="ru-RU" sz="2800" dirty="0">
                <a:ea typeface="Verdana" panose="020B0604030504040204" pitchFamily="34" charset="0"/>
              </a:rPr>
              <a:t>				       </a:t>
            </a:r>
            <a:r>
              <a:rPr lang="en-US" sz="2800" dirty="0">
                <a:ea typeface="Verdana" panose="020B0604030504040204" pitchFamily="34" charset="0"/>
              </a:rPr>
              <a:t>	      </a:t>
            </a:r>
            <a:r>
              <a:rPr lang="ru-RU" sz="2800" dirty="0">
                <a:ea typeface="Verdana" panose="020B0604030504040204" pitchFamily="34" charset="0"/>
              </a:rPr>
              <a:t>                             ,</a:t>
            </a:r>
          </a:p>
          <a:p>
            <a:pPr marL="0" indent="0">
              <a:lnSpc>
                <a:spcPct val="120000"/>
              </a:lnSpc>
              <a:buFont typeface="Arial" panose="020B0604020202020204" pitchFamily="34" charset="0"/>
              <a:buNone/>
            </a:pPr>
            <a:r>
              <a:rPr lang="ru-RU" sz="2800" dirty="0">
                <a:ea typeface="Verdana" panose="020B0604030504040204" pitchFamily="34" charset="0"/>
              </a:rPr>
              <a:t>доля четырехкратных систем от всех кратных</a:t>
            </a:r>
          </a:p>
          <a:p>
            <a:pPr marL="0" indent="0">
              <a:lnSpc>
                <a:spcPct val="120000"/>
              </a:lnSpc>
              <a:buNone/>
            </a:pPr>
            <a:r>
              <a:rPr lang="ru-RU" sz="2800" dirty="0">
                <a:ea typeface="Verdana" panose="020B0604030504040204" pitchFamily="34" charset="0"/>
              </a:rPr>
              <a:t>				      </a:t>
            </a:r>
            <a:r>
              <a:rPr lang="en-US" sz="2800" dirty="0">
                <a:ea typeface="Verdana" panose="020B0604030504040204" pitchFamily="34" charset="0"/>
              </a:rPr>
              <a:t>	      </a:t>
            </a:r>
            <a:r>
              <a:rPr lang="ru-RU" sz="2800" dirty="0">
                <a:ea typeface="Verdana" panose="020B0604030504040204" pitchFamily="34" charset="0"/>
              </a:rPr>
              <a:t>                             .</a:t>
            </a:r>
          </a:p>
          <a:p>
            <a:pPr marL="0" indent="0">
              <a:buNone/>
            </a:pPr>
            <a:endParaRPr lang="ru-R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003C47-0099-4DA9-8FB6-FE37CB1FEE4C}"/>
                  </a:ext>
                </a:extLst>
              </p:cNvPr>
              <p:cNvSpPr txBox="1"/>
              <p:nvPr/>
            </p:nvSpPr>
            <p:spPr>
              <a:xfrm>
                <a:off x="3842690" y="2473708"/>
                <a:ext cx="4530086" cy="698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ea typeface="Cambria Math" panose="02040503050406030204" pitchFamily="18" charset="0"/>
                        </a:rPr>
                        <m:t>𝛼</m:t>
                      </m:r>
                      <m:r>
                        <a:rPr lang="ru-RU" sz="2400" b="0" i="1" smtClean="0">
                          <a:latin typeface="Cambria Math" panose="02040503050406030204" pitchFamily="18" charset="0"/>
                          <a:ea typeface="Cambria Math" panose="02040503050406030204" pitchFamily="18" charset="0"/>
                        </a:rPr>
                        <m:t>=</m:t>
                      </m:r>
                      <m:f>
                        <m:fPr>
                          <m:ctrlPr>
                            <a:rPr lang="ru-RU" sz="2400" b="0" i="1" smtClean="0">
                              <a:latin typeface="Cambria Math" panose="02040503050406030204" pitchFamily="18" charset="0"/>
                              <a:ea typeface="Cambria Math" panose="02040503050406030204" pitchFamily="18" charset="0"/>
                            </a:rPr>
                          </m:ctrlPr>
                        </m:fPr>
                        <m:num>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𝑏𝑖𝑛</m:t>
                              </m:r>
                            </m:sub>
                          </m:sSub>
                          <m:r>
                            <a:rPr lang="en-US"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𝑡𝑟𝑖𝑝</m:t>
                              </m:r>
                            </m:sub>
                          </m:sSub>
                          <m:r>
                            <a:rPr lang="en-US"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𝑞𝑢𝑎𝑑</m:t>
                              </m:r>
                            </m:sub>
                          </m:sSub>
                          <m:r>
                            <a:rPr lang="ru-RU" sz="2400" b="0" i="1" smtClean="0">
                              <a:latin typeface="Cambria Math" panose="02040503050406030204" pitchFamily="18" charset="0"/>
                              <a:ea typeface="Cambria Math" panose="02040503050406030204" pitchFamily="18" charset="0"/>
                            </a:rPr>
                            <m:t>+</m:t>
                          </m:r>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𝑚𝑢𝑙𝑡</m:t>
                              </m:r>
                            </m:sub>
                          </m:sSub>
                        </m:num>
                        <m:den>
                          <m:r>
                            <a:rPr lang="en-US" sz="2400" b="0" i="1" smtClean="0">
                              <a:latin typeface="Cambria Math" panose="02040503050406030204" pitchFamily="18" charset="0"/>
                              <a:ea typeface="Cambria Math" panose="02040503050406030204" pitchFamily="18" charset="0"/>
                            </a:rPr>
                            <m:t>𝑁</m:t>
                          </m:r>
                        </m:den>
                      </m:f>
                    </m:oMath>
                  </m:oMathPara>
                </a14:m>
                <a:endParaRPr lang="ru-RU" sz="2400" dirty="0"/>
              </a:p>
            </p:txBody>
          </p:sp>
        </mc:Choice>
        <mc:Fallback xmlns="">
          <p:sp>
            <p:nvSpPr>
              <p:cNvPr id="5" name="TextBox 4">
                <a:extLst>
                  <a:ext uri="{FF2B5EF4-FFF2-40B4-BE49-F238E27FC236}">
                    <a16:creationId xmlns:a16="http://schemas.microsoft.com/office/drawing/2014/main" id="{1F003C47-0099-4DA9-8FB6-FE37CB1FEE4C}"/>
                  </a:ext>
                </a:extLst>
              </p:cNvPr>
              <p:cNvSpPr txBox="1">
                <a:spLocks noRot="1" noChangeAspect="1" noMove="1" noResize="1" noEditPoints="1" noAdjustHandles="1" noChangeArrowheads="1" noChangeShapeType="1" noTextEdit="1"/>
              </p:cNvSpPr>
              <p:nvPr/>
            </p:nvSpPr>
            <p:spPr>
              <a:xfrm>
                <a:off x="3842690" y="2473708"/>
                <a:ext cx="4530086" cy="69846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B86A72-2537-4317-807B-DD099840D2B9}"/>
                  </a:ext>
                </a:extLst>
              </p:cNvPr>
              <p:cNvSpPr txBox="1"/>
              <p:nvPr/>
            </p:nvSpPr>
            <p:spPr>
              <a:xfrm>
                <a:off x="3830956" y="3666640"/>
                <a:ext cx="4531690" cy="8038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ea typeface="Cambria Math" panose="02040503050406030204" pitchFamily="18" charset="0"/>
                        </a:rPr>
                        <m:t>𝛽</m:t>
                      </m:r>
                      <m:r>
                        <a:rPr lang="ru-RU" sz="2400" b="0" i="1" smtClean="0">
                          <a:latin typeface="Cambria Math" panose="02040503050406030204" pitchFamily="18" charset="0"/>
                          <a:ea typeface="Cambria Math" panose="02040503050406030204" pitchFamily="18" charset="0"/>
                        </a:rPr>
                        <m:t>=</m:t>
                      </m:r>
                      <m:f>
                        <m:fPr>
                          <m:ctrlPr>
                            <a:rPr lang="ru-RU" sz="2400" b="0" i="1" smtClean="0">
                              <a:latin typeface="Cambria Math" panose="02040503050406030204" pitchFamily="18" charset="0"/>
                              <a:ea typeface="Cambria Math" panose="02040503050406030204" pitchFamily="18" charset="0"/>
                            </a:rPr>
                          </m:ctrlPr>
                        </m:fPr>
                        <m:num>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𝑡𝑟𝑖𝑝</m:t>
                              </m:r>
                            </m:sub>
                          </m:sSub>
                        </m:num>
                        <m:den>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𝑏𝑖𝑛</m:t>
                              </m:r>
                            </m:sub>
                          </m:sSub>
                          <m:r>
                            <a:rPr lang="en-US" sz="2400" b="0" i="1" smtClean="0">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𝑡𝑟𝑖𝑝</m:t>
                              </m:r>
                            </m:sub>
                          </m:sSub>
                          <m:r>
                            <a:rPr lang="en-US" sz="2400" b="0" i="1" smtClean="0">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𝑞𝑢𝑎𝑑</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𝑚𝑢𝑙𝑡</m:t>
                              </m:r>
                            </m:sub>
                          </m:sSub>
                        </m:den>
                      </m:f>
                    </m:oMath>
                  </m:oMathPara>
                </a14:m>
                <a:endParaRPr lang="ru-RU" sz="2400" dirty="0"/>
              </a:p>
            </p:txBody>
          </p:sp>
        </mc:Choice>
        <mc:Fallback xmlns="">
          <p:sp>
            <p:nvSpPr>
              <p:cNvPr id="6" name="TextBox 5">
                <a:extLst>
                  <a:ext uri="{FF2B5EF4-FFF2-40B4-BE49-F238E27FC236}">
                    <a16:creationId xmlns:a16="http://schemas.microsoft.com/office/drawing/2014/main" id="{2EB86A72-2537-4317-807B-DD099840D2B9}"/>
                  </a:ext>
                </a:extLst>
              </p:cNvPr>
              <p:cNvSpPr txBox="1">
                <a:spLocks noRot="1" noChangeAspect="1" noMove="1" noResize="1" noEditPoints="1" noAdjustHandles="1" noChangeArrowheads="1" noChangeShapeType="1" noTextEdit="1"/>
              </p:cNvSpPr>
              <p:nvPr/>
            </p:nvSpPr>
            <p:spPr>
              <a:xfrm>
                <a:off x="3830956" y="3666640"/>
                <a:ext cx="4531690" cy="80387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909F79-EF9D-493F-9F78-E9B8E473D418}"/>
                  </a:ext>
                </a:extLst>
              </p:cNvPr>
              <p:cNvSpPr txBox="1"/>
              <p:nvPr/>
            </p:nvSpPr>
            <p:spPr>
              <a:xfrm>
                <a:off x="3854424" y="4964985"/>
                <a:ext cx="4506618" cy="8038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ea typeface="Cambria Math" panose="02040503050406030204" pitchFamily="18" charset="0"/>
                        </a:rPr>
                        <m:t>𝛾</m:t>
                      </m:r>
                      <m:r>
                        <a:rPr lang="ru-RU" sz="2400" b="0" i="1" smtClean="0">
                          <a:latin typeface="Cambria Math" panose="02040503050406030204" pitchFamily="18" charset="0"/>
                          <a:ea typeface="Cambria Math" panose="02040503050406030204" pitchFamily="18" charset="0"/>
                        </a:rPr>
                        <m:t>=</m:t>
                      </m:r>
                      <m:f>
                        <m:fPr>
                          <m:ctrlPr>
                            <a:rPr lang="ru-RU" sz="2400" b="0" i="1" smtClean="0">
                              <a:latin typeface="Cambria Math" panose="02040503050406030204" pitchFamily="18" charset="0"/>
                              <a:ea typeface="Cambria Math" panose="02040503050406030204" pitchFamily="18" charset="0"/>
                            </a:rPr>
                          </m:ctrlPr>
                        </m:fPr>
                        <m:num>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𝑞𝑢𝑎𝑑</m:t>
                              </m:r>
                            </m:sub>
                          </m:sSub>
                        </m:num>
                        <m:den>
                          <m:sSub>
                            <m:sSubPr>
                              <m:ctrlPr>
                                <a:rPr lang="ru-RU"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𝑏𝑖𝑛</m:t>
                              </m:r>
                            </m:sub>
                          </m:sSub>
                          <m:r>
                            <a:rPr lang="en-US"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𝑡𝑟𝑖𝑝</m:t>
                              </m:r>
                            </m:sub>
                          </m:sSub>
                          <m:r>
                            <a:rPr lang="en-US"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𝑞𝑢𝑎𝑑</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𝑚𝑢𝑙𝑡</m:t>
                              </m:r>
                            </m:sub>
                          </m:sSub>
                        </m:den>
                      </m:f>
                    </m:oMath>
                  </m:oMathPara>
                </a14:m>
                <a:endParaRPr lang="ru-RU" sz="2400" dirty="0"/>
              </a:p>
            </p:txBody>
          </p:sp>
        </mc:Choice>
        <mc:Fallback xmlns="">
          <p:sp>
            <p:nvSpPr>
              <p:cNvPr id="7" name="TextBox 6">
                <a:extLst>
                  <a:ext uri="{FF2B5EF4-FFF2-40B4-BE49-F238E27FC236}">
                    <a16:creationId xmlns:a16="http://schemas.microsoft.com/office/drawing/2014/main" id="{A6909F79-EF9D-493F-9F78-E9B8E473D418}"/>
                  </a:ext>
                </a:extLst>
              </p:cNvPr>
              <p:cNvSpPr txBox="1">
                <a:spLocks noRot="1" noChangeAspect="1" noMove="1" noResize="1" noEditPoints="1" noAdjustHandles="1" noChangeArrowheads="1" noChangeShapeType="1" noTextEdit="1"/>
              </p:cNvSpPr>
              <p:nvPr/>
            </p:nvSpPr>
            <p:spPr>
              <a:xfrm>
                <a:off x="3854424" y="4964985"/>
                <a:ext cx="4506618" cy="803874"/>
              </a:xfrm>
              <a:prstGeom prst="rect">
                <a:avLst/>
              </a:prstGeom>
              <a:blipFill>
                <a:blip r:embed="rId5"/>
                <a:stretch>
                  <a:fillRect/>
                </a:stretch>
              </a:blipFill>
            </p:spPr>
            <p:txBody>
              <a:bodyPr/>
              <a:lstStyle/>
              <a:p>
                <a:r>
                  <a:rPr lang="ru-RU">
                    <a:noFill/>
                  </a:rPr>
                  <a:t> </a:t>
                </a:r>
              </a:p>
            </p:txBody>
          </p:sp>
        </mc:Fallback>
      </mc:AlternateContent>
      <p:sp>
        <p:nvSpPr>
          <p:cNvPr id="8" name="Заголовок 1">
            <a:extLst>
              <a:ext uri="{FF2B5EF4-FFF2-40B4-BE49-F238E27FC236}">
                <a16:creationId xmlns:a16="http://schemas.microsoft.com/office/drawing/2014/main" id="{23AC2EE4-6B50-49BD-A7CC-37DF4CD294CF}"/>
              </a:ext>
            </a:extLst>
          </p:cNvPr>
          <p:cNvSpPr>
            <a:spLocks noGrp="1"/>
          </p:cNvSpPr>
          <p:nvPr>
            <p:ph type="title"/>
          </p:nvPr>
        </p:nvSpPr>
        <p:spPr>
          <a:xfrm>
            <a:off x="838200" y="365125"/>
            <a:ext cx="10515600" cy="1325563"/>
          </a:xfrm>
        </p:spPr>
        <p:txBody>
          <a:bodyPr/>
          <a:lstStyle/>
          <a:p>
            <a:r>
              <a:rPr lang="ru-RU" dirty="0"/>
              <a:t>Параметры населения</a:t>
            </a:r>
            <a:r>
              <a:rPr lang="ru-RU" baseline="0" dirty="0"/>
              <a:t> двойных и кратных звезд в скоплениях</a:t>
            </a:r>
            <a:endParaRPr lang="ru-RU" dirty="0"/>
          </a:p>
        </p:txBody>
      </p:sp>
      <p:sp>
        <p:nvSpPr>
          <p:cNvPr id="2" name="Номер слайда 2">
            <a:extLst>
              <a:ext uri="{FF2B5EF4-FFF2-40B4-BE49-F238E27FC236}">
                <a16:creationId xmlns:a16="http://schemas.microsoft.com/office/drawing/2014/main" id="{163CD836-D48C-9BD1-F8A0-8C8A8BE6A7AA}"/>
              </a:ext>
            </a:extLst>
          </p:cNvPr>
          <p:cNvSpPr>
            <a:spLocks noGrp="1"/>
          </p:cNvSpPr>
          <p:nvPr>
            <p:ph type="sldNum" sz="quarter" idx="12"/>
          </p:nvPr>
        </p:nvSpPr>
        <p:spPr>
          <a:xfrm>
            <a:off x="9448800" y="6492875"/>
            <a:ext cx="2743200" cy="365125"/>
          </a:xfrm>
        </p:spPr>
        <p:txBody>
          <a:bodyPr/>
          <a:lstStyle/>
          <a:p>
            <a:r>
              <a:rPr lang="ru-RU" dirty="0"/>
              <a:t>19</a:t>
            </a:r>
          </a:p>
        </p:txBody>
      </p:sp>
    </p:spTree>
    <p:extLst>
      <p:ext uri="{BB962C8B-B14F-4D97-AF65-F5344CB8AC3E}">
        <p14:creationId xmlns:p14="http://schemas.microsoft.com/office/powerpoint/2010/main" val="255122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E89508-33FC-4B0B-BB3C-79300058629E}"/>
              </a:ext>
            </a:extLst>
          </p:cNvPr>
          <p:cNvSpPr>
            <a:spLocks noGrp="1"/>
          </p:cNvSpPr>
          <p:nvPr>
            <p:ph type="title"/>
          </p:nvPr>
        </p:nvSpPr>
        <p:spPr>
          <a:xfrm>
            <a:off x="42440" y="0"/>
            <a:ext cx="12107119" cy="1325563"/>
          </a:xfrm>
        </p:spPr>
        <p:txBody>
          <a:bodyPr>
            <a:normAutofit/>
          </a:bodyPr>
          <a:lstStyle/>
          <a:p>
            <a:r>
              <a:rPr lang="ru-RU" sz="3600" dirty="0"/>
              <a:t>Параметры населения</a:t>
            </a:r>
            <a:r>
              <a:rPr lang="ru-RU" sz="3600" baseline="0" dirty="0"/>
              <a:t> двойных и кратных звезд в скоплениях</a:t>
            </a:r>
            <a:endParaRPr lang="ru-RU" sz="3600" dirty="0"/>
          </a:p>
        </p:txBody>
      </p:sp>
      <mc:AlternateContent xmlns:mc="http://schemas.openxmlformats.org/markup-compatibility/2006" xmlns:a14="http://schemas.microsoft.com/office/drawing/2010/main">
        <mc:Choice Requires="a14">
          <p:graphicFrame>
            <p:nvGraphicFramePr>
              <p:cNvPr id="7" name="Объект 6">
                <a:extLst>
                  <a:ext uri="{FF2B5EF4-FFF2-40B4-BE49-F238E27FC236}">
                    <a16:creationId xmlns:a16="http://schemas.microsoft.com/office/drawing/2014/main" id="{C672912A-7280-32F5-6381-6E1D94F87D10}"/>
                  </a:ext>
                </a:extLst>
              </p:cNvPr>
              <p:cNvGraphicFramePr>
                <a:graphicFrameLocks noGrp="1"/>
              </p:cNvGraphicFramePr>
              <p:nvPr>
                <p:ph idx="1"/>
                <p:extLst>
                  <p:ext uri="{D42A27DB-BD31-4B8C-83A1-F6EECF244321}">
                    <p14:modId xmlns:p14="http://schemas.microsoft.com/office/powerpoint/2010/main" val="916061591"/>
                  </p:ext>
                </p:extLst>
              </p:nvPr>
            </p:nvGraphicFramePr>
            <p:xfrm>
              <a:off x="344827" y="1177377"/>
              <a:ext cx="11502343" cy="4503246"/>
            </p:xfrm>
            <a:graphic>
              <a:graphicData uri="http://schemas.openxmlformats.org/drawingml/2006/table">
                <a:tbl>
                  <a:tblPr>
                    <a:tableStyleId>{5C22544A-7EE6-4342-B048-85BDC9FD1C3A}</a:tableStyleId>
                  </a:tblPr>
                  <a:tblGrid>
                    <a:gridCol w="1006576">
                      <a:extLst>
                        <a:ext uri="{9D8B030D-6E8A-4147-A177-3AD203B41FA5}">
                          <a16:colId xmlns:a16="http://schemas.microsoft.com/office/drawing/2014/main" val="102906287"/>
                        </a:ext>
                      </a:extLst>
                    </a:gridCol>
                    <a:gridCol w="1346005">
                      <a:extLst>
                        <a:ext uri="{9D8B030D-6E8A-4147-A177-3AD203B41FA5}">
                          <a16:colId xmlns:a16="http://schemas.microsoft.com/office/drawing/2014/main" val="3960643405"/>
                        </a:ext>
                      </a:extLst>
                    </a:gridCol>
                    <a:gridCol w="1130702">
                      <a:extLst>
                        <a:ext uri="{9D8B030D-6E8A-4147-A177-3AD203B41FA5}">
                          <a16:colId xmlns:a16="http://schemas.microsoft.com/office/drawing/2014/main" val="50217013"/>
                        </a:ext>
                      </a:extLst>
                    </a:gridCol>
                    <a:gridCol w="1145580">
                      <a:extLst>
                        <a:ext uri="{9D8B030D-6E8A-4147-A177-3AD203B41FA5}">
                          <a16:colId xmlns:a16="http://schemas.microsoft.com/office/drawing/2014/main" val="1122504148"/>
                        </a:ext>
                      </a:extLst>
                    </a:gridCol>
                    <a:gridCol w="1145580">
                      <a:extLst>
                        <a:ext uri="{9D8B030D-6E8A-4147-A177-3AD203B41FA5}">
                          <a16:colId xmlns:a16="http://schemas.microsoft.com/office/drawing/2014/main" val="2666928514"/>
                        </a:ext>
                      </a:extLst>
                    </a:gridCol>
                    <a:gridCol w="1145580">
                      <a:extLst>
                        <a:ext uri="{9D8B030D-6E8A-4147-A177-3AD203B41FA5}">
                          <a16:colId xmlns:a16="http://schemas.microsoft.com/office/drawing/2014/main" val="2702376236"/>
                        </a:ext>
                      </a:extLst>
                    </a:gridCol>
                    <a:gridCol w="1145580">
                      <a:extLst>
                        <a:ext uri="{9D8B030D-6E8A-4147-A177-3AD203B41FA5}">
                          <a16:colId xmlns:a16="http://schemas.microsoft.com/office/drawing/2014/main" val="2929313207"/>
                        </a:ext>
                      </a:extLst>
                    </a:gridCol>
                    <a:gridCol w="1145580">
                      <a:extLst>
                        <a:ext uri="{9D8B030D-6E8A-4147-A177-3AD203B41FA5}">
                          <a16:colId xmlns:a16="http://schemas.microsoft.com/office/drawing/2014/main" val="4072564833"/>
                        </a:ext>
                      </a:extLst>
                    </a:gridCol>
                    <a:gridCol w="1145580">
                      <a:extLst>
                        <a:ext uri="{9D8B030D-6E8A-4147-A177-3AD203B41FA5}">
                          <a16:colId xmlns:a16="http://schemas.microsoft.com/office/drawing/2014/main" val="297177100"/>
                        </a:ext>
                      </a:extLst>
                    </a:gridCol>
                    <a:gridCol w="1145580">
                      <a:extLst>
                        <a:ext uri="{9D8B030D-6E8A-4147-A177-3AD203B41FA5}">
                          <a16:colId xmlns:a16="http://schemas.microsoft.com/office/drawing/2014/main" val="676254051"/>
                        </a:ext>
                      </a:extLst>
                    </a:gridCol>
                  </a:tblGrid>
                  <a:tr h="409386">
                    <a:tc>
                      <a:txBody>
                        <a:bodyPr/>
                        <a:lstStyle/>
                        <a:p>
                          <a:pPr algn="ctr" fontAlgn="b"/>
                          <a:r>
                            <a:rPr lang="ru-RU" sz="1600" b="1" i="0" u="none" strike="noStrike" dirty="0">
                              <a:solidFill>
                                <a:schemeClr val="bg1"/>
                              </a:solidFill>
                              <a:effectLst/>
                              <a:latin typeface="+mn-lt"/>
                            </a:rPr>
                            <a:t>Параметр</a:t>
                          </a:r>
                          <a:endParaRPr lang="el-GR" sz="1600" b="1" i="0" u="none" strike="noStrike" dirty="0">
                            <a:solidFill>
                              <a:schemeClr val="bg1"/>
                            </a:solidFill>
                            <a:effectLst/>
                            <a:latin typeface="+mn-lt"/>
                          </a:endParaRPr>
                        </a:p>
                      </a:txBody>
                      <a:tcPr marL="7620" marR="7620" marT="762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Alessi </a:t>
                          </a:r>
                          <a:r>
                            <a:rPr lang="en-US" sz="1600" b="1" u="none" strike="noStrike" dirty="0" err="1">
                              <a:solidFill>
                                <a:schemeClr val="bg1"/>
                              </a:solidFill>
                              <a:effectLst/>
                            </a:rPr>
                            <a:t>Teutch</a:t>
                          </a:r>
                          <a:r>
                            <a:rPr lang="en-US" sz="1600" b="1" u="none" strike="noStrike" dirty="0">
                              <a:solidFill>
                                <a:schemeClr val="bg1"/>
                              </a:solidFill>
                              <a:effectLst/>
                            </a:rPr>
                            <a:t> 8</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1039</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2301</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2360</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2516</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3114</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3532</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6281</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6475</a:t>
                          </a:r>
                          <a:endParaRPr lang="en-US" sz="1600" b="1" i="0" u="none" strike="noStrike" dirty="0">
                            <a:solidFill>
                              <a:schemeClr val="bg1"/>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526161001"/>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l-GR" sz="1800" i="1" u="none" strike="noStrike" dirty="0" smtClean="0">
                                        <a:effectLst/>
                                        <a:latin typeface="Cambria Math" panose="02040503050406030204" pitchFamily="18" charset="0"/>
                                      </a:rPr>
                                      <m:t>1</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0.728±0.024</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0.622±0.015</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0.555±0.019</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0.657±0.020</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0.757±0.016</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0.476±0.014</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0.566±0.011</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0.662±0.013</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0.640±0.015</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71497199"/>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n-US" sz="1800" b="0" i="1" u="none" strike="noStrike" dirty="0" smtClean="0">
                                        <a:effectLst/>
                                        <a:latin typeface="Cambria Math" panose="02040503050406030204" pitchFamily="18" charset="0"/>
                                      </a:rPr>
                                      <m:t>2</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solidFill>
                          <a:srgbClr val="E7E7E7"/>
                        </a:solidFill>
                      </a:tcPr>
                    </a:tc>
                    <a:tc>
                      <a:txBody>
                        <a:bodyPr/>
                        <a:lstStyle/>
                        <a:p>
                          <a:pPr algn="ctr" fontAlgn="b"/>
                          <a:r>
                            <a:rPr lang="ru-RU" sz="1400" u="none" strike="noStrike" dirty="0">
                              <a:effectLst/>
                            </a:rPr>
                            <a:t>0.676±0.022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0.426±0.014</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0.428±0.018</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0.582±0.017</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0.630±0.015</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0.388±0.012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0.458±0.012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0.613±0.015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0.556±0.015</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884778913"/>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𝛽</m:t>
                                    </m:r>
                                  </m:e>
                                  <m:sub>
                                    <m:r>
                                      <a:rPr lang="el-GR" sz="1800" i="1" u="none" strike="noStrike" dirty="0" smtClean="0">
                                        <a:effectLst/>
                                        <a:latin typeface="Cambria Math" panose="02040503050406030204" pitchFamily="18" charset="0"/>
                                      </a:rPr>
                                      <m:t>1</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noFill/>
                      </a:tcPr>
                    </a:tc>
                    <a:tc>
                      <a:txBody>
                        <a:bodyPr/>
                        <a:lstStyle/>
                        <a:p>
                          <a:pPr algn="ctr" fontAlgn="b"/>
                          <a:r>
                            <a:rPr lang="ru-RU" sz="1400" u="none" strike="noStrike" dirty="0">
                              <a:effectLst/>
                            </a:rPr>
                            <a:t>0.177±0.024</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0.081±0.008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0.060±0.011</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0.142±0.013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0.101±0.008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0.087±0.011</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0.111±0.006</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0.180±0.014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0.174±0.010</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6429910"/>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𝛽</m:t>
                                    </m:r>
                                  </m:e>
                                  <m:sub>
                                    <m:r>
                                      <a:rPr lang="en-US" sz="1800" b="0" i="1" u="none" strike="noStrike" dirty="0" smtClean="0">
                                        <a:effectLst/>
                                        <a:latin typeface="Cambria Math" panose="02040503050406030204" pitchFamily="18" charset="0"/>
                                      </a:rPr>
                                      <m:t>2</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solidFill>
                          <a:srgbClr val="E7E7E7"/>
                        </a:solidFill>
                      </a:tcPr>
                    </a:tc>
                    <a:tc>
                      <a:txBody>
                        <a:bodyPr/>
                        <a:lstStyle/>
                        <a:p>
                          <a:pPr algn="ctr" fontAlgn="b"/>
                          <a:r>
                            <a:rPr lang="ru-RU" sz="1400" u="none" strike="noStrike">
                              <a:effectLst/>
                            </a:rPr>
                            <a:t>0.190±0.025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0.118±0.011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0.078±0.015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0.161±0.015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0.122±0.010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0.107±0.014</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0.138±0.008</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0.194±0.016</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0.200±0.012</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1653280148"/>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m:rPr>
                                        <m:nor/>
                                      </m:rPr>
                                      <a:rPr lang="el-GR" sz="1800" u="none" strike="noStrike" dirty="0" smtClean="0">
                                        <a:effectLst/>
                                      </a:rPr>
                                      <m:t>γ</m:t>
                                    </m:r>
                                  </m:e>
                                  <m:sub>
                                    <m:r>
                                      <a:rPr lang="el-GR" sz="1800" i="1" u="none" strike="noStrike" dirty="0" smtClean="0">
                                        <a:effectLst/>
                                        <a:latin typeface="Cambria Math" panose="02040503050406030204" pitchFamily="18" charset="0"/>
                                      </a:rPr>
                                      <m:t>1</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noFill/>
                      </a:tcPr>
                    </a:tc>
                    <a:tc>
                      <a:txBody>
                        <a:bodyPr/>
                        <a:lstStyle/>
                        <a:p>
                          <a:pPr algn="ctr" fontAlgn="b"/>
                          <a:r>
                            <a:rPr lang="ru-RU" sz="1400" u="none" strike="noStrike" dirty="0">
                              <a:effectLst/>
                            </a:rPr>
                            <a:t>0.032±0.010</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0.006±0.003</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0.007±0.003</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0.018±0.008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0.003±0.003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0.011±0.004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0.010±0.002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0.052±0.009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0.034±0.006</a:t>
                          </a:r>
                          <a:endParaRPr lang="ru-RU" sz="1400" b="0" i="0" u="none" strike="noStrike">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53712697"/>
                      </a:ext>
                    </a:extLst>
                  </a:tr>
                  <a:tr h="409386">
                    <a:tc>
                      <a:txBody>
                        <a:bodyPr/>
                        <a:lstStyle/>
                        <a:p>
                          <a:pPr algn="l"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m:rPr>
                                        <m:nor/>
                                      </m:rPr>
                                      <a:rPr lang="el-GR" sz="1800" u="none" strike="noStrike" dirty="0" smtClean="0">
                                        <a:effectLst/>
                                      </a:rPr>
                                      <m:t>γ</m:t>
                                    </m:r>
                                  </m:e>
                                  <m:sub>
                                    <m:r>
                                      <a:rPr lang="en-US" sz="1800" b="0" i="1" u="none" strike="noStrike" dirty="0" smtClean="0">
                                        <a:effectLst/>
                                        <a:latin typeface="Cambria Math" panose="02040503050406030204" pitchFamily="18" charset="0"/>
                                      </a:rPr>
                                      <m:t>2</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solidFill>
                          <a:srgbClr val="E7E7E7"/>
                        </a:solidFill>
                      </a:tcPr>
                    </a:tc>
                    <a:tc>
                      <a:txBody>
                        <a:bodyPr/>
                        <a:lstStyle/>
                        <a:p>
                          <a:pPr algn="ctr" fontAlgn="b"/>
                          <a:r>
                            <a:rPr lang="ru-RU" sz="1400" b="0" i="0" u="none" strike="noStrike" dirty="0">
                              <a:solidFill>
                                <a:srgbClr val="000000"/>
                              </a:solidFill>
                              <a:effectLst/>
                              <a:latin typeface="+mn-lt"/>
                            </a:rPr>
                            <a:t>0.034±0.011</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0.008±0.004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0.010±0.004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0.020±0.009</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0.003±0.004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0.014±0.005</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0.012±0.003</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0.056±0.010</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0.040±0.007</a:t>
                          </a: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4273468152"/>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𝜇</m:t>
                                    </m:r>
                                  </m:e>
                                  <m:sub>
                                    <m:r>
                                      <a:rPr lang="en-US" sz="1800" b="0" i="1" u="none" strike="noStrike" dirty="0" smtClean="0">
                                        <a:effectLst/>
                                        <a:latin typeface="Cambria Math" panose="02040503050406030204" pitchFamily="18" charset="0"/>
                                      </a:rPr>
                                      <m:t>1</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noFill/>
                      </a:tcPr>
                    </a:tc>
                    <a:tc>
                      <a:txBody>
                        <a:bodyPr/>
                        <a:lstStyle/>
                        <a:p>
                          <a:pPr algn="ctr" fontAlgn="b"/>
                          <a:r>
                            <a:rPr lang="ru-RU" sz="1400" u="none" strike="noStrike">
                              <a:effectLst/>
                            </a:rPr>
                            <a:t>0.490 ±0.014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0.234 ±0.030</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0.308 ±0.022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0.393 ±0.019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0.375 ±0.008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0.359 ±0.012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0.346 ±0.015</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0.493 ±0.009</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0.428 ±0.016</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13519104"/>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𝜇</m:t>
                                    </m:r>
                                  </m:e>
                                  <m:sub>
                                    <m:r>
                                      <a:rPr lang="en-US" sz="1800" b="0" i="1" u="none" strike="noStrike" dirty="0" smtClean="0">
                                        <a:effectLst/>
                                        <a:latin typeface="Cambria Math" panose="02040503050406030204" pitchFamily="18" charset="0"/>
                                      </a:rPr>
                                      <m:t>2</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solidFill>
                          <a:srgbClr val="E7E7E7"/>
                        </a:solidFill>
                      </a:tcPr>
                    </a:tc>
                    <a:tc>
                      <a:txBody>
                        <a:bodyPr/>
                        <a:lstStyle/>
                        <a:p>
                          <a:pPr algn="ctr" fontAlgn="b"/>
                          <a:r>
                            <a:rPr lang="ru-RU" sz="1400" u="none" strike="noStrike">
                              <a:effectLst/>
                            </a:rPr>
                            <a:t>0.493 ±0.014</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0.396 ±0.038</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0.359 ±0.031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0.395 ±0.031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0.386 ±0.010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0.335 ±0.041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0.297 ±0.068</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0.496 ±0.010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0.451 ±0.011</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2323236516"/>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𝜎</m:t>
                                    </m:r>
                                  </m:e>
                                  <m:sub>
                                    <m:r>
                                      <a:rPr lang="en-US" sz="1800" b="0" i="1" u="none" strike="noStrike" dirty="0" smtClean="0">
                                        <a:effectLst/>
                                        <a:latin typeface="Cambria Math" panose="02040503050406030204" pitchFamily="18" charset="0"/>
                                      </a:rPr>
                                      <m:t>1</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noFill/>
                      </a:tcPr>
                    </a:tc>
                    <a:tc>
                      <a:txBody>
                        <a:bodyPr/>
                        <a:lstStyle/>
                        <a:p>
                          <a:pPr algn="ctr" fontAlgn="b"/>
                          <a:r>
                            <a:rPr lang="ru-RU" sz="1400" u="none" strike="noStrike" dirty="0">
                              <a:effectLst/>
                            </a:rPr>
                            <a:t>0.186 ±0.017</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0.322 ±0.030</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0.200 ±0.023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0.186 ±0.019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0.178 ±0.008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0.212 ±0.013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0.214 ±0.016</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0.227 ±0.010</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0.232 </a:t>
                          </a:r>
                          <a:r>
                            <a:rPr lang="ru-RU" sz="1400" u="none" strike="noStrike" dirty="0">
                              <a:effectLst/>
                            </a:rPr>
                            <a:t>±0.018</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8378"/>
                      </a:ext>
                    </a:extLst>
                  </a:tr>
                  <a:tr h="409386">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𝜎</m:t>
                                    </m:r>
                                  </m:e>
                                  <m:sub>
                                    <m:r>
                                      <a:rPr lang="en-US" sz="1800" b="0" i="1" u="none" strike="noStrike" dirty="0" smtClean="0">
                                        <a:effectLst/>
                                        <a:latin typeface="Cambria Math" panose="02040503050406030204" pitchFamily="18" charset="0"/>
                                      </a:rPr>
                                      <m:t>2</m:t>
                                    </m:r>
                                  </m:sub>
                                </m:sSub>
                              </m:oMath>
                            </m:oMathPara>
                          </a14:m>
                          <a:endParaRPr lang="el-GR" sz="1800" b="0" i="0" u="none" strike="noStrike" dirty="0">
                            <a:solidFill>
                              <a:srgbClr val="000000"/>
                            </a:solidFill>
                            <a:effectLst/>
                            <a:latin typeface="Calibri" panose="020F0502020204030204" pitchFamily="34" charset="0"/>
                          </a:endParaRPr>
                        </a:p>
                      </a:txBody>
                      <a:tcPr marL="7620" marR="7620" marT="762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0.176 ±0.018</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dirty="0">
                              <a:effectLst/>
                            </a:rPr>
                            <a:t>0.174 ±0.038</a:t>
                          </a:r>
                          <a:endParaRPr lang="ru-RU" sz="1400" b="0" i="0" u="none" strike="noStrike" dirty="0">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0.138 ±0.028</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0.182 ±0.034</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0.165 ±0.011</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0.235 ±0.035</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0.255 ±0.050</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0.221 ±0.014</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dirty="0">
                              <a:effectLst/>
                            </a:rPr>
                            <a:t>0.200 ±0.014</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43626793"/>
                      </a:ext>
                    </a:extLst>
                  </a:tr>
                </a:tbl>
              </a:graphicData>
            </a:graphic>
          </p:graphicFrame>
        </mc:Choice>
        <mc:Fallback xmlns="">
          <p:graphicFrame>
            <p:nvGraphicFramePr>
              <p:cNvPr id="7" name="Объект 6">
                <a:extLst>
                  <a:ext uri="{FF2B5EF4-FFF2-40B4-BE49-F238E27FC236}">
                    <a16:creationId xmlns:a16="http://schemas.microsoft.com/office/drawing/2014/main" id="{C672912A-7280-32F5-6381-6E1D94F87D10}"/>
                  </a:ext>
                </a:extLst>
              </p:cNvPr>
              <p:cNvGraphicFramePr>
                <a:graphicFrameLocks noGrp="1"/>
              </p:cNvGraphicFramePr>
              <p:nvPr>
                <p:ph idx="1"/>
                <p:extLst>
                  <p:ext uri="{D42A27DB-BD31-4B8C-83A1-F6EECF244321}">
                    <p14:modId xmlns:p14="http://schemas.microsoft.com/office/powerpoint/2010/main" val="916061591"/>
                  </p:ext>
                </p:extLst>
              </p:nvPr>
            </p:nvGraphicFramePr>
            <p:xfrm>
              <a:off x="344827" y="1177377"/>
              <a:ext cx="11502343" cy="4503246"/>
            </p:xfrm>
            <a:graphic>
              <a:graphicData uri="http://schemas.openxmlformats.org/drawingml/2006/table">
                <a:tbl>
                  <a:tblPr>
                    <a:tableStyleId>{5C22544A-7EE6-4342-B048-85BDC9FD1C3A}</a:tableStyleId>
                  </a:tblPr>
                  <a:tblGrid>
                    <a:gridCol w="1006576">
                      <a:extLst>
                        <a:ext uri="{9D8B030D-6E8A-4147-A177-3AD203B41FA5}">
                          <a16:colId xmlns:a16="http://schemas.microsoft.com/office/drawing/2014/main" val="102906287"/>
                        </a:ext>
                      </a:extLst>
                    </a:gridCol>
                    <a:gridCol w="1346005">
                      <a:extLst>
                        <a:ext uri="{9D8B030D-6E8A-4147-A177-3AD203B41FA5}">
                          <a16:colId xmlns:a16="http://schemas.microsoft.com/office/drawing/2014/main" val="3960643405"/>
                        </a:ext>
                      </a:extLst>
                    </a:gridCol>
                    <a:gridCol w="1130702">
                      <a:extLst>
                        <a:ext uri="{9D8B030D-6E8A-4147-A177-3AD203B41FA5}">
                          <a16:colId xmlns:a16="http://schemas.microsoft.com/office/drawing/2014/main" val="50217013"/>
                        </a:ext>
                      </a:extLst>
                    </a:gridCol>
                    <a:gridCol w="1145580">
                      <a:extLst>
                        <a:ext uri="{9D8B030D-6E8A-4147-A177-3AD203B41FA5}">
                          <a16:colId xmlns:a16="http://schemas.microsoft.com/office/drawing/2014/main" val="1122504148"/>
                        </a:ext>
                      </a:extLst>
                    </a:gridCol>
                    <a:gridCol w="1145580">
                      <a:extLst>
                        <a:ext uri="{9D8B030D-6E8A-4147-A177-3AD203B41FA5}">
                          <a16:colId xmlns:a16="http://schemas.microsoft.com/office/drawing/2014/main" val="2666928514"/>
                        </a:ext>
                      </a:extLst>
                    </a:gridCol>
                    <a:gridCol w="1145580">
                      <a:extLst>
                        <a:ext uri="{9D8B030D-6E8A-4147-A177-3AD203B41FA5}">
                          <a16:colId xmlns:a16="http://schemas.microsoft.com/office/drawing/2014/main" val="2702376236"/>
                        </a:ext>
                      </a:extLst>
                    </a:gridCol>
                    <a:gridCol w="1145580">
                      <a:extLst>
                        <a:ext uri="{9D8B030D-6E8A-4147-A177-3AD203B41FA5}">
                          <a16:colId xmlns:a16="http://schemas.microsoft.com/office/drawing/2014/main" val="2929313207"/>
                        </a:ext>
                      </a:extLst>
                    </a:gridCol>
                    <a:gridCol w="1145580">
                      <a:extLst>
                        <a:ext uri="{9D8B030D-6E8A-4147-A177-3AD203B41FA5}">
                          <a16:colId xmlns:a16="http://schemas.microsoft.com/office/drawing/2014/main" val="4072564833"/>
                        </a:ext>
                      </a:extLst>
                    </a:gridCol>
                    <a:gridCol w="1145580">
                      <a:extLst>
                        <a:ext uri="{9D8B030D-6E8A-4147-A177-3AD203B41FA5}">
                          <a16:colId xmlns:a16="http://schemas.microsoft.com/office/drawing/2014/main" val="297177100"/>
                        </a:ext>
                      </a:extLst>
                    </a:gridCol>
                    <a:gridCol w="1145580">
                      <a:extLst>
                        <a:ext uri="{9D8B030D-6E8A-4147-A177-3AD203B41FA5}">
                          <a16:colId xmlns:a16="http://schemas.microsoft.com/office/drawing/2014/main" val="676254051"/>
                        </a:ext>
                      </a:extLst>
                    </a:gridCol>
                  </a:tblGrid>
                  <a:tr h="409386">
                    <a:tc>
                      <a:txBody>
                        <a:bodyPr/>
                        <a:lstStyle/>
                        <a:p>
                          <a:pPr algn="ctr" fontAlgn="b"/>
                          <a:r>
                            <a:rPr lang="ru-RU" sz="1600" b="1" i="0" u="none" strike="noStrike" dirty="0">
                              <a:solidFill>
                                <a:schemeClr val="bg1"/>
                              </a:solidFill>
                              <a:effectLst/>
                              <a:latin typeface="+mn-lt"/>
                            </a:rPr>
                            <a:t>Параметр</a:t>
                          </a:r>
                          <a:endParaRPr lang="el-GR" sz="1600" b="1" i="0" u="none" strike="noStrike" dirty="0">
                            <a:solidFill>
                              <a:schemeClr val="bg1"/>
                            </a:solidFill>
                            <a:effectLst/>
                            <a:latin typeface="+mn-lt"/>
                          </a:endParaRPr>
                        </a:p>
                      </a:txBody>
                      <a:tcPr marL="7620" marR="7620" marT="762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Alessi </a:t>
                          </a:r>
                          <a:r>
                            <a:rPr lang="en-US" sz="1600" b="1" u="none" strike="noStrike" dirty="0" err="1">
                              <a:solidFill>
                                <a:schemeClr val="bg1"/>
                              </a:solidFill>
                              <a:effectLst/>
                            </a:rPr>
                            <a:t>Teutch</a:t>
                          </a:r>
                          <a:r>
                            <a:rPr lang="en-US" sz="1600" b="1" u="none" strike="noStrike" dirty="0">
                              <a:solidFill>
                                <a:schemeClr val="bg1"/>
                              </a:solidFill>
                              <a:effectLst/>
                            </a:rPr>
                            <a:t> 8</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1039</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2301</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2360</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2516</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3114</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3532</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6281</a:t>
                          </a:r>
                          <a:endParaRPr lang="en-US" sz="1600" b="1" i="0" u="none" strike="noStrike" dirty="0">
                            <a:solidFill>
                              <a:schemeClr val="bg1"/>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600" b="1" u="none" strike="noStrike" dirty="0">
                              <a:solidFill>
                                <a:schemeClr val="bg1"/>
                              </a:solidFill>
                              <a:effectLst/>
                            </a:rPr>
                            <a:t>NGC 6475</a:t>
                          </a:r>
                          <a:endParaRPr lang="en-US" sz="1600" b="1" i="0" u="none" strike="noStrike" dirty="0">
                            <a:solidFill>
                              <a:schemeClr val="bg1"/>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526161001"/>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blipFill>
                          <a:blip r:embed="rId3"/>
                          <a:stretch>
                            <a:fillRect l="-1818" t="-104478" r="-1047879" b="-913433"/>
                          </a:stretch>
                        </a:blipFill>
                      </a:tcPr>
                    </a:tc>
                    <a:tc>
                      <a:txBody>
                        <a:bodyPr/>
                        <a:lstStyle/>
                        <a:p>
                          <a:pPr algn="ctr" fontAlgn="b"/>
                          <a:r>
                            <a:rPr lang="ru-RU" sz="1400" u="none" strike="noStrike">
                              <a:effectLst/>
                            </a:rPr>
                            <a:t>0.728±0.024</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0.622±0.015</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0.555±0.019</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0.657±0.020</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0.757±0.016</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0.476±0.014</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0.566±0.011</a:t>
                          </a:r>
                          <a:endParaRPr lang="ru-RU" sz="1400" b="0" i="0" u="none" strike="noStrike" dirty="0">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a:effectLst/>
                            </a:rPr>
                            <a:t>0.662±0.013</a:t>
                          </a:r>
                          <a:endParaRPr lang="ru-RU" sz="1400" b="0" i="0" u="none" strike="noStrike">
                            <a:solidFill>
                              <a:srgbClr val="000000"/>
                            </a:solidFill>
                            <a:effectLst/>
                            <a:latin typeface="Calibri" panose="020F0502020204030204" pitchFamily="34" charset="0"/>
                          </a:endParaRPr>
                        </a:p>
                      </a:txBody>
                      <a:tcPr marL="7620" marR="7620" marT="7620" marB="0" anchor="ctr">
                        <a:lnT w="38100" cap="flat" cmpd="sng" algn="ctr">
                          <a:solidFill>
                            <a:schemeClr val="tx1"/>
                          </a:solidFill>
                          <a:prstDash val="solid"/>
                          <a:round/>
                          <a:headEnd type="none" w="med" len="med"/>
                          <a:tailEnd type="none" w="med" len="med"/>
                        </a:lnT>
                        <a:noFill/>
                      </a:tcPr>
                    </a:tc>
                    <a:tc>
                      <a:txBody>
                        <a:bodyPr/>
                        <a:lstStyle/>
                        <a:p>
                          <a:pPr algn="ctr" fontAlgn="b"/>
                          <a:r>
                            <a:rPr lang="ru-RU" sz="1400" u="none" strike="noStrike" dirty="0">
                              <a:effectLst/>
                            </a:rPr>
                            <a:t>0.640±0.015</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71497199"/>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201471" r="-1047879" b="-800000"/>
                          </a:stretch>
                        </a:blipFill>
                      </a:tcPr>
                    </a:tc>
                    <a:tc>
                      <a:txBody>
                        <a:bodyPr/>
                        <a:lstStyle/>
                        <a:p>
                          <a:pPr algn="ctr" fontAlgn="b"/>
                          <a:r>
                            <a:rPr lang="ru-RU" sz="1400" u="none" strike="noStrike" dirty="0">
                              <a:effectLst/>
                            </a:rPr>
                            <a:t>0.676±0.022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0.426±0.014</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0.428±0.018</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0.582±0.017</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0.630±0.015</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0.388±0.012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0.458±0.012</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0.613±0.015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0.556±0.015</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884778913"/>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305970" r="-1047879" b="-711940"/>
                          </a:stretch>
                        </a:blipFill>
                      </a:tcPr>
                    </a:tc>
                    <a:tc>
                      <a:txBody>
                        <a:bodyPr/>
                        <a:lstStyle/>
                        <a:p>
                          <a:pPr algn="ctr" fontAlgn="b"/>
                          <a:r>
                            <a:rPr lang="ru-RU" sz="1400" u="none" strike="noStrike" dirty="0">
                              <a:effectLst/>
                            </a:rPr>
                            <a:t>0.177±0.024</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0.081±0.008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0.060±0.011</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0.142±0.013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0.101±0.008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0.087±0.011</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0.111±0.006</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0.180±0.014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0.174±0.010</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6429910"/>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405970" r="-1047879" b="-611940"/>
                          </a:stretch>
                        </a:blipFill>
                      </a:tcPr>
                    </a:tc>
                    <a:tc>
                      <a:txBody>
                        <a:bodyPr/>
                        <a:lstStyle/>
                        <a:p>
                          <a:pPr algn="ctr" fontAlgn="b"/>
                          <a:r>
                            <a:rPr lang="ru-RU" sz="1400" u="none" strike="noStrike">
                              <a:effectLst/>
                            </a:rPr>
                            <a:t>0.190±0.025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0.118±0.011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0.078±0.015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0.161±0.015</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0.122±0.010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0.107±0.014</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0.138±0.008</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0.194±0.016</a:t>
                          </a:r>
                          <a:endParaRPr lang="ru-RU" sz="1400" b="0" i="0" u="none" strike="noStrike" dirty="0">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0.200±0.012</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1653280148"/>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505970" r="-1047879" b="-511940"/>
                          </a:stretch>
                        </a:blipFill>
                      </a:tcPr>
                    </a:tc>
                    <a:tc>
                      <a:txBody>
                        <a:bodyPr/>
                        <a:lstStyle/>
                        <a:p>
                          <a:pPr algn="ctr" fontAlgn="b"/>
                          <a:r>
                            <a:rPr lang="ru-RU" sz="1400" u="none" strike="noStrike" dirty="0">
                              <a:effectLst/>
                            </a:rPr>
                            <a:t>0.032±0.010</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0.006±0.003</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0.007±0.003</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0.018±0.008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0.003±0.003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0.011±0.004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0.010±0.002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0.052±0.009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0.034±0.006</a:t>
                          </a:r>
                          <a:endParaRPr lang="ru-RU" sz="1400" b="0" i="0" u="none" strike="noStrike">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53712697"/>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605970" r="-1047879" b="-411940"/>
                          </a:stretch>
                        </a:blipFill>
                      </a:tcPr>
                    </a:tc>
                    <a:tc>
                      <a:txBody>
                        <a:bodyPr/>
                        <a:lstStyle/>
                        <a:p>
                          <a:pPr algn="ctr" fontAlgn="b"/>
                          <a:r>
                            <a:rPr lang="ru-RU" sz="1400" b="0" i="0" u="none" strike="noStrike" dirty="0">
                              <a:solidFill>
                                <a:srgbClr val="000000"/>
                              </a:solidFill>
                              <a:effectLst/>
                              <a:latin typeface="+mn-lt"/>
                            </a:rPr>
                            <a:t>0.034±0.011</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0.008±0.004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0.010±0.004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0.020±0.009</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0.003±0.004</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0.014±0.005</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0.012±0.003</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0.056±0.010</a:t>
                          </a:r>
                        </a:p>
                      </a:txBody>
                      <a:tcPr marL="7620" marR="7620" marT="7620" marB="0" anchor="ctr">
                        <a:solidFill>
                          <a:srgbClr val="E7E7E7"/>
                        </a:solidFill>
                      </a:tcPr>
                    </a:tc>
                    <a:tc>
                      <a:txBody>
                        <a:bodyPr/>
                        <a:lstStyle/>
                        <a:p>
                          <a:pPr algn="ctr" fontAlgn="b"/>
                          <a:r>
                            <a:rPr lang="ru-RU" sz="1400" b="0" i="0" u="none" strike="noStrike" dirty="0">
                              <a:solidFill>
                                <a:srgbClr val="000000"/>
                              </a:solidFill>
                              <a:effectLst/>
                              <a:latin typeface="+mn-lt"/>
                            </a:rPr>
                            <a:t>0.040±0.007</a:t>
                          </a: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4273468152"/>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705970" r="-1047879" b="-311940"/>
                          </a:stretch>
                        </a:blipFill>
                      </a:tcPr>
                    </a:tc>
                    <a:tc>
                      <a:txBody>
                        <a:bodyPr/>
                        <a:lstStyle/>
                        <a:p>
                          <a:pPr algn="ctr" fontAlgn="b"/>
                          <a:r>
                            <a:rPr lang="ru-RU" sz="1400" u="none" strike="noStrike">
                              <a:effectLst/>
                            </a:rPr>
                            <a:t>0.490 ±0.014</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0.234 ±0.030</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0.308 ±0.022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0.393 ±0.019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0.375 ±0.008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0.359 ±0.012</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0.346 ±0.015</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0.493 ±0.009</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0.428 ±0.016</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13519104"/>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794118" r="-1047879" b="-207353"/>
                          </a:stretch>
                        </a:blipFill>
                      </a:tcPr>
                    </a:tc>
                    <a:tc>
                      <a:txBody>
                        <a:bodyPr/>
                        <a:lstStyle/>
                        <a:p>
                          <a:pPr algn="ctr" fontAlgn="b"/>
                          <a:r>
                            <a:rPr lang="ru-RU" sz="1400" u="none" strike="noStrike">
                              <a:effectLst/>
                            </a:rPr>
                            <a:t>0.493 ±0.014</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0.396 ±0.038</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0.359 ±0.031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0.395 ±0.031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0.386 ±0.010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0.335 ±0.041</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0.297 ±0.068</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a:effectLst/>
                            </a:rPr>
                            <a:t>0.496 ±0.010</a:t>
                          </a:r>
                          <a:endParaRPr lang="ru-RU" sz="1400" b="0" i="0" u="none" strike="noStrike">
                            <a:solidFill>
                              <a:srgbClr val="000000"/>
                            </a:solidFill>
                            <a:effectLst/>
                            <a:latin typeface="Calibri" panose="020F0502020204030204" pitchFamily="34" charset="0"/>
                          </a:endParaRPr>
                        </a:p>
                      </a:txBody>
                      <a:tcPr marL="7620" marR="7620" marT="7620" marB="0" anchor="ctr">
                        <a:solidFill>
                          <a:srgbClr val="E7E7E7"/>
                        </a:solidFill>
                      </a:tcPr>
                    </a:tc>
                    <a:tc>
                      <a:txBody>
                        <a:bodyPr/>
                        <a:lstStyle/>
                        <a:p>
                          <a:pPr algn="ctr" fontAlgn="b"/>
                          <a:r>
                            <a:rPr lang="ru-RU" sz="1400" u="none" strike="noStrike" dirty="0">
                              <a:effectLst/>
                            </a:rPr>
                            <a:t>0.451 ±0.011</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2323236516"/>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blipFill>
                          <a:blip r:embed="rId3"/>
                          <a:stretch>
                            <a:fillRect l="-1818" t="-907463" r="-1047879" b="-110448"/>
                          </a:stretch>
                        </a:blipFill>
                      </a:tcPr>
                    </a:tc>
                    <a:tc>
                      <a:txBody>
                        <a:bodyPr/>
                        <a:lstStyle/>
                        <a:p>
                          <a:pPr algn="ctr" fontAlgn="b"/>
                          <a:r>
                            <a:rPr lang="ru-RU" sz="1400" u="none" strike="noStrike" dirty="0">
                              <a:effectLst/>
                            </a:rPr>
                            <a:t>0.186 ±0.017</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0.322 ±0.030</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0.200 ±0.023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0.186 ±0.019</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0.178 ±0.008</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0.212 ±0.013</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0.214 ±0.016</a:t>
                          </a:r>
                          <a:endParaRPr lang="ru-RU" sz="1400" b="0"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dirty="0">
                              <a:effectLst/>
                            </a:rPr>
                            <a:t>0.227 ±0.010</a:t>
                          </a:r>
                          <a:endParaRPr lang="ru-RU" sz="14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ru-RU" sz="1400" u="none" strike="noStrike">
                              <a:effectLst/>
                            </a:rPr>
                            <a:t>0.232 </a:t>
                          </a:r>
                          <a:r>
                            <a:rPr lang="ru-RU" sz="1400" u="none" strike="noStrike" dirty="0">
                              <a:effectLst/>
                            </a:rPr>
                            <a:t>±0.018</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8378"/>
                      </a:ext>
                    </a:extLst>
                  </a:tr>
                  <a:tr h="409386">
                    <a:tc>
                      <a:txBody>
                        <a:bodyPr/>
                        <a:lstStyle/>
                        <a:p>
                          <a:endParaRPr lang="ru-RU"/>
                        </a:p>
                      </a:txBody>
                      <a:tcPr marL="7620" marR="7620" marT="762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blipFill>
                          <a:blip r:embed="rId3"/>
                          <a:stretch>
                            <a:fillRect l="-1818" t="-1007463" r="-1047879" b="-10448"/>
                          </a:stretch>
                        </a:blipFill>
                      </a:tcPr>
                    </a:tc>
                    <a:tc>
                      <a:txBody>
                        <a:bodyPr/>
                        <a:lstStyle/>
                        <a:p>
                          <a:pPr algn="ctr" fontAlgn="b"/>
                          <a:r>
                            <a:rPr lang="ru-RU" sz="1400" u="none" strike="noStrike">
                              <a:effectLst/>
                            </a:rPr>
                            <a:t>0.176 ±0.018</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dirty="0">
                              <a:effectLst/>
                            </a:rPr>
                            <a:t>0.174 ±0.038</a:t>
                          </a:r>
                          <a:endParaRPr lang="ru-RU" sz="1400" b="0" i="0" u="none" strike="noStrike" dirty="0">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0.138 ±0.028</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0.182 ±0.034</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0.165 ±0.011</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0.235 ±0.035</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0.255 ±0.050</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a:effectLst/>
                            </a:rPr>
                            <a:t>0.221 ±0.014</a:t>
                          </a:r>
                          <a:endParaRPr lang="ru-RU" sz="1400" b="0" i="0" u="none" strike="noStrike">
                            <a:solidFill>
                              <a:srgbClr val="000000"/>
                            </a:solidFill>
                            <a:effectLst/>
                            <a:latin typeface="Calibri" panose="020F0502020204030204" pitchFamily="34" charset="0"/>
                          </a:endParaRPr>
                        </a:p>
                      </a:txBody>
                      <a:tcPr marL="7620" marR="7620" marT="7620" marB="0" anchor="ctr">
                        <a:lnB w="38100" cap="flat" cmpd="sng" algn="ctr">
                          <a:solidFill>
                            <a:schemeClr val="tx1"/>
                          </a:solidFill>
                          <a:prstDash val="solid"/>
                          <a:round/>
                          <a:headEnd type="none" w="med" len="med"/>
                          <a:tailEnd type="none" w="med" len="med"/>
                        </a:lnB>
                        <a:solidFill>
                          <a:srgbClr val="E7E7E7"/>
                        </a:solidFill>
                      </a:tcPr>
                    </a:tc>
                    <a:tc>
                      <a:txBody>
                        <a:bodyPr/>
                        <a:lstStyle/>
                        <a:p>
                          <a:pPr algn="ctr" fontAlgn="b"/>
                          <a:r>
                            <a:rPr lang="ru-RU" sz="1400" u="none" strike="noStrike" dirty="0">
                              <a:effectLst/>
                            </a:rPr>
                            <a:t>0.200 ±0.014</a:t>
                          </a:r>
                          <a:endParaRPr lang="ru-RU" sz="1400" b="0" i="0" u="none" strike="noStrike" dirty="0">
                            <a:solidFill>
                              <a:srgbClr val="000000"/>
                            </a:solidFill>
                            <a:effectLst/>
                            <a:latin typeface="Calibri" panose="020F0502020204030204" pitchFamily="34" charset="0"/>
                          </a:endParaRPr>
                        </a:p>
                      </a:txBody>
                      <a:tcPr marL="7620" marR="7620" marT="762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43626793"/>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29A836-05F4-E55F-FE99-9E31D46A5094}"/>
                  </a:ext>
                </a:extLst>
              </p:cNvPr>
              <p:cNvSpPr txBox="1"/>
              <p:nvPr/>
            </p:nvSpPr>
            <p:spPr>
              <a:xfrm>
                <a:off x="2353035" y="5763583"/>
                <a:ext cx="7485926" cy="646331"/>
              </a:xfrm>
              <a:prstGeom prst="rect">
                <a:avLst/>
              </a:prstGeom>
              <a:noFill/>
            </p:spPr>
            <p:txBody>
              <a:bodyPr wrap="square">
                <a:spAutoFit/>
              </a:bodyPr>
              <a:lstStyle/>
              <a:p>
                <a14:m>
                  <m:oMath xmlns:m="http://schemas.openxmlformats.org/officeDocument/2006/math">
                    <m:r>
                      <a:rPr lang="ru-RU" b="0" i="1" dirty="0" smtClean="0">
                        <a:effectLst/>
                        <a:latin typeface="Cambria Math" panose="02040503050406030204" pitchFamily="18" charset="0"/>
                      </a:rPr>
                      <m:t>𝛼</m:t>
                    </m:r>
                    <m:r>
                      <a:rPr lang="ru-RU" b="0" i="1" dirty="0" smtClean="0">
                        <a:effectLst/>
                        <a:latin typeface="Cambria Math" panose="02040503050406030204" pitchFamily="18" charset="0"/>
                      </a:rPr>
                      <m:t> ∼ 38.8 − 75.7%	 </m:t>
                    </m:r>
                  </m:oMath>
                </a14:m>
                <a:r>
                  <a:rPr lang="en-US" b="0" i="0" dirty="0">
                    <a:effectLst/>
                    <a:latin typeface="Arial" panose="020B0604020202020204" pitchFamily="34" charset="0"/>
                  </a:rPr>
                  <a:t>	  </a:t>
                </a:r>
                <a14:m>
                  <m:oMath xmlns:m="http://schemas.openxmlformats.org/officeDocument/2006/math">
                    <m:r>
                      <a:rPr lang="ru-RU" b="0" i="1" dirty="0" smtClean="0">
                        <a:effectLst/>
                        <a:latin typeface="Cambria Math" panose="02040503050406030204" pitchFamily="18" charset="0"/>
                      </a:rPr>
                      <m:t>𝛽</m:t>
                    </m:r>
                    <m:r>
                      <a:rPr lang="ru-RU" b="0" i="1" dirty="0" smtClean="0">
                        <a:effectLst/>
                        <a:latin typeface="Cambria Math" panose="02040503050406030204" pitchFamily="18" charset="0"/>
                      </a:rPr>
                      <m:t> ∼ 7.8 − 20%</m:t>
                    </m:r>
                  </m:oMath>
                </a14:m>
                <a:r>
                  <a:rPr lang="en-US" b="0" i="0" dirty="0">
                    <a:effectLst/>
                    <a:latin typeface="Arial" panose="020B0604020202020204" pitchFamily="34" charset="0"/>
                  </a:rPr>
                  <a:t>		</a:t>
                </a:r>
                <a14:m>
                  <m:oMath xmlns:m="http://schemas.openxmlformats.org/officeDocument/2006/math">
                    <m:r>
                      <a:rPr lang="ru-RU" b="0" i="1" dirty="0" smtClean="0">
                        <a:effectLst/>
                        <a:latin typeface="Cambria Math" panose="02040503050406030204" pitchFamily="18" charset="0"/>
                      </a:rPr>
                      <m:t>𝛾</m:t>
                    </m:r>
                    <m:r>
                      <a:rPr lang="ru-RU" b="0" i="1" dirty="0" smtClean="0">
                        <a:effectLst/>
                        <a:latin typeface="Cambria Math" panose="02040503050406030204" pitchFamily="18" charset="0"/>
                      </a:rPr>
                      <m:t> ∼ 0.3 − 5.6%</m:t>
                    </m:r>
                  </m:oMath>
                </a14:m>
                <a:br>
                  <a:rPr lang="ru-RU" dirty="0"/>
                </a:br>
                <a:endParaRPr lang="ru-RU" dirty="0"/>
              </a:p>
            </p:txBody>
          </p:sp>
        </mc:Choice>
        <mc:Fallback xmlns="">
          <p:sp>
            <p:nvSpPr>
              <p:cNvPr id="9" name="TextBox 8">
                <a:extLst>
                  <a:ext uri="{FF2B5EF4-FFF2-40B4-BE49-F238E27FC236}">
                    <a16:creationId xmlns:a16="http://schemas.microsoft.com/office/drawing/2014/main" id="{E229A836-05F4-E55F-FE99-9E31D46A5094}"/>
                  </a:ext>
                </a:extLst>
              </p:cNvPr>
              <p:cNvSpPr txBox="1">
                <a:spLocks noRot="1" noChangeAspect="1" noMove="1" noResize="1" noEditPoints="1" noAdjustHandles="1" noChangeArrowheads="1" noChangeShapeType="1" noTextEdit="1"/>
              </p:cNvSpPr>
              <p:nvPr/>
            </p:nvSpPr>
            <p:spPr>
              <a:xfrm>
                <a:off x="2353035" y="5763583"/>
                <a:ext cx="7485926" cy="646331"/>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0E995D-0DAC-11F5-7E4C-96EEA52FCD5B}"/>
                  </a:ext>
                </a:extLst>
              </p:cNvPr>
              <p:cNvSpPr txBox="1"/>
              <p:nvPr/>
            </p:nvSpPr>
            <p:spPr>
              <a:xfrm>
                <a:off x="344827" y="6264268"/>
                <a:ext cx="11502342" cy="404213"/>
              </a:xfrm>
              <a:prstGeom prst="rect">
                <a:avLst/>
              </a:prstGeom>
              <a:noFill/>
            </p:spPr>
            <p:txBody>
              <a:bodyPr wrap="square">
                <a:spAutoFit/>
              </a:bodyPr>
              <a:lstStyle/>
              <a:p>
                <a:pPr algn="ctr"/>
                <a14:m>
                  <m:oMath xmlns:m="http://schemas.openxmlformats.org/officeDocument/2006/math">
                    <m:sSub>
                      <m:sSubPr>
                        <m:ctrlPr>
                          <a:rPr lang="ru-RU" i="1" dirty="0" smtClean="0">
                            <a:latin typeface="Cambria Math" panose="02040503050406030204" pitchFamily="18" charset="0"/>
                          </a:rPr>
                        </m:ctrlPr>
                      </m:sSubPr>
                      <m:e>
                        <m:r>
                          <a:rPr lang="ru-RU" i="1" dirty="0">
                            <a:latin typeface="Cambria Math" panose="02040503050406030204" pitchFamily="18" charset="0"/>
                          </a:rPr>
                          <m:t>𝜇</m:t>
                        </m:r>
                      </m:e>
                      <m:sub>
                        <m:r>
                          <a:rPr lang="ru-RU" i="1" dirty="0">
                            <a:latin typeface="Cambria Math" panose="02040503050406030204" pitchFamily="18" charset="0"/>
                          </a:rPr>
                          <m:t>1</m:t>
                        </m:r>
                      </m:sub>
                    </m:sSub>
                    <m:r>
                      <a:rPr lang="ru-RU" b="0" i="1" dirty="0" smtClean="0">
                        <a:effectLst/>
                        <a:latin typeface="Cambria Math" panose="02040503050406030204" pitchFamily="18" charset="0"/>
                      </a:rPr>
                      <m:t>=0.381</m:t>
                    </m:r>
                  </m:oMath>
                </a14:m>
                <a:r>
                  <a:rPr lang="ru-RU" b="0" i="0" dirty="0">
                    <a:effectLst/>
                    <a:latin typeface="Arial" panose="020B0604020202020204" pitchFamily="34" charset="0"/>
                  </a:rPr>
                  <a:t>,</a:t>
                </a:r>
                <a14:m>
                  <m:oMath xmlns:m="http://schemas.openxmlformats.org/officeDocument/2006/math">
                    <m:sSub>
                      <m:sSubPr>
                        <m:ctrlPr>
                          <a:rPr lang="ru-RU" i="1" dirty="0">
                            <a:latin typeface="Cambria Math" panose="02040503050406030204" pitchFamily="18" charset="0"/>
                          </a:rPr>
                        </m:ctrlPr>
                      </m:sSubPr>
                      <m:e>
                        <m:r>
                          <a:rPr lang="en-US" b="0" i="1" dirty="0" smtClean="0">
                            <a:latin typeface="Cambria Math" panose="02040503050406030204" pitchFamily="18" charset="0"/>
                          </a:rPr>
                          <m:t> </m:t>
                        </m:r>
                        <m:r>
                          <a:rPr lang="ru-RU" i="1" dirty="0">
                            <a:latin typeface="Cambria Math" panose="02040503050406030204" pitchFamily="18" charset="0"/>
                          </a:rPr>
                          <m:t>𝑠</m:t>
                        </m:r>
                      </m:e>
                      <m:sub>
                        <m:sSub>
                          <m:sSubPr>
                            <m:ctrlPr>
                              <a:rPr lang="ru-RU" i="1" dirty="0">
                                <a:latin typeface="Cambria Math" panose="02040503050406030204" pitchFamily="18" charset="0"/>
                              </a:rPr>
                            </m:ctrlPr>
                          </m:sSubPr>
                          <m:e>
                            <m:r>
                              <a:rPr lang="ru-RU" i="1" dirty="0">
                                <a:latin typeface="Cambria Math" panose="02040503050406030204" pitchFamily="18" charset="0"/>
                              </a:rPr>
                              <m:t>𝜇</m:t>
                            </m:r>
                          </m:e>
                          <m:sub>
                            <m:r>
                              <a:rPr lang="ru-RU" i="1" dirty="0">
                                <a:latin typeface="Cambria Math" panose="02040503050406030204" pitchFamily="18" charset="0"/>
                              </a:rPr>
                              <m:t>1</m:t>
                            </m:r>
                          </m:sub>
                        </m:sSub>
                      </m:sub>
                    </m:sSub>
                    <m:r>
                      <a:rPr lang="ru-RU" b="0" i="1" dirty="0" smtClean="0">
                        <a:effectLst/>
                        <a:latin typeface="Cambria Math" panose="02040503050406030204" pitchFamily="18" charset="0"/>
                      </a:rPr>
                      <m:t>=0.083</m:t>
                    </m:r>
                  </m:oMath>
                </a14:m>
                <a:r>
                  <a:rPr lang="ru-RU" b="0" i="0" dirty="0">
                    <a:effectLst/>
                    <a:latin typeface="Arial" panose="020B0604020202020204" pitchFamily="34" charset="0"/>
                  </a:rPr>
                  <a:t>	</a:t>
                </a:r>
                <a14:m>
                  <m:oMath xmlns:m="http://schemas.openxmlformats.org/officeDocument/2006/math">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𝜇</m:t>
                        </m:r>
                      </m:e>
                      <m:sub>
                        <m:r>
                          <a:rPr lang="en-US" b="0" i="1" dirty="0" smtClean="0">
                            <a:latin typeface="Cambria Math" panose="02040503050406030204" pitchFamily="18" charset="0"/>
                          </a:rPr>
                          <m:t>2</m:t>
                        </m:r>
                      </m:sub>
                    </m:sSub>
                    <m:r>
                      <a:rPr lang="ru-RU" b="0" i="1" dirty="0" smtClean="0">
                        <a:effectLst/>
                        <a:latin typeface="Cambria Math" panose="02040503050406030204" pitchFamily="18" charset="0"/>
                      </a:rPr>
                      <m:t>=0.401</m:t>
                    </m:r>
                  </m:oMath>
                </a14:m>
                <a:r>
                  <a:rPr lang="ru-RU" b="0" i="0" dirty="0">
                    <a:effectLst/>
                    <a:latin typeface="Arial" panose="020B0604020202020204" pitchFamily="34" charset="0"/>
                  </a:rPr>
                  <a:t>, </a:t>
                </a:r>
                <a14:m>
                  <m:oMath xmlns:m="http://schemas.openxmlformats.org/officeDocument/2006/math">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𝑠</m:t>
                        </m:r>
                      </m:e>
                      <m:sub>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𝜇</m:t>
                            </m:r>
                          </m:e>
                          <m:sub>
                            <m:r>
                              <a:rPr lang="en-US" b="0" i="1" dirty="0" smtClean="0">
                                <a:latin typeface="Cambria Math" panose="02040503050406030204" pitchFamily="18" charset="0"/>
                              </a:rPr>
                              <m:t>2</m:t>
                            </m:r>
                          </m:sub>
                        </m:sSub>
                      </m:sub>
                    </m:sSub>
                    <m:r>
                      <a:rPr lang="ru-RU" b="0" i="1" dirty="0" smtClean="0">
                        <a:effectLst/>
                        <a:latin typeface="Cambria Math" panose="02040503050406030204" pitchFamily="18" charset="0"/>
                      </a:rPr>
                      <m:t>=0.068</m:t>
                    </m:r>
                  </m:oMath>
                </a14:m>
                <a:r>
                  <a:rPr lang="ru-RU" b="0" i="0" dirty="0">
                    <a:effectLst/>
                    <a:latin typeface="Arial" panose="020B0604020202020204" pitchFamily="34" charset="0"/>
                  </a:rPr>
                  <a:t>	</a:t>
                </a:r>
                <a14:m>
                  <m:oMath xmlns:m="http://schemas.openxmlformats.org/officeDocument/2006/math">
                    <m:sSub>
                      <m:sSubPr>
                        <m:ctrlPr>
                          <a:rPr lang="ru-RU" i="1" dirty="0">
                            <a:latin typeface="Cambria Math" panose="02040503050406030204" pitchFamily="18" charset="0"/>
                          </a:rPr>
                        </m:ctrlPr>
                      </m:sSubPr>
                      <m:e>
                        <m:r>
                          <a:rPr lang="ru-RU" i="1" dirty="0">
                            <a:latin typeface="Cambria Math" panose="02040503050406030204" pitchFamily="18" charset="0"/>
                          </a:rPr>
                          <m:t>𝜎</m:t>
                        </m:r>
                      </m:e>
                      <m:sub>
                        <m:r>
                          <a:rPr lang="ru-RU" i="1" dirty="0">
                            <a:latin typeface="Cambria Math" panose="02040503050406030204" pitchFamily="18" charset="0"/>
                          </a:rPr>
                          <m:t>1</m:t>
                        </m:r>
                      </m:sub>
                    </m:sSub>
                    <m:r>
                      <a:rPr lang="ru-RU" b="0" i="1" dirty="0" smtClean="0">
                        <a:effectLst/>
                        <a:latin typeface="Cambria Math" panose="02040503050406030204" pitchFamily="18" charset="0"/>
                      </a:rPr>
                      <m:t>=0.217</m:t>
                    </m:r>
                  </m:oMath>
                </a14:m>
                <a:r>
                  <a:rPr lang="ru-RU" b="0" i="0" dirty="0">
                    <a:effectLst/>
                    <a:latin typeface="Arial" panose="020B0604020202020204" pitchFamily="34" charset="0"/>
                  </a:rPr>
                  <a:t>,</a:t>
                </a:r>
                <a:r>
                  <a:rPr lang="en-US" b="0" i="0" dirty="0">
                    <a:effectLst/>
                    <a:latin typeface="Arial" panose="020B0604020202020204" pitchFamily="34" charset="0"/>
                  </a:rPr>
                  <a:t> </a:t>
                </a:r>
                <a14:m>
                  <m:oMath xmlns:m="http://schemas.openxmlformats.org/officeDocument/2006/math">
                    <m:sSub>
                      <m:sSubPr>
                        <m:ctrlPr>
                          <a:rPr lang="ru-RU" i="1" dirty="0">
                            <a:latin typeface="Cambria Math" panose="02040503050406030204" pitchFamily="18" charset="0"/>
                          </a:rPr>
                        </m:ctrlPr>
                      </m:sSubPr>
                      <m:e>
                        <m:r>
                          <a:rPr lang="ru-RU" i="1" dirty="0">
                            <a:latin typeface="Cambria Math" panose="02040503050406030204" pitchFamily="18" charset="0"/>
                          </a:rPr>
                          <m:t>𝑠</m:t>
                        </m:r>
                      </m:e>
                      <m:sub>
                        <m:sSub>
                          <m:sSubPr>
                            <m:ctrlPr>
                              <a:rPr lang="ru-RU" i="1" dirty="0">
                                <a:latin typeface="Cambria Math" panose="02040503050406030204" pitchFamily="18" charset="0"/>
                              </a:rPr>
                            </m:ctrlPr>
                          </m:sSubPr>
                          <m:e>
                            <m:r>
                              <a:rPr lang="ru-RU" i="1" dirty="0">
                                <a:latin typeface="Cambria Math" panose="02040503050406030204" pitchFamily="18" charset="0"/>
                              </a:rPr>
                              <m:t>𝜎</m:t>
                            </m:r>
                          </m:e>
                          <m:sub>
                            <m:r>
                              <a:rPr lang="ru-RU" i="1" dirty="0">
                                <a:latin typeface="Cambria Math" panose="02040503050406030204" pitchFamily="18" charset="0"/>
                              </a:rPr>
                              <m:t>1</m:t>
                            </m:r>
                          </m:sub>
                        </m:sSub>
                      </m:sub>
                    </m:sSub>
                    <m:r>
                      <a:rPr lang="ru-RU" b="0" i="1" dirty="0" smtClean="0">
                        <a:effectLst/>
                        <a:latin typeface="Cambria Math" panose="02040503050406030204" pitchFamily="18" charset="0"/>
                      </a:rPr>
                      <m:t>=0.044</m:t>
                    </m:r>
                  </m:oMath>
                </a14:m>
                <a:r>
                  <a:rPr lang="ru-RU" b="0" i="0" dirty="0">
                    <a:effectLst/>
                    <a:latin typeface="Arial" panose="020B0604020202020204" pitchFamily="34" charset="0"/>
                  </a:rPr>
                  <a:t>	</a:t>
                </a:r>
                <a14:m>
                  <m:oMath xmlns:m="http://schemas.openxmlformats.org/officeDocument/2006/math">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𝜎</m:t>
                        </m:r>
                      </m:e>
                      <m:sub>
                        <m:r>
                          <a:rPr lang="en-US" b="0" i="1" dirty="0" smtClean="0">
                            <a:latin typeface="Cambria Math" panose="02040503050406030204" pitchFamily="18" charset="0"/>
                          </a:rPr>
                          <m:t>2</m:t>
                        </m:r>
                      </m:sub>
                    </m:sSub>
                    <m:r>
                      <a:rPr lang="ru-RU" b="0" i="1" dirty="0" smtClean="0">
                        <a:effectLst/>
                        <a:latin typeface="Cambria Math" panose="02040503050406030204" pitchFamily="18" charset="0"/>
                      </a:rPr>
                      <m:t>=0.194</m:t>
                    </m:r>
                  </m:oMath>
                </a14:m>
                <a:r>
                  <a:rPr lang="ru-RU" b="0" i="0" dirty="0">
                    <a:effectLst/>
                    <a:latin typeface="Arial" panose="020B0604020202020204" pitchFamily="34" charset="0"/>
                  </a:rPr>
                  <a:t>, </a:t>
                </a:r>
                <a14:m>
                  <m:oMath xmlns:m="http://schemas.openxmlformats.org/officeDocument/2006/math">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𝑠</m:t>
                        </m:r>
                      </m:e>
                      <m:sub>
                        <m:sSub>
                          <m:sSubPr>
                            <m:ctrlPr>
                              <a:rPr lang="ru-RU" b="0" i="1" dirty="0" smtClean="0">
                                <a:effectLst/>
                                <a:latin typeface="Cambria Math" panose="02040503050406030204" pitchFamily="18" charset="0"/>
                              </a:rPr>
                            </m:ctrlPr>
                          </m:sSubPr>
                          <m:e>
                            <m:r>
                              <a:rPr lang="ru-RU" i="1" dirty="0">
                                <a:latin typeface="Cambria Math" panose="02040503050406030204" pitchFamily="18" charset="0"/>
                              </a:rPr>
                              <m:t>𝜎</m:t>
                            </m:r>
                          </m:e>
                          <m:sub>
                            <m:r>
                              <a:rPr lang="en-US" b="0" i="1" dirty="0" smtClean="0">
                                <a:latin typeface="Cambria Math" panose="02040503050406030204" pitchFamily="18" charset="0"/>
                              </a:rPr>
                              <m:t>2</m:t>
                            </m:r>
                          </m:sub>
                        </m:sSub>
                      </m:sub>
                    </m:sSub>
                    <m:r>
                      <a:rPr lang="ru-RU" b="0" i="1" dirty="0" smtClean="0">
                        <a:effectLst/>
                        <a:latin typeface="Cambria Math" panose="02040503050406030204" pitchFamily="18" charset="0"/>
                      </a:rPr>
                      <m:t>=0.037</m:t>
                    </m:r>
                  </m:oMath>
                </a14:m>
                <a:endParaRPr lang="ru-RU" dirty="0"/>
              </a:p>
            </p:txBody>
          </p:sp>
        </mc:Choice>
        <mc:Fallback xmlns="">
          <p:sp>
            <p:nvSpPr>
              <p:cNvPr id="11" name="TextBox 10">
                <a:extLst>
                  <a:ext uri="{FF2B5EF4-FFF2-40B4-BE49-F238E27FC236}">
                    <a16:creationId xmlns:a16="http://schemas.microsoft.com/office/drawing/2014/main" id="{A80E995D-0DAC-11F5-7E4C-96EEA52FCD5B}"/>
                  </a:ext>
                </a:extLst>
              </p:cNvPr>
              <p:cNvSpPr txBox="1">
                <a:spLocks noRot="1" noChangeAspect="1" noMove="1" noResize="1" noEditPoints="1" noAdjustHandles="1" noChangeArrowheads="1" noChangeShapeType="1" noTextEdit="1"/>
              </p:cNvSpPr>
              <p:nvPr/>
            </p:nvSpPr>
            <p:spPr>
              <a:xfrm>
                <a:off x="344827" y="6264268"/>
                <a:ext cx="11502342" cy="404213"/>
              </a:xfrm>
              <a:prstGeom prst="rect">
                <a:avLst/>
              </a:prstGeom>
              <a:blipFill>
                <a:blip r:embed="rId5"/>
                <a:stretch>
                  <a:fillRect t="-9091" b="-15152"/>
                </a:stretch>
              </a:blipFill>
            </p:spPr>
            <p:txBody>
              <a:bodyPr/>
              <a:lstStyle/>
              <a:p>
                <a:r>
                  <a:rPr lang="ru-RU">
                    <a:noFill/>
                  </a:rPr>
                  <a:t> </a:t>
                </a:r>
              </a:p>
            </p:txBody>
          </p:sp>
        </mc:Fallback>
      </mc:AlternateContent>
      <p:sp>
        <p:nvSpPr>
          <p:cNvPr id="3" name="Номер слайда 2">
            <a:extLst>
              <a:ext uri="{FF2B5EF4-FFF2-40B4-BE49-F238E27FC236}">
                <a16:creationId xmlns:a16="http://schemas.microsoft.com/office/drawing/2014/main" id="{564D4C70-D1BE-D9D7-5370-8F02099357E5}"/>
              </a:ext>
            </a:extLst>
          </p:cNvPr>
          <p:cNvSpPr>
            <a:spLocks noGrp="1"/>
          </p:cNvSpPr>
          <p:nvPr>
            <p:ph type="sldNum" sz="quarter" idx="12"/>
          </p:nvPr>
        </p:nvSpPr>
        <p:spPr>
          <a:xfrm>
            <a:off x="9448800" y="6492875"/>
            <a:ext cx="2743200" cy="365125"/>
          </a:xfrm>
        </p:spPr>
        <p:txBody>
          <a:bodyPr/>
          <a:lstStyle/>
          <a:p>
            <a:r>
              <a:rPr lang="ru-RU" dirty="0"/>
              <a:t>20</a:t>
            </a:r>
          </a:p>
        </p:txBody>
      </p:sp>
    </p:spTree>
    <p:extLst>
      <p:ext uri="{BB962C8B-B14F-4D97-AF65-F5344CB8AC3E}">
        <p14:creationId xmlns:p14="http://schemas.microsoft.com/office/powerpoint/2010/main" val="127324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75B80E-D459-EE47-6C44-B763EB0ED9F4}"/>
              </a:ext>
            </a:extLst>
          </p:cNvPr>
          <p:cNvSpPr>
            <a:spLocks noGrp="1"/>
          </p:cNvSpPr>
          <p:nvPr>
            <p:ph type="title"/>
          </p:nvPr>
        </p:nvSpPr>
        <p:spPr/>
        <p:txBody>
          <a:bodyPr/>
          <a:lstStyle/>
          <a:p>
            <a:pPr algn="ctr"/>
            <a:r>
              <a:rPr lang="ru-RU" dirty="0"/>
              <a:t>Сравнение с работой </a:t>
            </a:r>
            <a:r>
              <a:rPr lang="en-US" dirty="0" err="1"/>
              <a:t>Cordoni</a:t>
            </a:r>
            <a:r>
              <a:rPr lang="ru-RU" dirty="0"/>
              <a:t>+</a:t>
            </a:r>
            <a:r>
              <a:rPr lang="en-US" dirty="0"/>
              <a:t>(2023)</a:t>
            </a:r>
            <a:endParaRPr lang="ru-RU" dirty="0"/>
          </a:p>
        </p:txBody>
      </p:sp>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A95602D2-66BC-CE1F-0FB4-B54527687CB5}"/>
                  </a:ext>
                </a:extLst>
              </p:cNvPr>
              <p:cNvGraphicFramePr>
                <a:graphicFrameLocks noGrp="1"/>
              </p:cNvGraphicFramePr>
              <p:nvPr>
                <p:ph idx="1"/>
                <p:extLst>
                  <p:ext uri="{D42A27DB-BD31-4B8C-83A1-F6EECF244321}">
                    <p14:modId xmlns:p14="http://schemas.microsoft.com/office/powerpoint/2010/main" val="682478527"/>
                  </p:ext>
                </p:extLst>
              </p:nvPr>
            </p:nvGraphicFramePr>
            <p:xfrm>
              <a:off x="1972917" y="1828800"/>
              <a:ext cx="8246165" cy="3200400"/>
            </p:xfrm>
            <a:graphic>
              <a:graphicData uri="http://schemas.openxmlformats.org/drawingml/2006/table">
                <a:tbl>
                  <a:tblPr firstRow="1" bandRow="1">
                    <a:tableStyleId>{93296810-A885-4BE3-A3E7-6D5BEEA58F35}</a:tableStyleId>
                  </a:tblPr>
                  <a:tblGrid>
                    <a:gridCol w="1378226">
                      <a:extLst>
                        <a:ext uri="{9D8B030D-6E8A-4147-A177-3AD203B41FA5}">
                          <a16:colId xmlns:a16="http://schemas.microsoft.com/office/drawing/2014/main" val="1703088149"/>
                        </a:ext>
                      </a:extLst>
                    </a:gridCol>
                    <a:gridCol w="3359426">
                      <a:extLst>
                        <a:ext uri="{9D8B030D-6E8A-4147-A177-3AD203B41FA5}">
                          <a16:colId xmlns:a16="http://schemas.microsoft.com/office/drawing/2014/main" val="686771444"/>
                        </a:ext>
                      </a:extLst>
                    </a:gridCol>
                    <a:gridCol w="3508513">
                      <a:extLst>
                        <a:ext uri="{9D8B030D-6E8A-4147-A177-3AD203B41FA5}">
                          <a16:colId xmlns:a16="http://schemas.microsoft.com/office/drawing/2014/main" val="518859107"/>
                        </a:ext>
                      </a:extLst>
                    </a:gridCol>
                  </a:tblGrid>
                  <a:tr h="370840">
                    <a:tc>
                      <a:txBody>
                        <a:bodyPr/>
                        <a:lstStyle/>
                        <a:p>
                          <a:pPr algn="ctr"/>
                          <a:r>
                            <a:rPr lang="ru-RU" dirty="0"/>
                            <a:t>Скопление</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a:r>
                            <a:rPr lang="ru-RU" dirty="0"/>
                            <a:t>Данная работа</a:t>
                          </a:r>
                        </a:p>
                        <a:p>
                          <a:pPr algn="ctr"/>
                          <a:r>
                            <a:rPr lang="en-US" dirty="0"/>
                            <a:t>q&gt;0.2</a:t>
                          </a:r>
                          <a:endParaRPr lang="ru-RU"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a:r>
                            <a:rPr lang="en-US" dirty="0" err="1"/>
                            <a:t>Cordoni</a:t>
                          </a:r>
                          <a:r>
                            <a:rPr lang="en-US" dirty="0"/>
                            <a:t> </a:t>
                          </a:r>
                          <a:r>
                            <a:rPr lang="en-US" sz="1800" dirty="0">
                              <a:ea typeface="Verdana" panose="020B0604030504040204" pitchFamily="34" charset="0"/>
                            </a:rPr>
                            <a:t>at el.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q&gt;0.6</a:t>
                          </a:r>
                          <a:endParaRPr lang="ru-RU"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069558113"/>
                      </a:ext>
                    </a:extLst>
                  </a:tr>
                  <a:tr h="370840">
                    <a:tc>
                      <a:txBody>
                        <a:bodyPr/>
                        <a:lstStyle/>
                        <a:p>
                          <a:pPr algn="ctr"/>
                          <a:r>
                            <a:rPr lang="en-US" b="1" dirty="0"/>
                            <a:t>NGC 2360</a:t>
                          </a:r>
                          <a:endParaRPr lang="ru-RU" b="1"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l-GR" sz="1800" i="1" u="none" strike="noStrike" dirty="0" smtClean="0">
                                        <a:effectLst/>
                                        <a:latin typeface="Cambria Math" panose="02040503050406030204" pitchFamily="18" charset="0"/>
                                      </a:rPr>
                                      <m:t>1</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0.657±0.020</m:t>
                                </m:r>
                              </m:oMath>
                            </m:oMathPara>
                          </a14:m>
                          <a:endParaRPr lang="ru-RU"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n-US" sz="1800" b="0" i="1" u="none" strike="noStrike" dirty="0" smtClean="0">
                                        <a:effectLst/>
                                        <a:latin typeface="Cambria Math" panose="02040503050406030204" pitchFamily="18" charset="0"/>
                                      </a:rPr>
                                      <m:t>2</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0.582±0.017</m:t>
                                </m:r>
                              </m:oMath>
                            </m:oMathPara>
                          </a14:m>
                          <a:endParaRPr lang="ru-RU" sz="1800" b="0" i="0" u="none" strike="noStrike" dirty="0">
                            <a:solidFill>
                              <a:srgbClr val="000000"/>
                            </a:solidFill>
                            <a:effectLst/>
                            <a:latin typeface="Calibri" panose="020F0502020204030204" pitchFamily="34" charset="0"/>
                          </a:endParaRPr>
                        </a:p>
                      </a:txBody>
                      <a:tcPr anchor="ctr">
                        <a:lnT w="381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r>
                                  <a:rPr lang="el-GR" sz="1800" i="1" u="none" strike="noStrike" dirty="0" smtClean="0">
                                    <a:effectLst/>
                                    <a:latin typeface="Cambria Math" panose="02040503050406030204" pitchFamily="18" charset="0"/>
                                  </a:rPr>
                                  <m:t>𝛼</m:t>
                                </m:r>
                                <m:r>
                                  <a:rPr lang="en-US" sz="1800" b="0" i="1" u="none" strike="noStrike" dirty="0" smtClean="0">
                                    <a:effectLst/>
                                    <a:latin typeface="Cambria Math" panose="02040503050406030204" pitchFamily="18" charset="0"/>
                                  </a:rPr>
                                  <m:t>=</m:t>
                                </m:r>
                                <m:r>
                                  <m:rPr>
                                    <m:nor/>
                                  </m:rPr>
                                  <a:rPr lang="ru-RU" sz="1800" u="none" strike="noStrike" dirty="0" smtClean="0">
                                    <a:effectLst/>
                                  </a:rPr>
                                  <m:t>0.</m:t>
                                </m:r>
                                <m:r>
                                  <m:rPr>
                                    <m:nor/>
                                  </m:rPr>
                                  <a:rPr lang="en-US" sz="1800" b="0" i="0" u="none" strike="noStrike" dirty="0" smtClean="0">
                                    <a:effectLst/>
                                  </a:rPr>
                                  <m:t>415</m:t>
                                </m:r>
                                <m:r>
                                  <m:rPr>
                                    <m:nor/>
                                  </m:rPr>
                                  <a:rPr lang="ru-RU" sz="1800" u="none" strike="noStrike" dirty="0" smtClean="0">
                                    <a:effectLst/>
                                  </a:rPr>
                                  <m:t>±0.0</m:t>
                                </m:r>
                                <m:r>
                                  <m:rPr>
                                    <m:nor/>
                                  </m:rPr>
                                  <a:rPr lang="en-US" sz="1800" b="0" i="0" u="none" strike="noStrike" dirty="0" smtClean="0">
                                    <a:effectLst/>
                                  </a:rPr>
                                  <m:t>7</m:t>
                                </m:r>
                                <m:r>
                                  <m:rPr>
                                    <m:nor/>
                                  </m:rPr>
                                  <a:rPr lang="ru-RU" sz="1800" u="none" strike="noStrike" dirty="0" smtClean="0">
                                    <a:effectLst/>
                                  </a:rPr>
                                  <m:t>0</m:t>
                                </m:r>
                              </m:oMath>
                            </m:oMathPara>
                          </a14:m>
                          <a:endParaRPr lang="ru-RU"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806719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2516</a:t>
                          </a:r>
                          <a:endParaRPr lang="ru-RU" b="1" dirty="0"/>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l-GR" sz="1800" i="1" u="none" strike="noStrike" dirty="0" smtClean="0">
                                        <a:effectLst/>
                                        <a:latin typeface="Cambria Math" panose="02040503050406030204" pitchFamily="18" charset="0"/>
                                      </a:rPr>
                                      <m:t>1</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0.757±0.016</m:t>
                                </m:r>
                              </m:oMath>
                            </m:oMathPara>
                          </a14:m>
                          <a:endParaRPr lang="ru-RU"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n-US" sz="1800" b="0" i="1" u="none" strike="noStrike" dirty="0" smtClean="0">
                                        <a:effectLst/>
                                        <a:latin typeface="Cambria Math" panose="02040503050406030204" pitchFamily="18" charset="0"/>
                                      </a:rPr>
                                      <m:t>2</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0.630±0.015</m:t>
                                </m:r>
                              </m:oMath>
                            </m:oMathPara>
                          </a14:m>
                          <a:endParaRPr lang="ru-RU" sz="1800" b="0" i="0" u="none" strike="noStrike" dirty="0">
                            <a:solidFill>
                              <a:srgbClr val="000000"/>
                            </a:solidFill>
                            <a:effectLst/>
                            <a:latin typeface="Calibri" panose="020F0502020204030204" pitchFamily="34" charset="0"/>
                          </a:endParaRPr>
                        </a:p>
                      </a:txBody>
                      <a:tcPr anchor="ctr">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800" i="1" u="none" strike="noStrike" dirty="0" smtClean="0">
                                    <a:effectLst/>
                                    <a:latin typeface="Cambria Math" panose="02040503050406030204" pitchFamily="18" charset="0"/>
                                  </a:rPr>
                                  <m:t>𝛼</m:t>
                                </m:r>
                                <m:r>
                                  <a:rPr lang="en-US" sz="1800" b="0" i="1" u="none" strike="noStrike" dirty="0" smtClean="0">
                                    <a:effectLst/>
                                    <a:latin typeface="Cambria Math" panose="02040503050406030204" pitchFamily="18" charset="0"/>
                                  </a:rPr>
                                  <m:t>=</m:t>
                                </m:r>
                                <m:r>
                                  <m:rPr>
                                    <m:nor/>
                                  </m:rPr>
                                  <a:rPr lang="ru-RU" sz="1800" u="none" strike="noStrike" dirty="0" smtClean="0">
                                    <a:effectLst/>
                                  </a:rPr>
                                  <m:t>0.</m:t>
                                </m:r>
                                <m:r>
                                  <m:rPr>
                                    <m:nor/>
                                  </m:rPr>
                                  <a:rPr lang="en-US" sz="1800" b="0" i="0" u="none" strike="noStrike" dirty="0" smtClean="0">
                                    <a:effectLst/>
                                  </a:rPr>
                                  <m:t>248</m:t>
                                </m:r>
                                <m:r>
                                  <m:rPr>
                                    <m:nor/>
                                  </m:rPr>
                                  <a:rPr lang="ru-RU" sz="1800" u="none" strike="noStrike" dirty="0" smtClean="0">
                                    <a:effectLst/>
                                  </a:rPr>
                                  <m:t>±0.0</m:t>
                                </m:r>
                                <m:r>
                                  <m:rPr>
                                    <m:nor/>
                                  </m:rPr>
                                  <a:rPr lang="en-US" sz="1800" b="0" i="0" u="none" strike="noStrike" dirty="0" smtClean="0">
                                    <a:effectLst/>
                                  </a:rPr>
                                  <m:t>78</m:t>
                                </m:r>
                              </m:oMath>
                            </m:oMathPara>
                          </a14:m>
                          <a:endParaRPr lang="ru-RU" dirty="0"/>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2261472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3114</a:t>
                          </a:r>
                          <a:endParaRPr lang="ru-RU" b="1" dirty="0"/>
                        </a:p>
                      </a:txBody>
                      <a:tcPr anchor="ctr">
                        <a:lnL w="38100" cap="flat" cmpd="sng" algn="ctr">
                          <a:solidFill>
                            <a:schemeClr val="tx1"/>
                          </a:solidFill>
                          <a:prstDash val="solid"/>
                          <a:round/>
                          <a:headEnd type="none" w="med" len="med"/>
                          <a:tailEnd type="none" w="med" len="med"/>
                        </a:lnL>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l-GR" sz="1800" i="1" u="none" strike="noStrike" dirty="0" smtClean="0">
                                        <a:effectLst/>
                                        <a:latin typeface="Cambria Math" panose="02040503050406030204" pitchFamily="18" charset="0"/>
                                      </a:rPr>
                                      <m:t>1</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0.476±0.014</m:t>
                                </m:r>
                              </m:oMath>
                            </m:oMathPara>
                          </a14:m>
                          <a:endParaRPr lang="ru-RU"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n-US" sz="1800" b="0" i="1" u="none" strike="noStrike" dirty="0" smtClean="0">
                                        <a:effectLst/>
                                        <a:latin typeface="Cambria Math" panose="02040503050406030204" pitchFamily="18" charset="0"/>
                                      </a:rPr>
                                      <m:t>2</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0.388±0.012</m:t>
                                </m:r>
                              </m:oMath>
                            </m:oMathPara>
                          </a14:m>
                          <a:endParaRPr lang="ru-RU" sz="1800" b="0" i="0" u="none" strike="noStrike" dirty="0">
                            <a:solidFill>
                              <a:srgbClr val="000000"/>
                            </a:solidFill>
                            <a:effectLst/>
                            <a:latin typeface="Calibri" panose="020F050202020403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800" i="1" u="none" strike="noStrike" dirty="0" smtClean="0">
                                    <a:effectLst/>
                                    <a:latin typeface="Cambria Math" panose="02040503050406030204" pitchFamily="18" charset="0"/>
                                  </a:rPr>
                                  <m:t>𝛼</m:t>
                                </m:r>
                                <m:r>
                                  <a:rPr lang="en-US" sz="1800" b="0" i="1" u="none" strike="noStrike" dirty="0" smtClean="0">
                                    <a:effectLst/>
                                    <a:latin typeface="Cambria Math" panose="02040503050406030204" pitchFamily="18" charset="0"/>
                                  </a:rPr>
                                  <m:t>=</m:t>
                                </m:r>
                                <m:r>
                                  <m:rPr>
                                    <m:nor/>
                                  </m:rPr>
                                  <a:rPr lang="ru-RU" sz="1800" u="none" strike="noStrike" dirty="0" smtClean="0">
                                    <a:effectLst/>
                                  </a:rPr>
                                  <m:t>0.</m:t>
                                </m:r>
                                <m:r>
                                  <m:rPr>
                                    <m:nor/>
                                  </m:rPr>
                                  <a:rPr lang="en-US" sz="1800" b="0" i="0" u="none" strike="noStrike" dirty="0" smtClean="0">
                                    <a:effectLst/>
                                  </a:rPr>
                                  <m:t>249</m:t>
                                </m:r>
                                <m:r>
                                  <m:rPr>
                                    <m:nor/>
                                  </m:rPr>
                                  <a:rPr lang="ru-RU" sz="1800" u="none" strike="noStrike" dirty="0" smtClean="0">
                                    <a:effectLst/>
                                  </a:rPr>
                                  <m:t>±0.0</m:t>
                                </m:r>
                                <m:r>
                                  <m:rPr>
                                    <m:nor/>
                                  </m:rPr>
                                  <a:rPr lang="en-US" sz="1800" b="0" i="0" u="none" strike="noStrike" dirty="0" smtClean="0">
                                    <a:effectLst/>
                                  </a:rPr>
                                  <m:t>87</m:t>
                                </m:r>
                              </m:oMath>
                            </m:oMathPara>
                          </a14:m>
                          <a:endParaRPr lang="ru-RU" dirty="0"/>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951084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3532</a:t>
                          </a:r>
                          <a:endParaRPr lang="ru-RU" b="1"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l-GR" sz="1800" i="1" u="none" strike="noStrike" dirty="0" smtClean="0">
                                        <a:effectLst/>
                                        <a:latin typeface="Cambria Math" panose="02040503050406030204" pitchFamily="18" charset="0"/>
                                      </a:rPr>
                                      <m:t>1</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0.566±0.011</m:t>
                                </m:r>
                              </m:oMath>
                            </m:oMathPara>
                          </a14:m>
                          <a:endParaRPr lang="ru-RU"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u="none" strike="noStrike" dirty="0" smtClean="0">
                                        <a:effectLst/>
                                        <a:latin typeface="Cambria Math" panose="02040503050406030204" pitchFamily="18" charset="0"/>
                                      </a:rPr>
                                    </m:ctrlPr>
                                  </m:sSubPr>
                                  <m:e>
                                    <m:r>
                                      <a:rPr lang="el-GR" sz="1800" i="1" u="none" strike="noStrike" dirty="0" smtClean="0">
                                        <a:effectLst/>
                                        <a:latin typeface="Cambria Math" panose="02040503050406030204" pitchFamily="18" charset="0"/>
                                      </a:rPr>
                                      <m:t>𝛼</m:t>
                                    </m:r>
                                  </m:e>
                                  <m:sub>
                                    <m:r>
                                      <a:rPr lang="en-US" sz="1800" b="0" i="1" u="none" strike="noStrike" dirty="0" smtClean="0">
                                        <a:effectLst/>
                                        <a:latin typeface="Cambria Math" panose="02040503050406030204" pitchFamily="18" charset="0"/>
                                      </a:rPr>
                                      <m:t>2</m:t>
                                    </m:r>
                                  </m:sub>
                                </m:sSub>
                                <m:r>
                                  <a:rPr lang="en-US" sz="1800" b="0" i="1" u="none" strike="noStrike" dirty="0" smtClean="0">
                                    <a:effectLst/>
                                    <a:latin typeface="Cambria Math" panose="02040503050406030204" pitchFamily="18" charset="0"/>
                                  </a:rPr>
                                  <m:t>=</m:t>
                                </m:r>
                                <m:r>
                                  <m:rPr>
                                    <m:nor/>
                                  </m:rPr>
                                  <a:rPr lang="ru-RU" sz="1800" u="none" strike="noStrike" dirty="0" smtClean="0">
                                    <a:effectLst/>
                                  </a:rPr>
                                  <m:t>0.458±0.012</m:t>
                                </m:r>
                              </m:oMath>
                            </m:oMathPara>
                          </a14:m>
                          <a:endParaRPr lang="ru-RU" sz="1800" b="0" i="0" u="none" strike="noStrike" dirty="0">
                            <a:solidFill>
                              <a:srgbClr val="000000"/>
                            </a:solidFill>
                            <a:effectLst/>
                            <a:latin typeface="Calibri" panose="020F0502020204030204" pitchFamily="34" charset="0"/>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800" i="1" u="none" strike="noStrike" dirty="0" smtClean="0">
                                    <a:effectLst/>
                                    <a:latin typeface="Cambria Math" panose="02040503050406030204" pitchFamily="18" charset="0"/>
                                  </a:rPr>
                                  <m:t>𝛼</m:t>
                                </m:r>
                                <m:r>
                                  <a:rPr lang="en-US" sz="1800" b="0" i="1" u="none" strike="noStrike" dirty="0" smtClean="0">
                                    <a:effectLst/>
                                    <a:latin typeface="Cambria Math" panose="02040503050406030204" pitchFamily="18" charset="0"/>
                                  </a:rPr>
                                  <m:t>=</m:t>
                                </m:r>
                                <m:r>
                                  <m:rPr>
                                    <m:nor/>
                                  </m:rPr>
                                  <a:rPr lang="ru-RU" sz="1800" u="none" strike="noStrike" dirty="0" smtClean="0">
                                    <a:effectLst/>
                                  </a:rPr>
                                  <m:t>0.</m:t>
                                </m:r>
                                <m:r>
                                  <m:rPr>
                                    <m:nor/>
                                  </m:rPr>
                                  <a:rPr lang="en-US" sz="1800" b="0" i="0" u="none" strike="noStrike" dirty="0" smtClean="0">
                                    <a:effectLst/>
                                  </a:rPr>
                                  <m:t>166</m:t>
                                </m:r>
                                <m:r>
                                  <m:rPr>
                                    <m:nor/>
                                  </m:rPr>
                                  <a:rPr lang="ru-RU" sz="1800" u="none" strike="noStrike" dirty="0" smtClean="0">
                                    <a:effectLst/>
                                  </a:rPr>
                                  <m:t>±0.</m:t>
                                </m:r>
                                <m:r>
                                  <m:rPr>
                                    <m:nor/>
                                  </m:rPr>
                                  <a:rPr lang="en-US" sz="1800" b="0" i="0" u="none" strike="noStrike" dirty="0" smtClean="0">
                                    <a:effectLst/>
                                  </a:rPr>
                                  <m:t>108</m:t>
                                </m:r>
                              </m:oMath>
                            </m:oMathPara>
                          </a14:m>
                          <a:endParaRPr lang="ru-RU"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4143136116"/>
                      </a:ext>
                    </a:extLst>
                  </a:tr>
                </a:tbl>
              </a:graphicData>
            </a:graphic>
          </p:graphicFrame>
        </mc:Choice>
        <mc:Fallback xmlns="">
          <p:graphicFrame>
            <p:nvGraphicFramePr>
              <p:cNvPr id="4" name="Таблица 4">
                <a:extLst>
                  <a:ext uri="{FF2B5EF4-FFF2-40B4-BE49-F238E27FC236}">
                    <a16:creationId xmlns:a16="http://schemas.microsoft.com/office/drawing/2014/main" id="{A95602D2-66BC-CE1F-0FB4-B54527687CB5}"/>
                  </a:ext>
                </a:extLst>
              </p:cNvPr>
              <p:cNvGraphicFramePr>
                <a:graphicFrameLocks noGrp="1"/>
              </p:cNvGraphicFramePr>
              <p:nvPr>
                <p:ph idx="1"/>
                <p:extLst>
                  <p:ext uri="{D42A27DB-BD31-4B8C-83A1-F6EECF244321}">
                    <p14:modId xmlns:p14="http://schemas.microsoft.com/office/powerpoint/2010/main" val="682478527"/>
                  </p:ext>
                </p:extLst>
              </p:nvPr>
            </p:nvGraphicFramePr>
            <p:xfrm>
              <a:off x="1972917" y="1828800"/>
              <a:ext cx="8246165" cy="3200400"/>
            </p:xfrm>
            <a:graphic>
              <a:graphicData uri="http://schemas.openxmlformats.org/drawingml/2006/table">
                <a:tbl>
                  <a:tblPr firstRow="1" bandRow="1">
                    <a:tableStyleId>{93296810-A885-4BE3-A3E7-6D5BEEA58F35}</a:tableStyleId>
                  </a:tblPr>
                  <a:tblGrid>
                    <a:gridCol w="1378226">
                      <a:extLst>
                        <a:ext uri="{9D8B030D-6E8A-4147-A177-3AD203B41FA5}">
                          <a16:colId xmlns:a16="http://schemas.microsoft.com/office/drawing/2014/main" val="1703088149"/>
                        </a:ext>
                      </a:extLst>
                    </a:gridCol>
                    <a:gridCol w="3359426">
                      <a:extLst>
                        <a:ext uri="{9D8B030D-6E8A-4147-A177-3AD203B41FA5}">
                          <a16:colId xmlns:a16="http://schemas.microsoft.com/office/drawing/2014/main" val="686771444"/>
                        </a:ext>
                      </a:extLst>
                    </a:gridCol>
                    <a:gridCol w="3508513">
                      <a:extLst>
                        <a:ext uri="{9D8B030D-6E8A-4147-A177-3AD203B41FA5}">
                          <a16:colId xmlns:a16="http://schemas.microsoft.com/office/drawing/2014/main" val="518859107"/>
                        </a:ext>
                      </a:extLst>
                    </a:gridCol>
                  </a:tblGrid>
                  <a:tr h="640080">
                    <a:tc>
                      <a:txBody>
                        <a:bodyPr/>
                        <a:lstStyle/>
                        <a:p>
                          <a:pPr algn="ctr"/>
                          <a:r>
                            <a:rPr lang="ru-RU" dirty="0"/>
                            <a:t>Скопление</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a:r>
                            <a:rPr lang="ru-RU" dirty="0"/>
                            <a:t>Данная работа</a:t>
                          </a:r>
                        </a:p>
                        <a:p>
                          <a:pPr algn="ctr"/>
                          <a:r>
                            <a:rPr lang="en-US" dirty="0"/>
                            <a:t>q&gt;0.2</a:t>
                          </a:r>
                          <a:endParaRPr lang="ru-RU"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tc>
                      <a:txBody>
                        <a:bodyPr/>
                        <a:lstStyle/>
                        <a:p>
                          <a:pPr algn="ctr"/>
                          <a:r>
                            <a:rPr lang="en-US" dirty="0" err="1"/>
                            <a:t>Cordoni</a:t>
                          </a:r>
                          <a:r>
                            <a:rPr lang="en-US" dirty="0"/>
                            <a:t> </a:t>
                          </a:r>
                          <a:r>
                            <a:rPr lang="en-US" sz="1800" dirty="0">
                              <a:ea typeface="Verdana" panose="020B0604030504040204" pitchFamily="34" charset="0"/>
                            </a:rPr>
                            <a:t>at el.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q&gt;0.6</a:t>
                          </a:r>
                          <a:endParaRPr lang="ru-RU"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069558113"/>
                      </a:ext>
                    </a:extLst>
                  </a:tr>
                  <a:tr h="640080">
                    <a:tc>
                      <a:txBody>
                        <a:bodyPr/>
                        <a:lstStyle/>
                        <a:p>
                          <a:pPr algn="ctr"/>
                          <a:r>
                            <a:rPr lang="en-US" b="1" dirty="0"/>
                            <a:t>NGC 2360</a:t>
                          </a:r>
                          <a:endParaRPr lang="ru-RU" b="1"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ru-RU"/>
                        </a:p>
                      </a:txBody>
                      <a:tcPr anchor="ctr">
                        <a:lnT w="38100" cap="flat" cmpd="sng" algn="ctr">
                          <a:solidFill>
                            <a:schemeClr val="tx1"/>
                          </a:solidFill>
                          <a:prstDash val="solid"/>
                          <a:round/>
                          <a:headEnd type="none" w="med" len="med"/>
                          <a:tailEnd type="none" w="med" len="med"/>
                        </a:lnT>
                        <a:blipFill>
                          <a:blip r:embed="rId3"/>
                          <a:stretch>
                            <a:fillRect l="-41486" t="-104762" r="-105435" b="-306667"/>
                          </a:stretch>
                        </a:blipFill>
                      </a:tcPr>
                    </a:tc>
                    <a:tc>
                      <a:txBody>
                        <a:bodyPr/>
                        <a:lstStyle/>
                        <a:p>
                          <a:endParaRPr lang="ru-RU"/>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blipFill>
                          <a:blip r:embed="rId3"/>
                          <a:stretch>
                            <a:fillRect l="-135590" t="-104762" r="-1042" b="-306667"/>
                          </a:stretch>
                        </a:blipFill>
                      </a:tcPr>
                    </a:tc>
                    <a:extLst>
                      <a:ext uri="{0D108BD9-81ED-4DB2-BD59-A6C34878D82A}">
                        <a16:rowId xmlns:a16="http://schemas.microsoft.com/office/drawing/2014/main" val="3480671932"/>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2516</a:t>
                          </a:r>
                          <a:endParaRPr lang="ru-RU" b="1" dirty="0"/>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endParaRPr lang="ru-RU"/>
                        </a:p>
                      </a:txBody>
                      <a:tcPr anchor="ctr">
                        <a:blipFill>
                          <a:blip r:embed="rId3"/>
                          <a:stretch>
                            <a:fillRect l="-41486" t="-204762" r="-105435" b="-206667"/>
                          </a:stretch>
                        </a:blipFill>
                      </a:tcPr>
                    </a:tc>
                    <a:tc>
                      <a:txBody>
                        <a:bodyPr/>
                        <a:lstStyle/>
                        <a:p>
                          <a:endParaRPr lang="ru-RU"/>
                        </a:p>
                      </a:txBody>
                      <a:tcPr anchor="ctr">
                        <a:lnR w="38100" cap="flat" cmpd="sng" algn="ctr">
                          <a:solidFill>
                            <a:schemeClr val="tx1"/>
                          </a:solidFill>
                          <a:prstDash val="solid"/>
                          <a:round/>
                          <a:headEnd type="none" w="med" len="med"/>
                          <a:tailEnd type="none" w="med" len="med"/>
                        </a:lnR>
                        <a:blipFill>
                          <a:blip r:embed="rId3"/>
                          <a:stretch>
                            <a:fillRect l="-135590" t="-204762" r="-1042" b="-206667"/>
                          </a:stretch>
                        </a:blipFill>
                      </a:tcPr>
                    </a:tc>
                    <a:extLst>
                      <a:ext uri="{0D108BD9-81ED-4DB2-BD59-A6C34878D82A}">
                        <a16:rowId xmlns:a16="http://schemas.microsoft.com/office/drawing/2014/main" val="3226147236"/>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3114</a:t>
                          </a:r>
                          <a:endParaRPr lang="ru-RU" b="1" dirty="0"/>
                        </a:p>
                      </a:txBody>
                      <a:tcPr anchor="ctr">
                        <a:lnL w="38100" cap="flat" cmpd="sng" algn="ctr">
                          <a:solidFill>
                            <a:schemeClr val="tx1"/>
                          </a:solidFill>
                          <a:prstDash val="solid"/>
                          <a:round/>
                          <a:headEnd type="none" w="med" len="med"/>
                          <a:tailEnd type="none" w="med" len="med"/>
                        </a:lnL>
                        <a:noFill/>
                      </a:tcPr>
                    </a:tc>
                    <a:tc>
                      <a:txBody>
                        <a:bodyPr/>
                        <a:lstStyle/>
                        <a:p>
                          <a:endParaRPr lang="ru-RU"/>
                        </a:p>
                      </a:txBody>
                      <a:tcPr anchor="ctr">
                        <a:blipFill>
                          <a:blip r:embed="rId3"/>
                          <a:stretch>
                            <a:fillRect l="-41486" t="-304762" r="-105435" b="-106667"/>
                          </a:stretch>
                        </a:blipFill>
                      </a:tcPr>
                    </a:tc>
                    <a:tc>
                      <a:txBody>
                        <a:bodyPr/>
                        <a:lstStyle/>
                        <a:p>
                          <a:endParaRPr lang="ru-RU"/>
                        </a:p>
                      </a:txBody>
                      <a:tcPr anchor="ctr">
                        <a:lnR w="38100" cap="flat" cmpd="sng" algn="ctr">
                          <a:solidFill>
                            <a:schemeClr val="tx1"/>
                          </a:solidFill>
                          <a:prstDash val="solid"/>
                          <a:round/>
                          <a:headEnd type="none" w="med" len="med"/>
                          <a:tailEnd type="none" w="med" len="med"/>
                        </a:lnR>
                        <a:blipFill>
                          <a:blip r:embed="rId3"/>
                          <a:stretch>
                            <a:fillRect l="-135590" t="-304762" r="-1042" b="-106667"/>
                          </a:stretch>
                        </a:blipFill>
                      </a:tcPr>
                    </a:tc>
                    <a:extLst>
                      <a:ext uri="{0D108BD9-81ED-4DB2-BD59-A6C34878D82A}">
                        <a16:rowId xmlns:a16="http://schemas.microsoft.com/office/drawing/2014/main" val="3595108462"/>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NGC 3532</a:t>
                          </a:r>
                          <a:endParaRPr lang="ru-RU" b="1"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E7E7E7"/>
                        </a:solidFill>
                      </a:tcPr>
                    </a:tc>
                    <a:tc>
                      <a:txBody>
                        <a:bodyPr/>
                        <a:lstStyle/>
                        <a:p>
                          <a:endParaRPr lang="ru-RU"/>
                        </a:p>
                      </a:txBody>
                      <a:tcPr anchor="ctr">
                        <a:lnB w="38100" cap="flat" cmpd="sng" algn="ctr">
                          <a:solidFill>
                            <a:schemeClr val="tx1"/>
                          </a:solidFill>
                          <a:prstDash val="solid"/>
                          <a:round/>
                          <a:headEnd type="none" w="med" len="med"/>
                          <a:tailEnd type="none" w="med" len="med"/>
                        </a:lnB>
                        <a:blipFill>
                          <a:blip r:embed="rId3"/>
                          <a:stretch>
                            <a:fillRect l="-41486" t="-404762" r="-105435" b="-6667"/>
                          </a:stretch>
                        </a:blipFill>
                      </a:tcPr>
                    </a:tc>
                    <a:tc>
                      <a:txBody>
                        <a:bodyPr/>
                        <a:lstStyle/>
                        <a:p>
                          <a:endParaRPr lang="ru-RU"/>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3"/>
                          <a:stretch>
                            <a:fillRect l="-135590" t="-404762" r="-1042" b="-6667"/>
                          </a:stretch>
                        </a:blipFill>
                      </a:tcPr>
                    </a:tc>
                    <a:extLst>
                      <a:ext uri="{0D108BD9-81ED-4DB2-BD59-A6C34878D82A}">
                        <a16:rowId xmlns:a16="http://schemas.microsoft.com/office/drawing/2014/main" val="4143136116"/>
                      </a:ext>
                    </a:extLst>
                  </a:tr>
                </a:tbl>
              </a:graphicData>
            </a:graphic>
          </p:graphicFrame>
        </mc:Fallback>
      </mc:AlternateContent>
      <p:sp>
        <p:nvSpPr>
          <p:cNvPr id="3" name="Номер слайда 2">
            <a:extLst>
              <a:ext uri="{FF2B5EF4-FFF2-40B4-BE49-F238E27FC236}">
                <a16:creationId xmlns:a16="http://schemas.microsoft.com/office/drawing/2014/main" id="{446128F2-215B-2D8A-B879-A37EFEB57F36}"/>
              </a:ext>
            </a:extLst>
          </p:cNvPr>
          <p:cNvSpPr>
            <a:spLocks noGrp="1"/>
          </p:cNvSpPr>
          <p:nvPr>
            <p:ph type="sldNum" sz="quarter" idx="12"/>
          </p:nvPr>
        </p:nvSpPr>
        <p:spPr>
          <a:xfrm>
            <a:off x="9448800" y="6492875"/>
            <a:ext cx="2743200" cy="365125"/>
          </a:xfrm>
        </p:spPr>
        <p:txBody>
          <a:bodyPr/>
          <a:lstStyle/>
          <a:p>
            <a:r>
              <a:rPr lang="ru-RU" dirty="0"/>
              <a:t>21</a:t>
            </a:r>
          </a:p>
        </p:txBody>
      </p:sp>
    </p:spTree>
    <p:extLst>
      <p:ext uri="{BB962C8B-B14F-4D97-AF65-F5344CB8AC3E}">
        <p14:creationId xmlns:p14="http://schemas.microsoft.com/office/powerpoint/2010/main" val="102719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8F9489E9-60DD-E818-5026-9B9BEB3135D4}"/>
                  </a:ext>
                </a:extLst>
              </p:cNvPr>
              <p:cNvGraphicFramePr>
                <a:graphicFrameLocks noGrp="1"/>
              </p:cNvGraphicFramePr>
              <p:nvPr>
                <p:ph idx="1"/>
                <p:extLst>
                  <p:ext uri="{D42A27DB-BD31-4B8C-83A1-F6EECF244321}">
                    <p14:modId xmlns:p14="http://schemas.microsoft.com/office/powerpoint/2010/main" val="335524907"/>
                  </p:ext>
                </p:extLst>
              </p:nvPr>
            </p:nvGraphicFramePr>
            <p:xfrm>
              <a:off x="668019" y="1707727"/>
              <a:ext cx="10855960" cy="5086668"/>
            </p:xfrm>
            <a:graphic>
              <a:graphicData uri="http://schemas.openxmlformats.org/drawingml/2006/table">
                <a:tbl>
                  <a:tblPr firstRow="1" bandRow="1">
                    <a:tableStyleId>{5940675A-B579-460E-94D1-54222C63F5DA}</a:tableStyleId>
                  </a:tblPr>
                  <a:tblGrid>
                    <a:gridCol w="5427980">
                      <a:extLst>
                        <a:ext uri="{9D8B030D-6E8A-4147-A177-3AD203B41FA5}">
                          <a16:colId xmlns:a16="http://schemas.microsoft.com/office/drawing/2014/main" val="391104809"/>
                        </a:ext>
                      </a:extLst>
                    </a:gridCol>
                    <a:gridCol w="5427980">
                      <a:extLst>
                        <a:ext uri="{9D8B030D-6E8A-4147-A177-3AD203B41FA5}">
                          <a16:colId xmlns:a16="http://schemas.microsoft.com/office/drawing/2014/main" val="605844733"/>
                        </a:ext>
                      </a:extLst>
                    </a:gridCol>
                  </a:tblGrid>
                  <a:tr h="4880553">
                    <a:tc>
                      <a:txBody>
                        <a:bodyPr/>
                        <a:lstStyle/>
                        <a:p>
                          <a:pPr marL="285750" marR="0" lvl="0" indent="-285750" algn="l" defTabSz="914400" rtl="0" eaLnBrk="1" fontAlgn="auto" latinLnBrk="0" hangingPunct="1">
                            <a:lnSpc>
                              <a:spcPct val="100000"/>
                            </a:lnSpc>
                            <a:spcBef>
                              <a:spcPts val="0"/>
                            </a:spcBef>
                            <a:spcAft>
                              <a:spcPts val="0"/>
                            </a:spcAft>
                            <a:buClr>
                              <a:srgbClr val="70AD47"/>
                            </a:buClr>
                            <a:buSzTx/>
                            <a:buFont typeface="Calibri" panose="020F0502020204030204" pitchFamily="34" charset="0"/>
                            <a:buChar char="•"/>
                            <a:tabLst/>
                            <a:defRPr/>
                          </a:pPr>
                          <a:r>
                            <a:rPr lang="ru-RU" dirty="0"/>
                            <a:t>П</a:t>
                          </a:r>
                          <a:r>
                            <a:rPr lang="ru-RU" sz="1800" dirty="0">
                              <a:solidFill>
                                <a:schemeClr val="tx1"/>
                              </a:solidFill>
                              <a:cs typeface="Times New Roman" panose="02020603050405020304" pitchFamily="18" charset="0"/>
                            </a:rPr>
                            <a:t>араметры населений скоплений изменяются в интервалах </a:t>
                          </a:r>
                          <a14:m>
                            <m:oMath xmlns:m="http://schemas.openxmlformats.org/officeDocument/2006/math">
                              <m:r>
                                <a:rPr lang="ru-RU" sz="1800" i="1" dirty="0">
                                  <a:solidFill>
                                    <a:schemeClr val="tx1"/>
                                  </a:solidFill>
                                  <a:latin typeface="Cambria Math" panose="02040503050406030204" pitchFamily="18" charset="0"/>
                                </a:rPr>
                                <m:t>𝛼</m:t>
                              </m:r>
                              <m:r>
                                <a:rPr lang="ru-RU" sz="1800" i="1" dirty="0">
                                  <a:solidFill>
                                    <a:schemeClr val="tx1"/>
                                  </a:solidFill>
                                  <a:latin typeface="Cambria Math" panose="02040503050406030204" pitchFamily="18" charset="0"/>
                                </a:rPr>
                                <m:t> ∼ 38.8−75.7 %	 </m:t>
                              </m:r>
                            </m:oMath>
                          </a14:m>
                          <a:r>
                            <a:rPr lang="ru-RU" sz="1800" dirty="0">
                              <a:solidFill>
                                <a:schemeClr val="tx1"/>
                              </a:solidFill>
                              <a:latin typeface="Arial" panose="020B0604020202020204" pitchFamily="34" charset="0"/>
                            </a:rPr>
                            <a:t>, </a:t>
                          </a:r>
                          <a14:m>
                            <m:oMath xmlns:m="http://schemas.openxmlformats.org/officeDocument/2006/math">
                              <m:r>
                                <a:rPr lang="ru-RU" sz="1800" i="1" dirty="0">
                                  <a:solidFill>
                                    <a:schemeClr val="tx1"/>
                                  </a:solidFill>
                                  <a:latin typeface="Cambria Math" panose="02040503050406030204" pitchFamily="18" charset="0"/>
                                </a:rPr>
                                <m:t>𝛽</m:t>
                              </m:r>
                              <m:r>
                                <a:rPr lang="ru-RU" sz="1800" i="1" dirty="0">
                                  <a:solidFill>
                                    <a:schemeClr val="tx1"/>
                                  </a:solidFill>
                                  <a:latin typeface="Cambria Math" panose="02040503050406030204" pitchFamily="18" charset="0"/>
                                </a:rPr>
                                <m:t> ∼ 7.8−20 %</m:t>
                              </m:r>
                            </m:oMath>
                          </a14:m>
                          <a:r>
                            <a:rPr lang="ru-RU" sz="1800" dirty="0">
                              <a:solidFill>
                                <a:schemeClr val="tx1"/>
                              </a:solidFill>
                              <a:latin typeface="Arial" panose="020B0604020202020204" pitchFamily="34" charset="0"/>
                            </a:rPr>
                            <a:t>, </a:t>
                          </a:r>
                          <a14:m>
                            <m:oMath xmlns:m="http://schemas.openxmlformats.org/officeDocument/2006/math">
                              <m:r>
                                <a:rPr lang="ru-RU" sz="1800" i="1" dirty="0">
                                  <a:solidFill>
                                    <a:schemeClr val="tx1"/>
                                  </a:solidFill>
                                  <a:latin typeface="Cambria Math" panose="02040503050406030204" pitchFamily="18" charset="0"/>
                                </a:rPr>
                                <m:t>𝛾</m:t>
                              </m:r>
                              <m:r>
                                <a:rPr lang="ru-RU" sz="1800" i="1" dirty="0">
                                  <a:solidFill>
                                    <a:schemeClr val="tx1"/>
                                  </a:solidFill>
                                  <a:latin typeface="Cambria Math" panose="02040503050406030204" pitchFamily="18" charset="0"/>
                                </a:rPr>
                                <m:t> ∼ 0.3−5.6 %</m:t>
                              </m:r>
                            </m:oMath>
                          </a14:m>
                          <a:endParaRPr lang="ru-RU" sz="1800" dirty="0">
                            <a:solidFill>
                              <a:schemeClr val="tx1"/>
                            </a:solidFill>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70AD47"/>
                            </a:buClr>
                            <a:buSzTx/>
                            <a:buFont typeface="Calibri" panose="020F0502020204030204" pitchFamily="34" charset="0"/>
                            <a:buChar char="•"/>
                            <a:tabLst/>
                            <a:defRPr/>
                          </a:pPr>
                          <a:endParaRPr lang="ru-RU" dirty="0">
                            <a:solidFill>
                              <a:schemeClr val="tx1"/>
                            </a:solidFill>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70AD47"/>
                            </a:buClr>
                            <a:buSzTx/>
                            <a:buFont typeface="Calibri" panose="020F0502020204030204" pitchFamily="34" charset="0"/>
                            <a:buChar char="•"/>
                            <a:tabLst/>
                            <a:defRPr/>
                          </a:pPr>
                          <a:r>
                            <a:rPr lang="ru-RU" dirty="0">
                              <a:solidFill>
                                <a:schemeClr val="tx1"/>
                              </a:solidFill>
                              <a:cs typeface="Times New Roman" panose="02020603050405020304" pitchFamily="18" charset="0"/>
                            </a:rPr>
                            <a:t>Распределение отношения масс компонент близко к Гауссову распределению </a:t>
                          </a:r>
                          <a:r>
                            <a:rPr lang="en-US" dirty="0">
                              <a:solidFill>
                                <a:schemeClr val="tx1"/>
                              </a:solidFill>
                              <a:cs typeface="Times New Roman" panose="02020603050405020304" pitchFamily="18" charset="0"/>
                            </a:rPr>
                            <a:t>(</a:t>
                          </a:r>
                          <a:r>
                            <a:rPr lang="ru-RU" dirty="0">
                              <a:solidFill>
                                <a:schemeClr val="tx1"/>
                              </a:solidFill>
                              <a:cs typeface="Times New Roman" panose="02020603050405020304" pitchFamily="18" charset="0"/>
                            </a:rPr>
                            <a:t>в соответствии с </a:t>
                          </a:r>
                          <a:r>
                            <a:rPr lang="en-US" dirty="0">
                              <a:solidFill>
                                <a:schemeClr val="tx1"/>
                              </a:solidFill>
                              <a:cs typeface="Times New Roman" panose="02020603050405020304" pitchFamily="18" charset="0"/>
                            </a:rPr>
                            <a:t>Kouwenhoven at el. 2009)</a:t>
                          </a:r>
                          <a:r>
                            <a:rPr lang="ru-RU" dirty="0">
                              <a:solidFill>
                                <a:schemeClr val="tx1"/>
                              </a:solidFill>
                              <a:cs typeface="Times New Roman" panose="02020603050405020304" pitchFamily="18" charset="0"/>
                            </a:rPr>
                            <a:t> с максимумом вблизи </a:t>
                          </a:r>
                          <a14:m>
                            <m:oMath xmlns:m="http://schemas.openxmlformats.org/officeDocument/2006/math">
                              <m:r>
                                <a:rPr lang="ru-RU" i="1" dirty="0">
                                  <a:solidFill>
                                    <a:schemeClr val="tx1"/>
                                  </a:solidFill>
                                  <a:latin typeface="Cambria Math" panose="02040503050406030204" pitchFamily="18" charset="0"/>
                                </a:rPr>
                                <m:t>𝑞</m:t>
                              </m:r>
                              <m:r>
                                <a:rPr lang="ru-RU" i="1" dirty="0">
                                  <a:solidFill>
                                    <a:schemeClr val="tx1"/>
                                  </a:solidFill>
                                  <a:latin typeface="Cambria Math" panose="02040503050406030204" pitchFamily="18" charset="0"/>
                                  <a:ea typeface="Cambria Math" panose="02040503050406030204" pitchFamily="18" charset="0"/>
                                </a:rPr>
                                <m:t>≈</m:t>
                              </m:r>
                              <m:r>
                                <a:rPr lang="ru-RU" i="1" dirty="0">
                                  <a:solidFill>
                                    <a:schemeClr val="tx1"/>
                                  </a:solidFill>
                                  <a:latin typeface="Cambria Math" panose="02040503050406030204" pitchFamily="18" charset="0"/>
                                </a:rPr>
                                <m:t>0.24−0.52</m:t>
                              </m:r>
                            </m:oMath>
                          </a14:m>
                          <a:endParaRPr lang="ru-RU" dirty="0">
                            <a:solidFill>
                              <a:schemeClr val="tx1"/>
                            </a:solidFill>
                          </a:endParaRPr>
                        </a:p>
                        <a:p>
                          <a:pPr marL="285750" indent="-285750" algn="l">
                            <a:buClr>
                              <a:srgbClr val="70AD47"/>
                            </a:buClr>
                            <a:buFont typeface="Calibri" panose="020F0502020204030204" pitchFamily="34" charset="0"/>
                            <a:buChar char="•"/>
                          </a:pPr>
                          <a:endParaRPr lang="ru-RU" dirty="0"/>
                        </a:p>
                        <a:p>
                          <a:pPr marL="285750" marR="0" lvl="0" indent="-285750" algn="l" defTabSz="914400" rtl="0" eaLnBrk="1" fontAlgn="auto" latinLnBrk="0" hangingPunct="1">
                            <a:lnSpc>
                              <a:spcPct val="100000"/>
                            </a:lnSpc>
                            <a:spcBef>
                              <a:spcPts val="0"/>
                            </a:spcBef>
                            <a:spcAft>
                              <a:spcPts val="0"/>
                            </a:spcAft>
                            <a:buClr>
                              <a:srgbClr val="70AD47"/>
                            </a:buClr>
                            <a:buSzTx/>
                            <a:buFont typeface="Calibri" panose="020F0502020204030204" pitchFamily="34" charset="0"/>
                            <a:buChar char="•"/>
                            <a:tabLst/>
                            <a:defRPr/>
                          </a:pPr>
                          <a:r>
                            <a:rPr lang="ru-RU" dirty="0">
                              <a:solidFill>
                                <a:schemeClr val="tx1"/>
                              </a:solidFill>
                              <a:cs typeface="Times New Roman" panose="02020603050405020304" pitchFamily="18" charset="0"/>
                            </a:rPr>
                            <a:t>Доля двойных и кратных звезд больше, чем утверждалось ранее</a:t>
                          </a:r>
                          <a:r>
                            <a:rPr lang="en-US" dirty="0">
                              <a:solidFill>
                                <a:schemeClr val="tx1"/>
                              </a:solidFill>
                              <a:cs typeface="Times New Roman" panose="02020603050405020304" pitchFamily="18" charset="0"/>
                            </a:rPr>
                            <a:t> </a:t>
                          </a:r>
                          <a:r>
                            <a:rPr lang="ru-RU" dirty="0">
                              <a:solidFill>
                                <a:schemeClr val="tx1"/>
                              </a:solidFill>
                              <a:cs typeface="Times New Roman" panose="02020603050405020304" pitchFamily="18" charset="0"/>
                            </a:rPr>
                            <a:t>для </a:t>
                          </a:r>
                          <a:r>
                            <a:rPr lang="en-US" dirty="0">
                              <a:solidFill>
                                <a:schemeClr val="tx1"/>
                              </a:solidFill>
                              <a:cs typeface="Times New Roman" panose="02020603050405020304" pitchFamily="18" charset="0"/>
                            </a:rPr>
                            <a:t>NGC 2360, NGC 2516, NGC 3114</a:t>
                          </a:r>
                          <a:r>
                            <a:rPr lang="ru-RU" dirty="0">
                              <a:solidFill>
                                <a:schemeClr val="tx1"/>
                              </a:solidFill>
                              <a:cs typeface="Times New Roman" panose="02020603050405020304" pitchFamily="18" charset="0"/>
                            </a:rPr>
                            <a:t> и</a:t>
                          </a:r>
                          <a:r>
                            <a:rPr lang="en-US" dirty="0">
                              <a:solidFill>
                                <a:schemeClr val="tx1"/>
                              </a:solidFill>
                              <a:cs typeface="Times New Roman" panose="02020603050405020304" pitchFamily="18" charset="0"/>
                            </a:rPr>
                            <a:t> NGC 3532</a:t>
                          </a:r>
                          <a:endParaRPr lang="ru-RU" dirty="0">
                            <a:solidFill>
                              <a:schemeClr val="tx1"/>
                            </a:solidFill>
                          </a:endParaRPr>
                        </a:p>
                        <a:p>
                          <a:pPr marL="285750" indent="-285750" algn="l">
                            <a:buClr>
                              <a:srgbClr val="70AD47"/>
                            </a:buClr>
                            <a:buFont typeface="Calibri" panose="020F0502020204030204" pitchFamily="34" charset="0"/>
                            <a:buChar char="•"/>
                          </a:pPr>
                          <a:endParaRPr lang="ru-RU" dirty="0"/>
                        </a:p>
                        <a:p>
                          <a:pPr marL="285750" marR="0" lvl="0" indent="-285750" algn="l" defTabSz="914400" rtl="0" eaLnBrk="1" fontAlgn="auto" latinLnBrk="0" hangingPunct="1">
                            <a:lnSpc>
                              <a:spcPct val="100000"/>
                            </a:lnSpc>
                            <a:spcBef>
                              <a:spcPts val="0"/>
                            </a:spcBef>
                            <a:spcAft>
                              <a:spcPts val="0"/>
                            </a:spcAft>
                            <a:buClr>
                              <a:srgbClr val="70AD47"/>
                            </a:buClr>
                            <a:buSzTx/>
                            <a:buFont typeface="Calibri" panose="020F0502020204030204" pitchFamily="34" charset="0"/>
                            <a:buChar char="•"/>
                            <a:tabLst/>
                            <a:defRPr/>
                          </a:pPr>
                          <a:r>
                            <a:rPr lang="ru-RU" sz="1800" dirty="0">
                              <a:solidFill>
                                <a:schemeClr val="tx1"/>
                              </a:solidFill>
                              <a:cs typeface="Times New Roman" panose="02020603050405020304" pitchFamily="18" charset="0"/>
                            </a:rPr>
                            <a:t>Все скопления показывают большое количество систем с очень </a:t>
                          </a:r>
                          <a:r>
                            <a:rPr lang="ru-RU" sz="1800" dirty="0" err="1">
                              <a:solidFill>
                                <a:schemeClr val="tx1"/>
                              </a:solidFill>
                              <a:cs typeface="Times New Roman" panose="02020603050405020304" pitchFamily="18" charset="0"/>
                            </a:rPr>
                            <a:t>маломассивными</a:t>
                          </a:r>
                          <a:r>
                            <a:rPr lang="ru-RU" sz="1800" dirty="0">
                              <a:solidFill>
                                <a:schemeClr val="tx1"/>
                              </a:solidFill>
                              <a:cs typeface="Times New Roman" panose="02020603050405020304" pitchFamily="18" charset="0"/>
                            </a:rPr>
                            <a:t> вторичными компонентами (&lt;0.1 </a:t>
                          </a:r>
                          <a14:m>
                            <m:oMath xmlns:m="http://schemas.openxmlformats.org/officeDocument/2006/math">
                              <m:sSub>
                                <m:sSubPr>
                                  <m:ctrlPr>
                                    <a:rPr lang="ru-RU" sz="1800" i="1" smtClean="0">
                                      <a:solidFill>
                                        <a:schemeClr val="tx1"/>
                                      </a:solidFill>
                                      <a:latin typeface="Cambria Math" panose="02040503050406030204" pitchFamily="18" charset="0"/>
                                      <a:cs typeface="Times New Roman" panose="02020603050405020304" pitchFamily="18" charset="0"/>
                                    </a:rPr>
                                  </m:ctrlPr>
                                </m:sSubPr>
                                <m:e>
                                  <m:r>
                                    <a:rPr lang="en-US" sz="1800" b="0" i="1" smtClean="0">
                                      <a:solidFill>
                                        <a:schemeClr val="tx1"/>
                                      </a:solidFill>
                                      <a:latin typeface="Cambria Math" panose="02040503050406030204" pitchFamily="18" charset="0"/>
                                      <a:cs typeface="Times New Roman" panose="02020603050405020304" pitchFamily="18" charset="0"/>
                                    </a:rPr>
                                    <m:t>𝑀</m:t>
                                  </m:r>
                                </m:e>
                                <m:sub>
                                  <m:r>
                                    <a:rPr lang="ru-RU" sz="1800" i="1" smtClean="0">
                                      <a:solidFill>
                                        <a:schemeClr val="tx1"/>
                                      </a:solidFill>
                                      <a:latin typeface="Cambria Math" panose="02040503050406030204" pitchFamily="18" charset="0"/>
                                      <a:cs typeface="Times New Roman" panose="02020603050405020304" pitchFamily="18" charset="0"/>
                                    </a:rPr>
                                    <m:t>⊙</m:t>
                                  </m:r>
                                </m:sub>
                              </m:sSub>
                            </m:oMath>
                          </a14:m>
                          <a:r>
                            <a:rPr lang="ru-RU" sz="1800" dirty="0">
                              <a:solidFill>
                                <a:schemeClr val="tx1"/>
                              </a:solidFill>
                              <a:cs typeface="Times New Roman" panose="02020603050405020304" pitchFamily="18" charset="0"/>
                            </a:rPr>
                            <a:t>) для систем с массой главного компонента &lt;0.5 </a:t>
                          </a:r>
                          <a14:m>
                            <m:oMath xmlns:m="http://schemas.openxmlformats.org/officeDocument/2006/math">
                              <m:sSub>
                                <m:sSubPr>
                                  <m:ctrlPr>
                                    <a:rPr lang="ru-RU" sz="1800" i="1">
                                      <a:solidFill>
                                        <a:schemeClr val="tx1"/>
                                      </a:solidFill>
                                      <a:latin typeface="Cambria Math" panose="02040503050406030204" pitchFamily="18" charset="0"/>
                                      <a:cs typeface="Times New Roman" panose="02020603050405020304" pitchFamily="18" charset="0"/>
                                    </a:rPr>
                                  </m:ctrlPr>
                                </m:sSubPr>
                                <m:e>
                                  <m:r>
                                    <a:rPr lang="en-US" sz="1800" i="1">
                                      <a:solidFill>
                                        <a:schemeClr val="tx1"/>
                                      </a:solidFill>
                                      <a:latin typeface="Cambria Math" panose="02040503050406030204" pitchFamily="18" charset="0"/>
                                      <a:cs typeface="Times New Roman" panose="02020603050405020304" pitchFamily="18" charset="0"/>
                                    </a:rPr>
                                    <m:t>𝑀</m:t>
                                  </m:r>
                                </m:e>
                                <m:sub>
                                  <m:r>
                                    <a:rPr lang="ru-RU" sz="1800" i="1">
                                      <a:solidFill>
                                        <a:schemeClr val="tx1"/>
                                      </a:solidFill>
                                      <a:latin typeface="Cambria Math" panose="02040503050406030204" pitchFamily="18" charset="0"/>
                                      <a:cs typeface="Times New Roman" panose="02020603050405020304" pitchFamily="18" charset="0"/>
                                    </a:rPr>
                                    <m:t>⊙</m:t>
                                  </m:r>
                                </m:sub>
                              </m:sSub>
                            </m:oMath>
                          </a14:m>
                          <a:r>
                            <a:rPr lang="ru-RU" sz="1800" dirty="0">
                              <a:solidFill>
                                <a:schemeClr val="tx1"/>
                              </a:solidFill>
                              <a:cs typeface="Times New Roman" panose="02020603050405020304" pitchFamily="18" charset="0"/>
                            </a:rPr>
                            <a:t>. </a:t>
                          </a:r>
                          <a:endParaRPr lang="ru-RU" dirty="0">
                            <a:solidFill>
                              <a:schemeClr val="tx1"/>
                            </a:solidFill>
                          </a:endParaRPr>
                        </a:p>
                        <a:p>
                          <a:pPr marL="0" indent="0" algn="l">
                            <a:buClr>
                              <a:srgbClr val="70AD47"/>
                            </a:buClr>
                            <a:buFont typeface="Calibri" panose="020F0502020204030204" pitchFamily="34" charset="0"/>
                            <a:buNone/>
                          </a:pP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r>
                            <a:rPr lang="ru-RU" dirty="0">
                              <a:solidFill>
                                <a:schemeClr val="tx1"/>
                              </a:solidFill>
                              <a:cs typeface="Times New Roman" panose="02020603050405020304" pitchFamily="18" charset="0"/>
                            </a:rPr>
                            <a:t>Форма изохроны отличается от формы главной последовательности скопления</a:t>
                          </a:r>
                          <a:r>
                            <a:rPr lang="ru-RU" sz="1800" dirty="0">
                              <a:solidFill>
                                <a:schemeClr val="tx1"/>
                              </a:solidFill>
                              <a:cs typeface="Times New Roman" panose="02020603050405020304" pitchFamily="18" charset="0"/>
                            </a:rPr>
                            <a:t>. Ф</a:t>
                          </a:r>
                          <a:r>
                            <a:rPr lang="ru-RU" b="0" i="0" dirty="0">
                              <a:solidFill>
                                <a:schemeClr val="tx1"/>
                              </a:solidFill>
                              <a:effectLst/>
                            </a:rPr>
                            <a:t>ундаментальные параметры скоплений в общедоступных каталогах не всегда хорошо соответствуют действительности.</a:t>
                          </a: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endParaRPr lang="ru-RU" b="0" i="0" dirty="0">
                            <a:solidFill>
                              <a:schemeClr val="tx1"/>
                            </a:solidFill>
                            <a:effectLst/>
                          </a:endParaRP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endParaRPr lang="ru-RU" dirty="0">
                            <a:solidFill>
                              <a:schemeClr val="tx1"/>
                            </a:solidFill>
                          </a:endParaRP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r>
                            <a:rPr lang="ru-RU" dirty="0">
                              <a:solidFill>
                                <a:schemeClr val="tx1"/>
                              </a:solidFill>
                              <a:cs typeface="Times New Roman" panose="02020603050405020304" pitchFamily="18" charset="0"/>
                            </a:rPr>
                            <a:t>Доступные на настоящий момент выборки вероятных членов скоплений (основанные на результатах миссии </a:t>
                          </a:r>
                          <a:r>
                            <a:rPr lang="ru-RU" dirty="0" err="1">
                              <a:solidFill>
                                <a:schemeClr val="tx1"/>
                              </a:solidFill>
                              <a:cs typeface="Times New Roman" panose="02020603050405020304" pitchFamily="18" charset="0"/>
                            </a:rPr>
                            <a:t>Gaia</a:t>
                          </a:r>
                          <a:r>
                            <a:rPr lang="ru-RU" dirty="0">
                              <a:solidFill>
                                <a:schemeClr val="tx1"/>
                              </a:solidFill>
                              <a:cs typeface="Times New Roman" panose="02020603050405020304" pitchFamily="18" charset="0"/>
                            </a:rPr>
                            <a:t>) подвержены наблюдательной селекции. Из выборок систематически исключаются источники с плохими астрометрическими решениями, среди которых велика доля неразрешенных двойных и кратных систем</a:t>
                          </a:r>
                          <a:r>
                            <a:rPr lang="ru-RU" b="0" i="0" dirty="0">
                              <a:solidFill>
                                <a:schemeClr val="tx1"/>
                              </a:solidFill>
                              <a:effectLst/>
                            </a:rPr>
                            <a:t>.</a:t>
                          </a:r>
                          <a:endParaRPr lang="ru-RU" dirty="0">
                            <a:solidFill>
                              <a:schemeClr val="tx1"/>
                            </a:solidFill>
                          </a:endParaRPr>
                        </a:p>
                        <a:p>
                          <a:pPr marL="0" indent="0" algn="l">
                            <a:buClr>
                              <a:srgbClr val="FFC000"/>
                            </a:buClr>
                            <a:buFont typeface="Calibri" panose="020F0502020204030204" pitchFamily="34" charset="0"/>
                            <a:buNone/>
                          </a:pP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671271"/>
                      </a:ext>
                    </a:extLst>
                  </a:tr>
                </a:tbl>
              </a:graphicData>
            </a:graphic>
          </p:graphicFrame>
        </mc:Choice>
        <mc:Fallback xmlns="">
          <p:graphicFrame>
            <p:nvGraphicFramePr>
              <p:cNvPr id="4" name="Таблица 4">
                <a:extLst>
                  <a:ext uri="{FF2B5EF4-FFF2-40B4-BE49-F238E27FC236}">
                    <a16:creationId xmlns:a16="http://schemas.microsoft.com/office/drawing/2014/main" id="{8F9489E9-60DD-E818-5026-9B9BEB3135D4}"/>
                  </a:ext>
                </a:extLst>
              </p:cNvPr>
              <p:cNvGraphicFramePr>
                <a:graphicFrameLocks noGrp="1"/>
              </p:cNvGraphicFramePr>
              <p:nvPr>
                <p:ph idx="1"/>
                <p:extLst>
                  <p:ext uri="{D42A27DB-BD31-4B8C-83A1-F6EECF244321}">
                    <p14:modId xmlns:p14="http://schemas.microsoft.com/office/powerpoint/2010/main" val="335524907"/>
                  </p:ext>
                </p:extLst>
              </p:nvPr>
            </p:nvGraphicFramePr>
            <p:xfrm>
              <a:off x="668019" y="1707727"/>
              <a:ext cx="10855960" cy="5086668"/>
            </p:xfrm>
            <a:graphic>
              <a:graphicData uri="http://schemas.openxmlformats.org/drawingml/2006/table">
                <a:tbl>
                  <a:tblPr firstRow="1" bandRow="1">
                    <a:tableStyleId>{5940675A-B579-460E-94D1-54222C63F5DA}</a:tableStyleId>
                  </a:tblPr>
                  <a:tblGrid>
                    <a:gridCol w="5427980">
                      <a:extLst>
                        <a:ext uri="{9D8B030D-6E8A-4147-A177-3AD203B41FA5}">
                          <a16:colId xmlns:a16="http://schemas.microsoft.com/office/drawing/2014/main" val="391104809"/>
                        </a:ext>
                      </a:extLst>
                    </a:gridCol>
                    <a:gridCol w="5427980">
                      <a:extLst>
                        <a:ext uri="{9D8B030D-6E8A-4147-A177-3AD203B41FA5}">
                          <a16:colId xmlns:a16="http://schemas.microsoft.com/office/drawing/2014/main" val="605844733"/>
                        </a:ext>
                      </a:extLst>
                    </a:gridCol>
                  </a:tblGrid>
                  <a:tr h="5086668">
                    <a:tc>
                      <a:txBody>
                        <a:bodyPr/>
                        <a:lstStyle/>
                        <a:p>
                          <a:endParaRPr lang="ru-RU"/>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599" r="-100000"/>
                          </a:stretch>
                        </a:blipFill>
                      </a:tcPr>
                    </a:tc>
                    <a:tc>
                      <a:txBody>
                        <a:bodyPr/>
                        <a:lstStyle/>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r>
                            <a:rPr lang="ru-RU" dirty="0">
                              <a:solidFill>
                                <a:schemeClr val="tx1"/>
                              </a:solidFill>
                              <a:cs typeface="Times New Roman" panose="02020603050405020304" pitchFamily="18" charset="0"/>
                            </a:rPr>
                            <a:t>Форма изохроны отличается от формы главной последовательности скопления</a:t>
                          </a:r>
                          <a:r>
                            <a:rPr lang="ru-RU" sz="1800" dirty="0">
                              <a:solidFill>
                                <a:schemeClr val="tx1"/>
                              </a:solidFill>
                              <a:cs typeface="Times New Roman" panose="02020603050405020304" pitchFamily="18" charset="0"/>
                            </a:rPr>
                            <a:t>. Ф</a:t>
                          </a:r>
                          <a:r>
                            <a:rPr lang="ru-RU" b="0" i="0" dirty="0">
                              <a:solidFill>
                                <a:schemeClr val="tx1"/>
                              </a:solidFill>
                              <a:effectLst/>
                            </a:rPr>
                            <a:t>ундаментальные параметры скоплений в общедоступных каталогах не всегда хорошо соответствуют действительности.</a:t>
                          </a: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endParaRPr lang="ru-RU" b="0" i="0" dirty="0">
                            <a:solidFill>
                              <a:schemeClr val="tx1"/>
                            </a:solidFill>
                            <a:effectLst/>
                          </a:endParaRP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endParaRPr lang="ru-RU" dirty="0">
                            <a:solidFill>
                              <a:schemeClr val="tx1"/>
                            </a:solidFill>
                          </a:endParaRPr>
                        </a:p>
                        <a:p>
                          <a:pPr marL="285750" marR="0" lvl="0" indent="-285750" algn="l" defTabSz="914400" rtl="0" eaLnBrk="1" fontAlgn="auto" latinLnBrk="0" hangingPunct="1">
                            <a:lnSpc>
                              <a:spcPct val="100000"/>
                            </a:lnSpc>
                            <a:spcBef>
                              <a:spcPts val="0"/>
                            </a:spcBef>
                            <a:spcAft>
                              <a:spcPts val="0"/>
                            </a:spcAft>
                            <a:buClr>
                              <a:srgbClr val="FFC000"/>
                            </a:buClr>
                            <a:buSzTx/>
                            <a:buFont typeface="Calibri" panose="020F0502020204030204" pitchFamily="34" charset="0"/>
                            <a:buChar char="•"/>
                            <a:tabLst/>
                            <a:defRPr/>
                          </a:pPr>
                          <a:r>
                            <a:rPr lang="ru-RU" dirty="0">
                              <a:solidFill>
                                <a:schemeClr val="tx1"/>
                              </a:solidFill>
                              <a:cs typeface="Times New Roman" panose="02020603050405020304" pitchFamily="18" charset="0"/>
                            </a:rPr>
                            <a:t>Доступные на настоящий момент выборки вероятных членов скоплений (основанные на результатах миссии </a:t>
                          </a:r>
                          <a:r>
                            <a:rPr lang="ru-RU" dirty="0" err="1">
                              <a:solidFill>
                                <a:schemeClr val="tx1"/>
                              </a:solidFill>
                              <a:cs typeface="Times New Roman" panose="02020603050405020304" pitchFamily="18" charset="0"/>
                            </a:rPr>
                            <a:t>Gaia</a:t>
                          </a:r>
                          <a:r>
                            <a:rPr lang="ru-RU" dirty="0">
                              <a:solidFill>
                                <a:schemeClr val="tx1"/>
                              </a:solidFill>
                              <a:cs typeface="Times New Roman" panose="02020603050405020304" pitchFamily="18" charset="0"/>
                            </a:rPr>
                            <a:t>) подвержены наблюдательной селекции. Из выборок систематически исключаются источники с плохими астрометрическими решениями, среди которых велика доля неразрешенных двойных и кратных систем</a:t>
                          </a:r>
                          <a:r>
                            <a:rPr lang="ru-RU" b="0" i="0" dirty="0">
                              <a:solidFill>
                                <a:schemeClr val="tx1"/>
                              </a:solidFill>
                              <a:effectLst/>
                            </a:rPr>
                            <a:t>.</a:t>
                          </a:r>
                          <a:endParaRPr lang="ru-RU" dirty="0">
                            <a:solidFill>
                              <a:schemeClr val="tx1"/>
                            </a:solidFill>
                          </a:endParaRPr>
                        </a:p>
                        <a:p>
                          <a:pPr marL="0" indent="0" algn="l">
                            <a:buClr>
                              <a:srgbClr val="FFC000"/>
                            </a:buClr>
                            <a:buFont typeface="Calibri" panose="020F0502020204030204" pitchFamily="34" charset="0"/>
                            <a:buNone/>
                          </a:pP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671271"/>
                      </a:ext>
                    </a:extLst>
                  </a:tr>
                </a:tbl>
              </a:graphicData>
            </a:graphic>
          </p:graphicFrame>
        </mc:Fallback>
      </mc:AlternateContent>
      <p:pic>
        <p:nvPicPr>
          <p:cNvPr id="7" name="object 3">
            <a:extLst>
              <a:ext uri="{FF2B5EF4-FFF2-40B4-BE49-F238E27FC236}">
                <a16:creationId xmlns:a16="http://schemas.microsoft.com/office/drawing/2014/main" id="{90AC3DDD-A1C2-586B-A058-2C0986046320}"/>
              </a:ext>
            </a:extLst>
          </p:cNvPr>
          <p:cNvPicPr/>
          <p:nvPr/>
        </p:nvPicPr>
        <p:blipFill>
          <a:blip r:embed="rId4" cstate="print"/>
          <a:stretch>
            <a:fillRect/>
          </a:stretch>
        </p:blipFill>
        <p:spPr>
          <a:xfrm>
            <a:off x="292518" y="13176"/>
            <a:ext cx="5004240" cy="1538865"/>
          </a:xfrm>
          <a:prstGeom prst="rect">
            <a:avLst/>
          </a:prstGeom>
        </p:spPr>
      </p:pic>
      <p:sp>
        <p:nvSpPr>
          <p:cNvPr id="8" name="Заголовок 1">
            <a:extLst>
              <a:ext uri="{FF2B5EF4-FFF2-40B4-BE49-F238E27FC236}">
                <a16:creationId xmlns:a16="http://schemas.microsoft.com/office/drawing/2014/main" id="{9DFCE167-F515-F229-E54D-7CDCA4D20B50}"/>
              </a:ext>
            </a:extLst>
          </p:cNvPr>
          <p:cNvSpPr txBox="1">
            <a:spLocks/>
          </p:cNvSpPr>
          <p:nvPr/>
        </p:nvSpPr>
        <p:spPr>
          <a:xfrm>
            <a:off x="5720615" y="162032"/>
            <a:ext cx="2153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ea typeface="Verdana" panose="020B0604030504040204" pitchFamily="34" charset="0"/>
              </a:rPr>
              <a:t>Итоги</a:t>
            </a:r>
            <a:endParaRPr lang="ru-RU" dirty="0">
              <a:ea typeface="Verdana" panose="020B0604030504040204" pitchFamily="34" charset="0"/>
            </a:endParaRPr>
          </a:p>
        </p:txBody>
      </p:sp>
      <p:pic>
        <p:nvPicPr>
          <p:cNvPr id="9" name="object 5">
            <a:extLst>
              <a:ext uri="{FF2B5EF4-FFF2-40B4-BE49-F238E27FC236}">
                <a16:creationId xmlns:a16="http://schemas.microsoft.com/office/drawing/2014/main" id="{3D6BD13D-300B-C725-D977-4DB327685635}"/>
              </a:ext>
            </a:extLst>
          </p:cNvPr>
          <p:cNvPicPr/>
          <p:nvPr/>
        </p:nvPicPr>
        <p:blipFill>
          <a:blip r:embed="rId5" cstate="print"/>
          <a:stretch>
            <a:fillRect/>
          </a:stretch>
        </p:blipFill>
        <p:spPr>
          <a:xfrm>
            <a:off x="8299302" y="281868"/>
            <a:ext cx="866587" cy="1074762"/>
          </a:xfrm>
          <a:prstGeom prst="rect">
            <a:avLst/>
          </a:prstGeom>
        </p:spPr>
      </p:pic>
      <p:sp>
        <p:nvSpPr>
          <p:cNvPr id="10" name="TextBox 9">
            <a:extLst>
              <a:ext uri="{FF2B5EF4-FFF2-40B4-BE49-F238E27FC236}">
                <a16:creationId xmlns:a16="http://schemas.microsoft.com/office/drawing/2014/main" id="{DF75E5B8-68B7-DA7A-2C75-044C8340A773}"/>
              </a:ext>
            </a:extLst>
          </p:cNvPr>
          <p:cNvSpPr txBox="1">
            <a:spLocks noChangeArrowheads="1"/>
          </p:cNvSpPr>
          <p:nvPr/>
        </p:nvSpPr>
        <p:spPr bwMode="auto">
          <a:xfrm>
            <a:off x="1991518" y="6486618"/>
            <a:ext cx="8208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dirty="0">
                <a:solidFill>
                  <a:srgbClr val="3F14AC"/>
                </a:solidFill>
                <a:latin typeface="Verdana" panose="020B0604030504040204" pitchFamily="34" charset="0"/>
                <a:ea typeface="Verdana" panose="020B0604030504040204" pitchFamily="34" charset="0"/>
                <a:cs typeface="Verdana" panose="020B0604030504040204" pitchFamily="34" charset="0"/>
              </a:rPr>
              <a:t>Спасибо за внимание!</a:t>
            </a:r>
          </a:p>
        </p:txBody>
      </p:sp>
      <p:sp>
        <p:nvSpPr>
          <p:cNvPr id="11" name="Номер слайда 2">
            <a:extLst>
              <a:ext uri="{FF2B5EF4-FFF2-40B4-BE49-F238E27FC236}">
                <a16:creationId xmlns:a16="http://schemas.microsoft.com/office/drawing/2014/main" id="{07925198-C3F9-7DDF-EC76-FFD08D77F341}"/>
              </a:ext>
            </a:extLst>
          </p:cNvPr>
          <p:cNvSpPr>
            <a:spLocks noGrp="1"/>
          </p:cNvSpPr>
          <p:nvPr>
            <p:ph type="sldNum" sz="quarter" idx="12"/>
          </p:nvPr>
        </p:nvSpPr>
        <p:spPr>
          <a:xfrm>
            <a:off x="9448800" y="6492875"/>
            <a:ext cx="2743200" cy="365125"/>
          </a:xfrm>
        </p:spPr>
        <p:txBody>
          <a:bodyPr/>
          <a:lstStyle/>
          <a:p>
            <a:r>
              <a:rPr lang="ru-RU" dirty="0"/>
              <a:t>22</a:t>
            </a:r>
          </a:p>
        </p:txBody>
      </p:sp>
    </p:spTree>
    <p:extLst>
      <p:ext uri="{BB962C8B-B14F-4D97-AF65-F5344CB8AC3E}">
        <p14:creationId xmlns:p14="http://schemas.microsoft.com/office/powerpoint/2010/main" val="243790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268D0C-05D7-458C-84F0-57DEB5855728}"/>
              </a:ext>
            </a:extLst>
          </p:cNvPr>
          <p:cNvSpPr>
            <a:spLocks noGrp="1"/>
          </p:cNvSpPr>
          <p:nvPr>
            <p:ph type="title"/>
          </p:nvPr>
        </p:nvSpPr>
        <p:spPr>
          <a:xfrm>
            <a:off x="838197" y="0"/>
            <a:ext cx="10515600" cy="1325563"/>
          </a:xfrm>
        </p:spPr>
        <p:txBody>
          <a:bodyPr>
            <a:normAutofit/>
          </a:bodyPr>
          <a:lstStyle/>
          <a:p>
            <a:r>
              <a:rPr lang="ru-RU" dirty="0"/>
              <a:t>Несоответствие изохроны</a:t>
            </a:r>
          </a:p>
        </p:txBody>
      </p:sp>
      <p:pic>
        <p:nvPicPr>
          <p:cNvPr id="7" name="Рисунок 6">
            <a:extLst>
              <a:ext uri="{FF2B5EF4-FFF2-40B4-BE49-F238E27FC236}">
                <a16:creationId xmlns:a16="http://schemas.microsoft.com/office/drawing/2014/main" id="{6C1694F3-05EB-63D5-D4F8-15F685DB8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296" y="1544707"/>
            <a:ext cx="9565404" cy="4687049"/>
          </a:xfrm>
          <a:prstGeom prst="rect">
            <a:avLst/>
          </a:prstGeom>
        </p:spPr>
      </p:pic>
      <p:sp>
        <p:nvSpPr>
          <p:cNvPr id="8" name="TextBox 7">
            <a:extLst>
              <a:ext uri="{FF2B5EF4-FFF2-40B4-BE49-F238E27FC236}">
                <a16:creationId xmlns:a16="http://schemas.microsoft.com/office/drawing/2014/main" id="{39A99D22-98EA-0948-61EA-2FC858CB62D2}"/>
              </a:ext>
            </a:extLst>
          </p:cNvPr>
          <p:cNvSpPr txBox="1"/>
          <p:nvPr/>
        </p:nvSpPr>
        <p:spPr>
          <a:xfrm>
            <a:off x="3621228" y="6231756"/>
            <a:ext cx="4949539" cy="369332"/>
          </a:xfrm>
          <a:prstGeom prst="rect">
            <a:avLst/>
          </a:prstGeom>
          <a:noFill/>
        </p:spPr>
        <p:txBody>
          <a:bodyPr wrap="square">
            <a:spAutoFit/>
          </a:bodyPr>
          <a:lstStyle/>
          <a:p>
            <a:pPr algn="ctr"/>
            <a:r>
              <a:rPr lang="en-US" sz="1800" dirty="0" err="1">
                <a:cs typeface="Times New Roman" panose="02020603050405020304" pitchFamily="18" charset="0"/>
              </a:rPr>
              <a:t>Malofeeva</a:t>
            </a:r>
            <a:r>
              <a:rPr lang="en-US" sz="1800" dirty="0">
                <a:cs typeface="Times New Roman" panose="02020603050405020304" pitchFamily="18" charset="0"/>
              </a:rPr>
              <a:t>+(2022) </a:t>
            </a:r>
            <a:endParaRPr lang="ru-RU" dirty="0"/>
          </a:p>
        </p:txBody>
      </p:sp>
      <p:sp>
        <p:nvSpPr>
          <p:cNvPr id="4" name="Номер слайда 2">
            <a:extLst>
              <a:ext uri="{FF2B5EF4-FFF2-40B4-BE49-F238E27FC236}">
                <a16:creationId xmlns:a16="http://schemas.microsoft.com/office/drawing/2014/main" id="{F851250B-BD94-D042-EE1D-E5354588C6DA}"/>
              </a:ext>
            </a:extLst>
          </p:cNvPr>
          <p:cNvSpPr>
            <a:spLocks noGrp="1"/>
          </p:cNvSpPr>
          <p:nvPr>
            <p:ph type="sldNum" sz="quarter" idx="12"/>
          </p:nvPr>
        </p:nvSpPr>
        <p:spPr>
          <a:xfrm>
            <a:off x="9448800" y="6492875"/>
            <a:ext cx="2743200" cy="365125"/>
          </a:xfrm>
        </p:spPr>
        <p:txBody>
          <a:bodyPr/>
          <a:lstStyle/>
          <a:p>
            <a:r>
              <a:rPr lang="ru-RU" dirty="0"/>
              <a:t>доп. 1</a:t>
            </a:r>
          </a:p>
        </p:txBody>
      </p:sp>
    </p:spTree>
    <p:extLst>
      <p:ext uri="{BB962C8B-B14F-4D97-AF65-F5344CB8AC3E}">
        <p14:creationId xmlns:p14="http://schemas.microsoft.com/office/powerpoint/2010/main" val="297861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79B32EF-0C94-D3B9-82E7-569045084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508" y="1725234"/>
            <a:ext cx="4876103" cy="4654137"/>
          </a:xfrm>
          <a:prstGeom prst="rect">
            <a:avLst/>
          </a:prstGeom>
        </p:spPr>
      </p:pic>
      <p:sp>
        <p:nvSpPr>
          <p:cNvPr id="2" name="Заголовок 1">
            <a:extLst>
              <a:ext uri="{FF2B5EF4-FFF2-40B4-BE49-F238E27FC236}">
                <a16:creationId xmlns:a16="http://schemas.microsoft.com/office/drawing/2014/main" id="{59824F40-878F-DEE0-6D08-DBD8B8AA2BC9}"/>
              </a:ext>
            </a:extLst>
          </p:cNvPr>
          <p:cNvSpPr>
            <a:spLocks noGrp="1"/>
          </p:cNvSpPr>
          <p:nvPr>
            <p:ph type="title"/>
          </p:nvPr>
        </p:nvSpPr>
        <p:spPr>
          <a:xfrm>
            <a:off x="838200" y="22804"/>
            <a:ext cx="10515600" cy="1325563"/>
          </a:xfrm>
        </p:spPr>
        <p:txBody>
          <a:bodyPr/>
          <a:lstStyle/>
          <a:p>
            <a:r>
              <a:rPr lang="ru-RU" dirty="0"/>
              <a:t>Изохроны </a:t>
            </a:r>
            <a:r>
              <a:rPr lang="en-US" dirty="0"/>
              <a:t>MIST</a:t>
            </a:r>
            <a:r>
              <a:rPr lang="ru-RU" dirty="0"/>
              <a:t> и </a:t>
            </a:r>
            <a:r>
              <a:rPr lang="en-US" dirty="0"/>
              <a:t>PARSEC</a:t>
            </a:r>
            <a:endParaRPr lang="ru-RU" dirty="0"/>
          </a:p>
        </p:txBody>
      </p:sp>
      <p:sp>
        <p:nvSpPr>
          <p:cNvPr id="7" name="TextBox 6">
            <a:extLst>
              <a:ext uri="{FF2B5EF4-FFF2-40B4-BE49-F238E27FC236}">
                <a16:creationId xmlns:a16="http://schemas.microsoft.com/office/drawing/2014/main" id="{DA583621-6AEC-2C02-BBDE-8060209EC19E}"/>
              </a:ext>
            </a:extLst>
          </p:cNvPr>
          <p:cNvSpPr txBox="1"/>
          <p:nvPr/>
        </p:nvSpPr>
        <p:spPr>
          <a:xfrm>
            <a:off x="2026001" y="1355902"/>
            <a:ext cx="9638795" cy="369332"/>
          </a:xfrm>
          <a:prstGeom prst="rect">
            <a:avLst/>
          </a:prstGeom>
          <a:noFill/>
        </p:spPr>
        <p:txBody>
          <a:bodyPr wrap="square" rtlCol="0">
            <a:spAutoFit/>
          </a:bodyPr>
          <a:lstStyle/>
          <a:p>
            <a:r>
              <a:rPr lang="ru-RU" sz="1600" dirty="0"/>
              <a:t>	</a:t>
            </a:r>
            <a:r>
              <a:rPr lang="en-US" sz="1600" dirty="0"/>
              <a:t>   </a:t>
            </a:r>
            <a:r>
              <a:rPr lang="ru-RU" sz="1600" dirty="0"/>
              <a:t>       </a:t>
            </a:r>
            <a:r>
              <a:rPr lang="en-US" sz="1600" dirty="0"/>
              <a:t> </a:t>
            </a:r>
            <a:r>
              <a:rPr lang="ru-RU" dirty="0">
                <a:ea typeface="Verdana" panose="020B0604030504040204" pitchFamily="34" charset="0"/>
              </a:rPr>
              <a:t>Плеяды</a:t>
            </a:r>
            <a:r>
              <a:rPr lang="en-US" dirty="0">
                <a:ea typeface="Verdana" panose="020B0604030504040204" pitchFamily="34" charset="0"/>
              </a:rPr>
              <a:t>				</a:t>
            </a:r>
            <a:r>
              <a:rPr lang="ru-RU" dirty="0">
                <a:ea typeface="Verdana" panose="020B0604030504040204" pitchFamily="34" charset="0"/>
              </a:rPr>
              <a:t>  </a:t>
            </a:r>
            <a:r>
              <a:rPr lang="en-US" dirty="0">
                <a:ea typeface="Verdana" panose="020B0604030504040204" pitchFamily="34" charset="0"/>
              </a:rPr>
              <a:t>	</a:t>
            </a:r>
            <a:r>
              <a:rPr lang="ru-RU" dirty="0">
                <a:ea typeface="Verdana" panose="020B0604030504040204" pitchFamily="34" charset="0"/>
              </a:rPr>
              <a:t>Плеяды</a:t>
            </a:r>
          </a:p>
        </p:txBody>
      </p:sp>
      <p:sp>
        <p:nvSpPr>
          <p:cNvPr id="8" name="TextBox 7">
            <a:extLst>
              <a:ext uri="{FF2B5EF4-FFF2-40B4-BE49-F238E27FC236}">
                <a16:creationId xmlns:a16="http://schemas.microsoft.com/office/drawing/2014/main" id="{28BE5BF0-61DC-104F-2E6A-01F8904B2D95}"/>
              </a:ext>
            </a:extLst>
          </p:cNvPr>
          <p:cNvSpPr txBox="1"/>
          <p:nvPr/>
        </p:nvSpPr>
        <p:spPr>
          <a:xfrm>
            <a:off x="3965308" y="6356350"/>
            <a:ext cx="3823221" cy="369332"/>
          </a:xfrm>
          <a:prstGeom prst="rect">
            <a:avLst/>
          </a:prstGeom>
          <a:noFill/>
        </p:spPr>
        <p:txBody>
          <a:bodyPr wrap="square" rtlCol="0">
            <a:spAutoFit/>
          </a:bodyPr>
          <a:lstStyle/>
          <a:p>
            <a:r>
              <a:rPr lang="ru-RU" dirty="0"/>
              <a:t>Параметры каталога </a:t>
            </a:r>
            <a:r>
              <a:rPr lang="en-US" dirty="0"/>
              <a:t>Dias at el.</a:t>
            </a:r>
            <a:r>
              <a:rPr lang="ru-RU" dirty="0"/>
              <a:t> </a:t>
            </a:r>
            <a:r>
              <a:rPr lang="en-US" dirty="0"/>
              <a:t>(2021)</a:t>
            </a:r>
            <a:endParaRPr lang="ru-RU" dirty="0"/>
          </a:p>
        </p:txBody>
      </p:sp>
      <p:pic>
        <p:nvPicPr>
          <p:cNvPr id="5" name="Рисунок 4">
            <a:extLst>
              <a:ext uri="{FF2B5EF4-FFF2-40B4-BE49-F238E27FC236}">
                <a16:creationId xmlns:a16="http://schemas.microsoft.com/office/drawing/2014/main" id="{6C4B3C2D-AA65-0903-0007-3BB2EA3F3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56" y="1725234"/>
            <a:ext cx="4876104" cy="4680190"/>
          </a:xfrm>
          <a:prstGeom prst="rect">
            <a:avLst/>
          </a:prstGeom>
        </p:spPr>
      </p:pic>
      <p:sp>
        <p:nvSpPr>
          <p:cNvPr id="6" name="TextBox 5">
            <a:extLst>
              <a:ext uri="{FF2B5EF4-FFF2-40B4-BE49-F238E27FC236}">
                <a16:creationId xmlns:a16="http://schemas.microsoft.com/office/drawing/2014/main" id="{C1878EE3-BBBA-E389-353B-862393703C5E}"/>
              </a:ext>
            </a:extLst>
          </p:cNvPr>
          <p:cNvSpPr txBox="1"/>
          <p:nvPr/>
        </p:nvSpPr>
        <p:spPr>
          <a:xfrm>
            <a:off x="4057569" y="1838738"/>
            <a:ext cx="724478"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[Fe/H]</a:t>
            </a:r>
            <a:endParaRPr lang="ru-RU" sz="1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80739F7-A09F-FEB4-DBC2-7DC0C7DB95C6}"/>
              </a:ext>
            </a:extLst>
          </p:cNvPr>
          <p:cNvSpPr txBox="1"/>
          <p:nvPr/>
        </p:nvSpPr>
        <p:spPr>
          <a:xfrm>
            <a:off x="9054100" y="1807960"/>
            <a:ext cx="724478" cy="369332"/>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z</a:t>
            </a:r>
            <a:endParaRPr lang="ru-RU" sz="1800" dirty="0">
              <a:latin typeface="Calibri" panose="020F0502020204030204" pitchFamily="34" charset="0"/>
              <a:cs typeface="Calibri" panose="020F0502020204030204" pitchFamily="34" charset="0"/>
            </a:endParaRPr>
          </a:p>
        </p:txBody>
      </p:sp>
      <p:sp>
        <p:nvSpPr>
          <p:cNvPr id="11" name="Номер слайда 2">
            <a:extLst>
              <a:ext uri="{FF2B5EF4-FFF2-40B4-BE49-F238E27FC236}">
                <a16:creationId xmlns:a16="http://schemas.microsoft.com/office/drawing/2014/main" id="{FA09974B-76AE-5048-1697-2DF3201C5701}"/>
              </a:ext>
            </a:extLst>
          </p:cNvPr>
          <p:cNvSpPr>
            <a:spLocks noGrp="1"/>
          </p:cNvSpPr>
          <p:nvPr>
            <p:ph type="sldNum" sz="quarter" idx="12"/>
          </p:nvPr>
        </p:nvSpPr>
        <p:spPr>
          <a:xfrm>
            <a:off x="9448800" y="6492875"/>
            <a:ext cx="2743200" cy="365125"/>
          </a:xfrm>
        </p:spPr>
        <p:txBody>
          <a:bodyPr/>
          <a:lstStyle/>
          <a:p>
            <a:r>
              <a:rPr lang="ru-RU" dirty="0"/>
              <a:t>доп. 2</a:t>
            </a:r>
          </a:p>
        </p:txBody>
      </p:sp>
    </p:spTree>
    <p:extLst>
      <p:ext uri="{BB962C8B-B14F-4D97-AF65-F5344CB8AC3E}">
        <p14:creationId xmlns:p14="http://schemas.microsoft.com/office/powerpoint/2010/main" val="55787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5EE061C-E7FE-4F55-AAD3-9A59E701A9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188" y="1309829"/>
            <a:ext cx="11413622" cy="5548170"/>
          </a:xfrm>
        </p:spPr>
      </p:pic>
      <p:sp>
        <p:nvSpPr>
          <p:cNvPr id="6" name="TextBox 5">
            <a:extLst>
              <a:ext uri="{FF2B5EF4-FFF2-40B4-BE49-F238E27FC236}">
                <a16:creationId xmlns:a16="http://schemas.microsoft.com/office/drawing/2014/main" id="{4EF8EC51-59B0-4F3F-A67E-39E90F37CE5E}"/>
              </a:ext>
            </a:extLst>
          </p:cNvPr>
          <p:cNvSpPr txBox="1"/>
          <p:nvPr/>
        </p:nvSpPr>
        <p:spPr>
          <a:xfrm>
            <a:off x="838200" y="478832"/>
            <a:ext cx="10515599" cy="830997"/>
          </a:xfrm>
          <a:prstGeom prst="rect">
            <a:avLst/>
          </a:prstGeom>
          <a:noFill/>
        </p:spPr>
        <p:txBody>
          <a:bodyPr wrap="square">
            <a:spAutoFit/>
          </a:bodyPr>
          <a:lstStyle/>
          <a:p>
            <a:r>
              <a:rPr lang="ru-RU" sz="2400" dirty="0">
                <a:cs typeface="Times New Roman" panose="02020603050405020304" pitchFamily="18" charset="0"/>
              </a:rPr>
              <a:t>Диаграммы </a:t>
            </a:r>
            <a:r>
              <a:rPr lang="en-US" sz="2400" dirty="0">
                <a:cs typeface="Times New Roman" panose="02020603050405020304" pitchFamily="18" charset="0"/>
              </a:rPr>
              <a:t>G – (BP-RP) </a:t>
            </a:r>
            <a:r>
              <a:rPr lang="ru-RU" sz="2400" dirty="0">
                <a:cs typeface="Times New Roman" panose="02020603050405020304" pitchFamily="18" charset="0"/>
              </a:rPr>
              <a:t>и</a:t>
            </a:r>
            <a:r>
              <a:rPr lang="en-US" sz="2400" dirty="0">
                <a:cs typeface="Times New Roman" panose="02020603050405020304" pitchFamily="18" charset="0"/>
              </a:rPr>
              <a:t> (H-W2)-W1 – W2-(BP-K) </a:t>
            </a:r>
            <a:r>
              <a:rPr lang="ru-RU" sz="2400" dirty="0">
                <a:cs typeface="Times New Roman" panose="02020603050405020304" pitchFamily="18" charset="0"/>
              </a:rPr>
              <a:t>для </a:t>
            </a:r>
            <a:r>
              <a:rPr lang="en-US" sz="2400" dirty="0">
                <a:cs typeface="Times New Roman" panose="02020603050405020304" pitchFamily="18" charset="0"/>
              </a:rPr>
              <a:t>NGC 1039</a:t>
            </a:r>
            <a:r>
              <a:rPr lang="ru-RU" sz="2400" dirty="0">
                <a:cs typeface="Times New Roman" panose="02020603050405020304" pitchFamily="18" charset="0"/>
              </a:rPr>
              <a:t> с наложенной изохроной в соответствии с параметрами скопления по </a:t>
            </a:r>
            <a:r>
              <a:rPr lang="en-US" sz="2400" dirty="0">
                <a:cs typeface="Times New Roman" panose="02020603050405020304" pitchFamily="18" charset="0"/>
              </a:rPr>
              <a:t>Dias+ (2020)</a:t>
            </a:r>
            <a:r>
              <a:rPr lang="ru-RU" sz="2400" dirty="0">
                <a:cs typeface="Times New Roman" panose="02020603050405020304" pitchFamily="18" charset="0"/>
              </a:rPr>
              <a:t>. </a:t>
            </a:r>
          </a:p>
        </p:txBody>
      </p:sp>
      <p:sp>
        <p:nvSpPr>
          <p:cNvPr id="10" name="Номер слайда 5">
            <a:extLst>
              <a:ext uri="{FF2B5EF4-FFF2-40B4-BE49-F238E27FC236}">
                <a16:creationId xmlns:a16="http://schemas.microsoft.com/office/drawing/2014/main" id="{50B027D7-2D43-4DCB-AE59-9F04917C1973}"/>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t>доп. 3</a:t>
            </a:r>
          </a:p>
        </p:txBody>
      </p:sp>
    </p:spTree>
    <p:extLst>
      <p:ext uri="{BB962C8B-B14F-4D97-AF65-F5344CB8AC3E}">
        <p14:creationId xmlns:p14="http://schemas.microsoft.com/office/powerpoint/2010/main" val="48897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3A70D-8011-44CD-B793-4CBB5065FF96}"/>
              </a:ext>
            </a:extLst>
          </p:cNvPr>
          <p:cNvSpPr txBox="1"/>
          <p:nvPr/>
        </p:nvSpPr>
        <p:spPr>
          <a:xfrm>
            <a:off x="838200" y="478832"/>
            <a:ext cx="10515599" cy="830997"/>
          </a:xfrm>
          <a:prstGeom prst="rect">
            <a:avLst/>
          </a:prstGeom>
          <a:noFill/>
        </p:spPr>
        <p:txBody>
          <a:bodyPr wrap="square">
            <a:spAutoFit/>
          </a:bodyPr>
          <a:lstStyle/>
          <a:p>
            <a:r>
              <a:rPr lang="ru-RU" sz="2400" dirty="0">
                <a:cs typeface="Times New Roman" panose="02020603050405020304" pitchFamily="18" charset="0"/>
              </a:rPr>
              <a:t>Диаграмма «болометрическая звездная величина—начальная масса» для скопления </a:t>
            </a:r>
            <a:r>
              <a:rPr lang="en-US" sz="2400" dirty="0">
                <a:cs typeface="Times New Roman" panose="02020603050405020304" pitchFamily="18" charset="0"/>
              </a:rPr>
              <a:t>NGC </a:t>
            </a:r>
            <a:r>
              <a:rPr lang="ru-RU" sz="2400" dirty="0">
                <a:cs typeface="Times New Roman" panose="02020603050405020304" pitchFamily="18" charset="0"/>
              </a:rPr>
              <a:t>1039. </a:t>
            </a:r>
          </a:p>
        </p:txBody>
      </p:sp>
      <p:pic>
        <p:nvPicPr>
          <p:cNvPr id="3" name="Рисунок 2" descr="Изображение выглядит как линия, График, диаграмма, Прямоугольник&#10;&#10;Автоматически созданное описание">
            <a:extLst>
              <a:ext uri="{FF2B5EF4-FFF2-40B4-BE49-F238E27FC236}">
                <a16:creationId xmlns:a16="http://schemas.microsoft.com/office/drawing/2014/main" id="{FB6BDBED-AD9A-306D-F704-12E1AA0D9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050" y="1414006"/>
            <a:ext cx="6731897" cy="5078869"/>
          </a:xfrm>
          <a:prstGeom prst="rect">
            <a:avLst/>
          </a:prstGeom>
        </p:spPr>
      </p:pic>
      <p:sp>
        <p:nvSpPr>
          <p:cNvPr id="2" name="Номер слайда 2">
            <a:extLst>
              <a:ext uri="{FF2B5EF4-FFF2-40B4-BE49-F238E27FC236}">
                <a16:creationId xmlns:a16="http://schemas.microsoft.com/office/drawing/2014/main" id="{DB73579D-A65A-822F-A24E-356C04B56134}"/>
              </a:ext>
            </a:extLst>
          </p:cNvPr>
          <p:cNvSpPr>
            <a:spLocks noGrp="1"/>
          </p:cNvSpPr>
          <p:nvPr>
            <p:ph type="sldNum" sz="quarter" idx="12"/>
          </p:nvPr>
        </p:nvSpPr>
        <p:spPr>
          <a:xfrm>
            <a:off x="9448800" y="6492875"/>
            <a:ext cx="2743200" cy="365125"/>
          </a:xfrm>
        </p:spPr>
        <p:txBody>
          <a:bodyPr/>
          <a:lstStyle/>
          <a:p>
            <a:r>
              <a:rPr lang="ru-RU" dirty="0"/>
              <a:t>доп. 4</a:t>
            </a:r>
          </a:p>
        </p:txBody>
      </p:sp>
    </p:spTree>
    <p:extLst>
      <p:ext uri="{BB962C8B-B14F-4D97-AF65-F5344CB8AC3E}">
        <p14:creationId xmlns:p14="http://schemas.microsoft.com/office/powerpoint/2010/main" val="1012268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9A8C7C-E90E-9885-3E41-A1AD9D86C155}"/>
              </a:ext>
            </a:extLst>
          </p:cNvPr>
          <p:cNvSpPr>
            <a:spLocks noGrp="1"/>
          </p:cNvSpPr>
          <p:nvPr>
            <p:ph type="title"/>
          </p:nvPr>
        </p:nvSpPr>
        <p:spPr/>
        <p:txBody>
          <a:bodyPr/>
          <a:lstStyle/>
          <a:p>
            <a:r>
              <a:rPr lang="ru-RU" dirty="0"/>
              <a:t>Параметры скоплений, установленные методом варьирования</a:t>
            </a:r>
          </a:p>
        </p:txBody>
      </p:sp>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EAEEC440-B402-77CF-046A-678428681EEC}"/>
                  </a:ext>
                </a:extLst>
              </p:cNvPr>
              <p:cNvGraphicFramePr>
                <a:graphicFrameLocks noGrp="1"/>
              </p:cNvGraphicFramePr>
              <p:nvPr>
                <p:ph idx="1"/>
                <p:extLst>
                  <p:ext uri="{D42A27DB-BD31-4B8C-83A1-F6EECF244321}">
                    <p14:modId xmlns:p14="http://schemas.microsoft.com/office/powerpoint/2010/main" val="3372784394"/>
                  </p:ext>
                </p:extLst>
              </p:nvPr>
            </p:nvGraphicFramePr>
            <p:xfrm>
              <a:off x="838200" y="2067363"/>
              <a:ext cx="10515600" cy="360680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3446098396"/>
                        </a:ext>
                      </a:extLst>
                    </a:gridCol>
                    <a:gridCol w="2103120">
                      <a:extLst>
                        <a:ext uri="{9D8B030D-6E8A-4147-A177-3AD203B41FA5}">
                          <a16:colId xmlns:a16="http://schemas.microsoft.com/office/drawing/2014/main" val="2373918128"/>
                        </a:ext>
                      </a:extLst>
                    </a:gridCol>
                    <a:gridCol w="2103120">
                      <a:extLst>
                        <a:ext uri="{9D8B030D-6E8A-4147-A177-3AD203B41FA5}">
                          <a16:colId xmlns:a16="http://schemas.microsoft.com/office/drawing/2014/main" val="602936836"/>
                        </a:ext>
                      </a:extLst>
                    </a:gridCol>
                    <a:gridCol w="2103120">
                      <a:extLst>
                        <a:ext uri="{9D8B030D-6E8A-4147-A177-3AD203B41FA5}">
                          <a16:colId xmlns:a16="http://schemas.microsoft.com/office/drawing/2014/main" val="3289205108"/>
                        </a:ext>
                      </a:extLst>
                    </a:gridCol>
                    <a:gridCol w="2103120">
                      <a:extLst>
                        <a:ext uri="{9D8B030D-6E8A-4147-A177-3AD203B41FA5}">
                          <a16:colId xmlns:a16="http://schemas.microsoft.com/office/drawing/2014/main" val="4083426082"/>
                        </a:ext>
                      </a:extLst>
                    </a:gridCol>
                  </a:tblGrid>
                  <a:tr h="0">
                    <a:tc>
                      <a:txBody>
                        <a:bodyPr/>
                        <a:lstStyle/>
                        <a:p>
                          <a:pPr algn="ctr"/>
                          <a:r>
                            <a:rPr lang="ru-RU" sz="1800" b="1" i="0" u="none" strike="noStrike" kern="1200" baseline="0" dirty="0">
                              <a:solidFill>
                                <a:schemeClr val="lt1"/>
                              </a:solidFill>
                              <a:latin typeface="+mn-lt"/>
                              <a:ea typeface="+mn-ea"/>
                              <a:cs typeface="+mn-cs"/>
                            </a:rPr>
                            <a:t>Скопление</a:t>
                          </a:r>
                          <a:endParaRPr lang="en-US" sz="1800" b="1" i="0" u="none" strike="noStrike" kern="1200" baseline="0" dirty="0">
                            <a:solidFill>
                              <a:schemeClr val="lt1"/>
                            </a:solidFill>
                            <a:latin typeface="+mn-lt"/>
                            <a:ea typeface="+mn-ea"/>
                            <a:cs typeface="+mn-cs"/>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𝑙𝑔(𝑡), 𝑙𝑔(лет)</a:t>
                          </a:r>
                          <a:endParaRPr lang="ru-RU"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Поглощение </a:t>
                          </a:r>
                          <a14:m>
                            <m:oMath xmlns:m="http://schemas.openxmlformats.org/officeDocument/2006/math">
                              <m:sSub>
                                <m:sSubPr>
                                  <m:ctrlPr>
                                    <a:rPr lang="ru-RU" sz="1800" b="1" i="1" u="none" strike="noStrike" kern="1200" baseline="0" dirty="0" smtClean="0">
                                      <a:solidFill>
                                        <a:schemeClr val="lt1"/>
                                      </a:solidFill>
                                      <a:latin typeface="Cambria Math" panose="02040503050406030204" pitchFamily="18" charset="0"/>
                                      <a:ea typeface="+mn-ea"/>
                                      <a:cs typeface="+mn-cs"/>
                                    </a:rPr>
                                  </m:ctrlPr>
                                </m:sSubPr>
                                <m:e>
                                  <m:r>
                                    <a:rPr lang="ru-RU" sz="1800" b="1" i="1" u="none" strike="noStrike" kern="1200" baseline="0" dirty="0" smtClean="0">
                                      <a:solidFill>
                                        <a:schemeClr val="lt1"/>
                                      </a:solidFill>
                                      <a:latin typeface="Cambria Math" panose="02040503050406030204" pitchFamily="18" charset="0"/>
                                      <a:ea typeface="+mn-ea"/>
                                      <a:cs typeface="+mn-cs"/>
                                    </a:rPr>
                                    <m:t>𝑨</m:t>
                                  </m:r>
                                </m:e>
                                <m:sub>
                                  <m:r>
                                    <a:rPr lang="ru-RU" sz="1800" b="1" i="1" u="none" strike="noStrike" kern="1200" baseline="0" dirty="0" smtClean="0">
                                      <a:solidFill>
                                        <a:schemeClr val="lt1"/>
                                      </a:solidFill>
                                      <a:latin typeface="Cambria Math" panose="02040503050406030204" pitchFamily="18" charset="0"/>
                                      <a:ea typeface="+mn-ea"/>
                                      <a:cs typeface="+mn-cs"/>
                                    </a:rPr>
                                    <m:t>𝑽</m:t>
                                  </m:r>
                                </m:sub>
                              </m:sSub>
                            </m:oMath>
                          </a14:m>
                          <a:r>
                            <a:rPr lang="ru-RU" sz="1800" b="1" i="0" u="none" strike="noStrike" kern="1200" baseline="0" dirty="0">
                              <a:solidFill>
                                <a:schemeClr val="lt1"/>
                              </a:solidFill>
                              <a:latin typeface="+mn-lt"/>
                              <a:ea typeface="+mn-ea"/>
                              <a:cs typeface="+mn-cs"/>
                            </a:rPr>
                            <a:t>,</a:t>
                          </a:r>
                        </a:p>
                        <a:p>
                          <a:pPr algn="ctr"/>
                          <a:r>
                            <a:rPr lang="ru-RU" sz="1800" b="1" i="0" u="none" strike="noStrike" kern="1200" baseline="0" dirty="0" err="1">
                              <a:solidFill>
                                <a:schemeClr val="lt1"/>
                              </a:solidFill>
                              <a:latin typeface="+mn-lt"/>
                              <a:ea typeface="+mn-ea"/>
                              <a:cs typeface="+mn-cs"/>
                            </a:rPr>
                            <a:t>зв</a:t>
                          </a:r>
                          <a:r>
                            <a:rPr lang="ru-RU" sz="1800" b="1" i="0" u="none" strike="noStrike" kern="1200" baseline="0" dirty="0">
                              <a:solidFill>
                                <a:schemeClr val="lt1"/>
                              </a:solidFill>
                              <a:latin typeface="+mn-lt"/>
                              <a:ea typeface="+mn-ea"/>
                              <a:cs typeface="+mn-cs"/>
                            </a:rPr>
                            <a:t>. вел. </a:t>
                          </a:r>
                          <a:endParaRPr lang="ru-RU"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[𝐹𝑒/𝐻] </a:t>
                          </a:r>
                          <a:endParaRPr lang="ru-RU"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Расстояние, </a:t>
                          </a:r>
                          <a:r>
                            <a:rPr lang="ru-RU" sz="1800" b="1" i="0" u="none" strike="noStrike" kern="1200" baseline="0" dirty="0" err="1">
                              <a:solidFill>
                                <a:schemeClr val="lt1"/>
                              </a:solidFill>
                              <a:latin typeface="+mn-lt"/>
                              <a:ea typeface="+mn-ea"/>
                              <a:cs typeface="+mn-cs"/>
                            </a:rPr>
                            <a:t>пк</a:t>
                          </a:r>
                          <a:endParaRPr lang="ru-RU"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277474"/>
                      </a:ext>
                    </a:extLst>
                  </a:tr>
                  <a:tr h="370840">
                    <a:tc>
                      <a:txBody>
                        <a:bodyPr/>
                        <a:lstStyle/>
                        <a:p>
                          <a:pPr algn="ctr"/>
                          <a:r>
                            <a:rPr lang="de-DE" sz="1800" b="1" i="0" u="none" strike="noStrike" kern="1200" baseline="0" dirty="0">
                              <a:solidFill>
                                <a:sysClr val="windowText" lastClr="000000"/>
                              </a:solidFill>
                              <a:latin typeface="+mn-lt"/>
                              <a:ea typeface="+mn-ea"/>
                              <a:cs typeface="+mn-cs"/>
                            </a:rPr>
                            <a:t>Alessi Teutsch 8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8.2</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0.4</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1010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36737588"/>
                      </a:ext>
                    </a:extLst>
                  </a:tr>
                  <a:tr h="370840">
                    <a:tc>
                      <a:txBody>
                        <a:bodyPr/>
                        <a:lstStyle/>
                        <a:p>
                          <a:pPr algn="ctr"/>
                          <a:r>
                            <a:rPr lang="en-US" sz="1800" b="1" i="0" u="none" strike="noStrike" kern="1200" baseline="0" dirty="0">
                              <a:solidFill>
                                <a:sysClr val="windowText" lastClr="000000"/>
                              </a:solidFill>
                              <a:latin typeface="+mn-lt"/>
                              <a:ea typeface="+mn-ea"/>
                              <a:cs typeface="+mn-cs"/>
                            </a:rPr>
                            <a:t>NGC 2301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8.33</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0.08</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857</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59906707"/>
                      </a:ext>
                    </a:extLst>
                  </a:tr>
                  <a:tr h="370840">
                    <a:tc>
                      <a:txBody>
                        <a:bodyPr/>
                        <a:lstStyle/>
                        <a:p>
                          <a:pPr algn="ctr"/>
                          <a:r>
                            <a:rPr lang="en-US" sz="1800" b="1" i="0" u="none" strike="noStrike" kern="1200" baseline="0" dirty="0">
                              <a:solidFill>
                                <a:sysClr val="windowText" lastClr="000000"/>
                              </a:solidFill>
                              <a:latin typeface="+mn-lt"/>
                              <a:ea typeface="+mn-ea"/>
                              <a:cs typeface="+mn-cs"/>
                            </a:rPr>
                            <a:t>NGC 2360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9.01</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0.13</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1122</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00760773"/>
                      </a:ext>
                    </a:extLst>
                  </a:tr>
                  <a:tr h="370840">
                    <a:tc>
                      <a:txBody>
                        <a:bodyPr/>
                        <a:lstStyle/>
                        <a:p>
                          <a:pPr algn="ctr"/>
                          <a:r>
                            <a:rPr lang="en-US" sz="1800" b="1" i="0" u="none" strike="noStrike" kern="1200" baseline="0" dirty="0">
                              <a:solidFill>
                                <a:sysClr val="windowText" lastClr="000000"/>
                              </a:solidFill>
                              <a:latin typeface="+mn-lt"/>
                              <a:ea typeface="+mn-ea"/>
                              <a:cs typeface="+mn-cs"/>
                            </a:rPr>
                            <a:t>NGC 2516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8.38</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440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886830610"/>
                      </a:ext>
                    </a:extLst>
                  </a:tr>
                  <a:tr h="370840">
                    <a:tc>
                      <a:txBody>
                        <a:bodyPr/>
                        <a:lstStyle/>
                        <a:p>
                          <a:pPr algn="ctr"/>
                          <a:r>
                            <a:rPr lang="en-US" sz="1800" b="1" i="0" u="none" strike="noStrike" kern="1200" baseline="0" dirty="0">
                              <a:solidFill>
                                <a:sysClr val="windowText" lastClr="000000"/>
                              </a:solidFill>
                              <a:latin typeface="+mn-lt"/>
                              <a:ea typeface="+mn-ea"/>
                              <a:cs typeface="+mn-cs"/>
                            </a:rPr>
                            <a:t>NGC 3114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8.16</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0.27</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1035</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28428504"/>
                      </a:ext>
                    </a:extLst>
                  </a:tr>
                  <a:tr h="370840">
                    <a:tc>
                      <a:txBody>
                        <a:bodyPr/>
                        <a:lstStyle/>
                        <a:p>
                          <a:pPr algn="ctr"/>
                          <a:r>
                            <a:rPr lang="en-US" sz="1800" b="1" i="0" u="none" strike="noStrike" kern="1200" baseline="0" dirty="0">
                              <a:solidFill>
                                <a:sysClr val="windowText" lastClr="000000"/>
                              </a:solidFill>
                              <a:latin typeface="+mn-lt"/>
                              <a:ea typeface="+mn-ea"/>
                              <a:cs typeface="+mn-cs"/>
                            </a:rPr>
                            <a:t>NGC 3532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8.616</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480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443172654"/>
                      </a:ext>
                    </a:extLst>
                  </a:tr>
                  <a:tr h="370840">
                    <a:tc>
                      <a:txBody>
                        <a:bodyPr/>
                        <a:lstStyle/>
                        <a:p>
                          <a:pPr algn="ctr"/>
                          <a:r>
                            <a:rPr lang="en-US" sz="1800" b="1" i="0" u="none" strike="noStrike" kern="1200" baseline="0" dirty="0">
                              <a:solidFill>
                                <a:sysClr val="windowText" lastClr="000000"/>
                              </a:solidFill>
                              <a:latin typeface="+mn-lt"/>
                              <a:ea typeface="+mn-ea"/>
                              <a:cs typeface="+mn-cs"/>
                            </a:rPr>
                            <a:t>NGC 6281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8.6</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0.5</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580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5701103"/>
                      </a:ext>
                    </a:extLst>
                  </a:tr>
                  <a:tr h="370840">
                    <a:tc>
                      <a:txBody>
                        <a:bodyPr/>
                        <a:lstStyle/>
                        <a:p>
                          <a:pPr algn="ctr"/>
                          <a:r>
                            <a:rPr lang="en-US" sz="1800" b="1" i="0" u="none" strike="noStrike" kern="1200" baseline="0" dirty="0">
                              <a:solidFill>
                                <a:sysClr val="windowText" lastClr="000000"/>
                              </a:solidFill>
                              <a:latin typeface="+mn-lt"/>
                              <a:ea typeface="+mn-ea"/>
                              <a:cs typeface="+mn-cs"/>
                            </a:rPr>
                            <a:t>NGC 6475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8.35</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300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728221068"/>
                      </a:ext>
                    </a:extLst>
                  </a:tr>
                </a:tbl>
              </a:graphicData>
            </a:graphic>
          </p:graphicFrame>
        </mc:Choice>
        <mc:Fallback xmlns="">
          <p:graphicFrame>
            <p:nvGraphicFramePr>
              <p:cNvPr id="4" name="Таблица 4">
                <a:extLst>
                  <a:ext uri="{FF2B5EF4-FFF2-40B4-BE49-F238E27FC236}">
                    <a16:creationId xmlns:a16="http://schemas.microsoft.com/office/drawing/2014/main" id="{EAEEC440-B402-77CF-046A-678428681EEC}"/>
                  </a:ext>
                </a:extLst>
              </p:cNvPr>
              <p:cNvGraphicFramePr>
                <a:graphicFrameLocks noGrp="1"/>
              </p:cNvGraphicFramePr>
              <p:nvPr>
                <p:ph idx="1"/>
                <p:extLst>
                  <p:ext uri="{D42A27DB-BD31-4B8C-83A1-F6EECF244321}">
                    <p14:modId xmlns:p14="http://schemas.microsoft.com/office/powerpoint/2010/main" val="3372784394"/>
                  </p:ext>
                </p:extLst>
              </p:nvPr>
            </p:nvGraphicFramePr>
            <p:xfrm>
              <a:off x="838200" y="2067363"/>
              <a:ext cx="10515600" cy="360680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3446098396"/>
                        </a:ext>
                      </a:extLst>
                    </a:gridCol>
                    <a:gridCol w="2103120">
                      <a:extLst>
                        <a:ext uri="{9D8B030D-6E8A-4147-A177-3AD203B41FA5}">
                          <a16:colId xmlns:a16="http://schemas.microsoft.com/office/drawing/2014/main" val="2373918128"/>
                        </a:ext>
                      </a:extLst>
                    </a:gridCol>
                    <a:gridCol w="2103120">
                      <a:extLst>
                        <a:ext uri="{9D8B030D-6E8A-4147-A177-3AD203B41FA5}">
                          <a16:colId xmlns:a16="http://schemas.microsoft.com/office/drawing/2014/main" val="602936836"/>
                        </a:ext>
                      </a:extLst>
                    </a:gridCol>
                    <a:gridCol w="2103120">
                      <a:extLst>
                        <a:ext uri="{9D8B030D-6E8A-4147-A177-3AD203B41FA5}">
                          <a16:colId xmlns:a16="http://schemas.microsoft.com/office/drawing/2014/main" val="3289205108"/>
                        </a:ext>
                      </a:extLst>
                    </a:gridCol>
                    <a:gridCol w="2103120">
                      <a:extLst>
                        <a:ext uri="{9D8B030D-6E8A-4147-A177-3AD203B41FA5}">
                          <a16:colId xmlns:a16="http://schemas.microsoft.com/office/drawing/2014/main" val="4083426082"/>
                        </a:ext>
                      </a:extLst>
                    </a:gridCol>
                  </a:tblGrid>
                  <a:tr h="640080">
                    <a:tc>
                      <a:txBody>
                        <a:bodyPr/>
                        <a:lstStyle/>
                        <a:p>
                          <a:pPr algn="ctr"/>
                          <a:r>
                            <a:rPr lang="ru-RU" sz="1800" b="1" i="0" u="none" strike="noStrike" kern="1200" baseline="0" dirty="0">
                              <a:solidFill>
                                <a:schemeClr val="lt1"/>
                              </a:solidFill>
                              <a:latin typeface="+mn-lt"/>
                              <a:ea typeface="+mn-ea"/>
                              <a:cs typeface="+mn-cs"/>
                            </a:rPr>
                            <a:t>Скопление</a:t>
                          </a:r>
                          <a:endParaRPr lang="en-US" sz="1800" b="1" i="0" u="none" strike="noStrike" kern="1200" baseline="0" dirty="0">
                            <a:solidFill>
                              <a:schemeClr val="lt1"/>
                            </a:solidFill>
                            <a:latin typeface="+mn-lt"/>
                            <a:ea typeface="+mn-ea"/>
                            <a:cs typeface="+mn-cs"/>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𝑙𝑔(𝑡), 𝑙𝑔(лет)</a:t>
                          </a:r>
                          <a:endParaRPr lang="ru-RU"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ru-RU"/>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200289" t="-4762" r="-201156" b="-478095"/>
                          </a:stretch>
                        </a:blipFill>
                      </a:tcPr>
                    </a:tc>
                    <a:tc>
                      <a:txBody>
                        <a:bodyPr/>
                        <a:lstStyle/>
                        <a:p>
                          <a:pPr algn="ctr"/>
                          <a:r>
                            <a:rPr lang="ru-RU" sz="1800" b="1" i="0" u="none" strike="noStrike" kern="1200" baseline="0" dirty="0">
                              <a:solidFill>
                                <a:schemeClr val="lt1"/>
                              </a:solidFill>
                              <a:latin typeface="+mn-lt"/>
                              <a:ea typeface="+mn-ea"/>
                              <a:cs typeface="+mn-cs"/>
                            </a:rPr>
                            <a:t>[𝐹𝑒/𝐻] </a:t>
                          </a:r>
                          <a:endParaRPr lang="ru-RU"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800" b="1" i="0" u="none" strike="noStrike" kern="1200" baseline="0" dirty="0">
                              <a:solidFill>
                                <a:schemeClr val="lt1"/>
                              </a:solidFill>
                              <a:latin typeface="+mn-lt"/>
                              <a:ea typeface="+mn-ea"/>
                              <a:cs typeface="+mn-cs"/>
                            </a:rPr>
                            <a:t>Расстояние, </a:t>
                          </a:r>
                          <a:r>
                            <a:rPr lang="ru-RU" sz="1800" b="1" i="0" u="none" strike="noStrike" kern="1200" baseline="0" dirty="0" err="1">
                              <a:solidFill>
                                <a:schemeClr val="lt1"/>
                              </a:solidFill>
                              <a:latin typeface="+mn-lt"/>
                              <a:ea typeface="+mn-ea"/>
                              <a:cs typeface="+mn-cs"/>
                            </a:rPr>
                            <a:t>пк</a:t>
                          </a:r>
                          <a:endParaRPr lang="ru-RU"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277474"/>
                      </a:ext>
                    </a:extLst>
                  </a:tr>
                  <a:tr h="370840">
                    <a:tc>
                      <a:txBody>
                        <a:bodyPr/>
                        <a:lstStyle/>
                        <a:p>
                          <a:pPr algn="ctr"/>
                          <a:r>
                            <a:rPr lang="de-DE" sz="1800" b="1" i="0" u="none" strike="noStrike" kern="1200" baseline="0" dirty="0">
                              <a:solidFill>
                                <a:sysClr val="windowText" lastClr="000000"/>
                              </a:solidFill>
                              <a:latin typeface="+mn-lt"/>
                              <a:ea typeface="+mn-ea"/>
                              <a:cs typeface="+mn-cs"/>
                            </a:rPr>
                            <a:t>Alessi Teutsch 8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8.2</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0.4</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lnT w="38100" cap="flat" cmpd="sng" algn="ctr">
                          <a:solidFill>
                            <a:schemeClr val="tx1"/>
                          </a:solidFill>
                          <a:prstDash val="solid"/>
                          <a:round/>
                          <a:headEnd type="none" w="med" len="med"/>
                          <a:tailEnd type="none" w="med" len="med"/>
                        </a:lnT>
                        <a:noFill/>
                      </a:tcPr>
                    </a:tc>
                    <a:tc>
                      <a:txBody>
                        <a:bodyPr/>
                        <a:lstStyle/>
                        <a:p>
                          <a:pPr algn="ctr"/>
                          <a:r>
                            <a:rPr lang="de-DE" sz="1800" b="0" i="0" u="none" strike="noStrike" kern="1200" baseline="0" dirty="0">
                              <a:solidFill>
                                <a:sysClr val="windowText" lastClr="000000"/>
                              </a:solidFill>
                              <a:latin typeface="+mn-lt"/>
                              <a:ea typeface="+mn-ea"/>
                              <a:cs typeface="+mn-cs"/>
                            </a:rPr>
                            <a:t>1010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36737588"/>
                      </a:ext>
                    </a:extLst>
                  </a:tr>
                  <a:tr h="370840">
                    <a:tc>
                      <a:txBody>
                        <a:bodyPr/>
                        <a:lstStyle/>
                        <a:p>
                          <a:pPr algn="ctr"/>
                          <a:r>
                            <a:rPr lang="en-US" sz="1800" b="1" i="0" u="none" strike="noStrike" kern="1200" baseline="0" dirty="0">
                              <a:solidFill>
                                <a:sysClr val="windowText" lastClr="000000"/>
                              </a:solidFill>
                              <a:latin typeface="+mn-lt"/>
                              <a:ea typeface="+mn-ea"/>
                              <a:cs typeface="+mn-cs"/>
                            </a:rPr>
                            <a:t>NGC 2301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8.33</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0.08</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857</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59906707"/>
                      </a:ext>
                    </a:extLst>
                  </a:tr>
                  <a:tr h="370840">
                    <a:tc>
                      <a:txBody>
                        <a:bodyPr/>
                        <a:lstStyle/>
                        <a:p>
                          <a:pPr algn="ctr"/>
                          <a:r>
                            <a:rPr lang="en-US" sz="1800" b="1" i="0" u="none" strike="noStrike" kern="1200" baseline="0" dirty="0">
                              <a:solidFill>
                                <a:sysClr val="windowText" lastClr="000000"/>
                              </a:solidFill>
                              <a:latin typeface="+mn-lt"/>
                              <a:ea typeface="+mn-ea"/>
                              <a:cs typeface="+mn-cs"/>
                            </a:rPr>
                            <a:t>NGC 2360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9.01</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0.13</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1122</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00760773"/>
                      </a:ext>
                    </a:extLst>
                  </a:tr>
                  <a:tr h="370840">
                    <a:tc>
                      <a:txBody>
                        <a:bodyPr/>
                        <a:lstStyle/>
                        <a:p>
                          <a:pPr algn="ctr"/>
                          <a:r>
                            <a:rPr lang="en-US" sz="1800" b="1" i="0" u="none" strike="noStrike" kern="1200" baseline="0" dirty="0">
                              <a:solidFill>
                                <a:sysClr val="windowText" lastClr="000000"/>
                              </a:solidFill>
                              <a:latin typeface="+mn-lt"/>
                              <a:ea typeface="+mn-ea"/>
                              <a:cs typeface="+mn-cs"/>
                            </a:rPr>
                            <a:t>NGC 2516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8.38</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440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3886830610"/>
                      </a:ext>
                    </a:extLst>
                  </a:tr>
                  <a:tr h="370840">
                    <a:tc>
                      <a:txBody>
                        <a:bodyPr/>
                        <a:lstStyle/>
                        <a:p>
                          <a:pPr algn="ctr"/>
                          <a:r>
                            <a:rPr lang="en-US" sz="1800" b="1" i="0" u="none" strike="noStrike" kern="1200" baseline="0" dirty="0">
                              <a:solidFill>
                                <a:sysClr val="windowText" lastClr="000000"/>
                              </a:solidFill>
                              <a:latin typeface="+mn-lt"/>
                              <a:ea typeface="+mn-ea"/>
                              <a:cs typeface="+mn-cs"/>
                            </a:rPr>
                            <a:t>NGC 3114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8.16</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0.27</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1035</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28428504"/>
                      </a:ext>
                    </a:extLst>
                  </a:tr>
                  <a:tr h="370840">
                    <a:tc>
                      <a:txBody>
                        <a:bodyPr/>
                        <a:lstStyle/>
                        <a:p>
                          <a:pPr algn="ctr"/>
                          <a:r>
                            <a:rPr lang="en-US" sz="1800" b="1" i="0" u="none" strike="noStrike" kern="1200" baseline="0" dirty="0">
                              <a:solidFill>
                                <a:sysClr val="windowText" lastClr="000000"/>
                              </a:solidFill>
                              <a:latin typeface="+mn-lt"/>
                              <a:ea typeface="+mn-ea"/>
                              <a:cs typeface="+mn-cs"/>
                            </a:rPr>
                            <a:t>NGC 3532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8.616</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0.0</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480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solidFill>
                          <a:srgbClr val="E7E7E7"/>
                        </a:solidFill>
                      </a:tcPr>
                    </a:tc>
                    <a:extLst>
                      <a:ext uri="{0D108BD9-81ED-4DB2-BD59-A6C34878D82A}">
                        <a16:rowId xmlns:a16="http://schemas.microsoft.com/office/drawing/2014/main" val="443172654"/>
                      </a:ext>
                    </a:extLst>
                  </a:tr>
                  <a:tr h="370840">
                    <a:tc>
                      <a:txBody>
                        <a:bodyPr/>
                        <a:lstStyle/>
                        <a:p>
                          <a:pPr algn="ctr"/>
                          <a:r>
                            <a:rPr lang="en-US" sz="1800" b="1" i="0" u="none" strike="noStrike" kern="1200" baseline="0" dirty="0">
                              <a:solidFill>
                                <a:sysClr val="windowText" lastClr="000000"/>
                              </a:solidFill>
                              <a:latin typeface="+mn-lt"/>
                              <a:ea typeface="+mn-ea"/>
                              <a:cs typeface="+mn-cs"/>
                            </a:rPr>
                            <a:t>NGC 6281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noFill/>
                      </a:tcPr>
                    </a:tc>
                    <a:tc>
                      <a:txBody>
                        <a:bodyPr/>
                        <a:lstStyle/>
                        <a:p>
                          <a:pPr algn="ctr"/>
                          <a:r>
                            <a:rPr lang="en-US" sz="1800" b="0" i="0" u="none" strike="noStrike" kern="1200" baseline="0" dirty="0">
                              <a:solidFill>
                                <a:sysClr val="windowText" lastClr="000000"/>
                              </a:solidFill>
                              <a:latin typeface="+mn-lt"/>
                              <a:ea typeface="+mn-ea"/>
                              <a:cs typeface="+mn-cs"/>
                            </a:rPr>
                            <a:t>8.6</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0.5</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noFill/>
                      </a:tcPr>
                    </a:tc>
                    <a:tc>
                      <a:txBody>
                        <a:bodyPr/>
                        <a:lstStyle/>
                        <a:p>
                          <a:pPr algn="ctr"/>
                          <a:r>
                            <a:rPr lang="en-US" sz="1800" b="0" i="0" u="none" strike="noStrike" kern="1200" baseline="0" dirty="0">
                              <a:solidFill>
                                <a:sysClr val="windowText" lastClr="000000"/>
                              </a:solidFill>
                              <a:latin typeface="+mn-lt"/>
                              <a:ea typeface="+mn-ea"/>
                              <a:cs typeface="+mn-cs"/>
                            </a:rPr>
                            <a:t>580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5701103"/>
                      </a:ext>
                    </a:extLst>
                  </a:tr>
                  <a:tr h="370840">
                    <a:tc>
                      <a:txBody>
                        <a:bodyPr/>
                        <a:lstStyle/>
                        <a:p>
                          <a:pPr algn="ctr"/>
                          <a:r>
                            <a:rPr lang="en-US" sz="1800" b="1" i="0" u="none" strike="noStrike" kern="1200" baseline="0" dirty="0">
                              <a:solidFill>
                                <a:sysClr val="windowText" lastClr="000000"/>
                              </a:solidFill>
                              <a:latin typeface="+mn-lt"/>
                              <a:ea typeface="+mn-ea"/>
                              <a:cs typeface="+mn-cs"/>
                            </a:rPr>
                            <a:t>NGC 6475 </a:t>
                          </a:r>
                          <a:endParaRPr lang="ru-RU" b="1" dirty="0">
                            <a:solidFill>
                              <a:sysClr val="windowText" lastClr="000000"/>
                            </a:solidFill>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8.35</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0.337</a:t>
                          </a:r>
                          <a:endParaRPr lang="ru-RU" dirty="0">
                            <a:solidFill>
                              <a:sysClr val="windowText" lastClr="000000"/>
                            </a:solidFill>
                          </a:endParaRPr>
                        </a:p>
                      </a:txBody>
                      <a:tcPr anchor="ctr">
                        <a:lnB w="38100" cap="flat" cmpd="sng" algn="ctr">
                          <a:solidFill>
                            <a:schemeClr val="tx1"/>
                          </a:solidFill>
                          <a:prstDash val="solid"/>
                          <a:round/>
                          <a:headEnd type="none" w="med" len="med"/>
                          <a:tailEnd type="none" w="med" len="med"/>
                        </a:lnB>
                        <a:solidFill>
                          <a:srgbClr val="E7E7E7"/>
                        </a:solidFill>
                      </a:tcPr>
                    </a:tc>
                    <a:tc>
                      <a:txBody>
                        <a:bodyPr/>
                        <a:lstStyle/>
                        <a:p>
                          <a:pPr algn="ctr"/>
                          <a:r>
                            <a:rPr lang="en-US" sz="1800" b="0" i="0" u="none" strike="noStrike" kern="1200" baseline="0" dirty="0">
                              <a:solidFill>
                                <a:sysClr val="windowText" lastClr="000000"/>
                              </a:solidFill>
                              <a:latin typeface="+mn-lt"/>
                              <a:ea typeface="+mn-ea"/>
                              <a:cs typeface="+mn-cs"/>
                            </a:rPr>
                            <a:t>300</a:t>
                          </a:r>
                          <a:endParaRPr lang="ru-RU" dirty="0">
                            <a:solidFill>
                              <a:sysClr val="windowText" lastClr="000000"/>
                            </a:solidFill>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728221068"/>
                      </a:ext>
                    </a:extLst>
                  </a:tr>
                </a:tbl>
              </a:graphicData>
            </a:graphic>
          </p:graphicFrame>
        </mc:Fallback>
      </mc:AlternateContent>
      <p:sp>
        <p:nvSpPr>
          <p:cNvPr id="5" name="Номер слайда 5">
            <a:extLst>
              <a:ext uri="{FF2B5EF4-FFF2-40B4-BE49-F238E27FC236}">
                <a16:creationId xmlns:a16="http://schemas.microsoft.com/office/drawing/2014/main" id="{D3840F34-8E2D-2F99-D313-A0E486D7975D}"/>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t>доп. 5</a:t>
            </a:r>
          </a:p>
        </p:txBody>
      </p:sp>
    </p:spTree>
    <p:extLst>
      <p:ext uri="{BB962C8B-B14F-4D97-AF65-F5344CB8AC3E}">
        <p14:creationId xmlns:p14="http://schemas.microsoft.com/office/powerpoint/2010/main" val="334902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3B61B-50F7-430C-BAAB-79E7F3F6F296}"/>
              </a:ext>
            </a:extLst>
          </p:cNvPr>
          <p:cNvSpPr>
            <a:spLocks noGrp="1"/>
          </p:cNvSpPr>
          <p:nvPr>
            <p:ph type="title"/>
          </p:nvPr>
        </p:nvSpPr>
        <p:spPr>
          <a:xfrm>
            <a:off x="838200" y="391933"/>
            <a:ext cx="10627895" cy="1325563"/>
          </a:xfrm>
        </p:spPr>
        <p:txBody>
          <a:bodyPr>
            <a:normAutofit/>
          </a:bodyPr>
          <a:lstStyle/>
          <a:p>
            <a:r>
              <a:rPr lang="ru-RU" sz="3600" dirty="0"/>
              <a:t>Способы выделения неразрешенных двойных и кратных звезд</a:t>
            </a:r>
          </a:p>
        </p:txBody>
      </p:sp>
      <p:sp>
        <p:nvSpPr>
          <p:cNvPr id="3" name="Объект 2">
            <a:extLst>
              <a:ext uri="{FF2B5EF4-FFF2-40B4-BE49-F238E27FC236}">
                <a16:creationId xmlns:a16="http://schemas.microsoft.com/office/drawing/2014/main" id="{BA851049-2C5E-4202-95CB-71267FDCA87D}"/>
              </a:ext>
            </a:extLst>
          </p:cNvPr>
          <p:cNvSpPr>
            <a:spLocks noGrp="1"/>
          </p:cNvSpPr>
          <p:nvPr>
            <p:ph idx="1"/>
          </p:nvPr>
        </p:nvSpPr>
        <p:spPr>
          <a:xfrm>
            <a:off x="838200" y="1825625"/>
            <a:ext cx="5257800" cy="4351338"/>
          </a:xfrm>
        </p:spPr>
        <p:txBody>
          <a:bodyPr/>
          <a:lstStyle/>
          <a:p>
            <a:pPr>
              <a:buClr>
                <a:schemeClr val="accent6">
                  <a:lumMod val="75000"/>
                </a:schemeClr>
              </a:buClr>
            </a:pPr>
            <a:r>
              <a:rPr lang="ru-RU" sz="2000" dirty="0"/>
              <a:t>Спектроскопия: требуются крупные телескопы и наблюдения в режиме мониторинга.</a:t>
            </a:r>
          </a:p>
          <a:p>
            <a:pPr>
              <a:buClr>
                <a:schemeClr val="accent6">
                  <a:lumMod val="75000"/>
                </a:schemeClr>
              </a:buClr>
            </a:pPr>
            <a:r>
              <a:rPr lang="ru-RU" sz="2000" b="0" i="0" u="none" strike="noStrike" baseline="0" dirty="0" err="1"/>
              <a:t>Спекл</a:t>
            </a:r>
            <a:r>
              <a:rPr lang="ru-RU" sz="2000" b="0" i="0" u="none" strike="noStrike" baseline="0" dirty="0"/>
              <a:t>-интерферометрия позволяет по однократным наблюдениям выяснить природу объекта при условии, что угловое расстояние между компонентами превышает теоретическую разрешающую силу телескопа.</a:t>
            </a:r>
            <a:endParaRPr lang="ru-RU" sz="2000" dirty="0"/>
          </a:p>
          <a:p>
            <a:pPr>
              <a:buClr>
                <a:schemeClr val="accent6">
                  <a:lumMod val="75000"/>
                </a:schemeClr>
              </a:buClr>
            </a:pPr>
            <a:r>
              <a:rPr lang="ru-RU" sz="2000" dirty="0"/>
              <a:t>Фотометрия: при наблюдениях в видимом диапазоне хорошо отождествляются только системы с</a:t>
            </a:r>
          </a:p>
          <a:p>
            <a:endParaRPr lang="ru-RU" dirty="0"/>
          </a:p>
        </p:txBody>
      </p:sp>
      <p:pic>
        <p:nvPicPr>
          <p:cNvPr id="4" name="Рисунок 3">
            <a:extLst>
              <a:ext uri="{FF2B5EF4-FFF2-40B4-BE49-F238E27FC236}">
                <a16:creationId xmlns:a16="http://schemas.microsoft.com/office/drawing/2014/main" id="{A2E19B6E-F5ED-43DE-B465-F16C230BF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316" y="1690688"/>
            <a:ext cx="4829223" cy="468985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F79F73-7FF8-4474-9EA4-BF536AEFD82C}"/>
                  </a:ext>
                </a:extLst>
              </p:cNvPr>
              <p:cNvSpPr txBox="1"/>
              <p:nvPr/>
            </p:nvSpPr>
            <p:spPr>
              <a:xfrm>
                <a:off x="1146461" y="5558912"/>
                <a:ext cx="2822247" cy="794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𝑠𝑒𝑐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𝑝𝑟𝑖</m:t>
                              </m:r>
                            </m:sub>
                          </m:sSub>
                        </m:den>
                      </m:f>
                      <m:r>
                        <a:rPr lang="en-US" sz="2400" b="0" i="1" smtClean="0">
                          <a:latin typeface="Cambria Math" panose="02040503050406030204" pitchFamily="18" charset="0"/>
                          <a:ea typeface="Cambria Math" panose="02040503050406030204" pitchFamily="18" charset="0"/>
                        </a:rPr>
                        <m:t>≳0.4−0.5</m:t>
                      </m:r>
                    </m:oMath>
                  </m:oMathPara>
                </a14:m>
                <a:endParaRPr lang="ru-RU" sz="2400" dirty="0"/>
              </a:p>
            </p:txBody>
          </p:sp>
        </mc:Choice>
        <mc:Fallback xmlns="">
          <p:sp>
            <p:nvSpPr>
              <p:cNvPr id="5" name="TextBox 4">
                <a:extLst>
                  <a:ext uri="{FF2B5EF4-FFF2-40B4-BE49-F238E27FC236}">
                    <a16:creationId xmlns:a16="http://schemas.microsoft.com/office/drawing/2014/main" id="{AAF79F73-7FF8-4474-9EA4-BF536AEFD82C}"/>
                  </a:ext>
                </a:extLst>
              </p:cNvPr>
              <p:cNvSpPr txBox="1">
                <a:spLocks noRot="1" noChangeAspect="1" noMove="1" noResize="1" noEditPoints="1" noAdjustHandles="1" noChangeArrowheads="1" noChangeShapeType="1" noTextEdit="1"/>
              </p:cNvSpPr>
              <p:nvPr/>
            </p:nvSpPr>
            <p:spPr>
              <a:xfrm>
                <a:off x="1146461" y="5558912"/>
                <a:ext cx="2822247" cy="794448"/>
              </a:xfrm>
              <a:prstGeom prst="rect">
                <a:avLst/>
              </a:prstGeom>
              <a:blipFill>
                <a:blip r:embed="rId4"/>
                <a:stretch>
                  <a:fillRect/>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C9AEE582-8E82-4F3F-B697-53E8C57921CD}"/>
              </a:ext>
            </a:extLst>
          </p:cNvPr>
          <p:cNvSpPr txBox="1"/>
          <p:nvPr/>
        </p:nvSpPr>
        <p:spPr>
          <a:xfrm>
            <a:off x="6379677" y="6380539"/>
            <a:ext cx="4949539" cy="369332"/>
          </a:xfrm>
          <a:prstGeom prst="rect">
            <a:avLst/>
          </a:prstGeom>
          <a:noFill/>
        </p:spPr>
        <p:txBody>
          <a:bodyPr wrap="square">
            <a:spAutoFit/>
          </a:bodyPr>
          <a:lstStyle/>
          <a:p>
            <a:pPr algn="ctr"/>
            <a:r>
              <a:rPr lang="en-US" sz="1800" dirty="0" err="1">
                <a:cs typeface="Times New Roman" panose="02020603050405020304" pitchFamily="18" charset="0"/>
              </a:rPr>
              <a:t>Malofeeva</a:t>
            </a:r>
            <a:r>
              <a:rPr lang="en-US" sz="1800" dirty="0">
                <a:cs typeface="Times New Roman" panose="02020603050405020304" pitchFamily="18" charset="0"/>
              </a:rPr>
              <a:t>+(2022) </a:t>
            </a:r>
            <a:endParaRPr lang="ru-RU" dirty="0"/>
          </a:p>
        </p:txBody>
      </p:sp>
      <p:sp>
        <p:nvSpPr>
          <p:cNvPr id="6" name="Номер слайда 2">
            <a:extLst>
              <a:ext uri="{FF2B5EF4-FFF2-40B4-BE49-F238E27FC236}">
                <a16:creationId xmlns:a16="http://schemas.microsoft.com/office/drawing/2014/main" id="{AFC33A12-7F9D-7F7B-8CFC-717BF97A26D7}"/>
              </a:ext>
            </a:extLst>
          </p:cNvPr>
          <p:cNvSpPr>
            <a:spLocks noGrp="1"/>
          </p:cNvSpPr>
          <p:nvPr>
            <p:ph type="sldNum" sz="quarter" idx="12"/>
          </p:nvPr>
        </p:nvSpPr>
        <p:spPr>
          <a:xfrm>
            <a:off x="9448800" y="6492875"/>
            <a:ext cx="2743200" cy="365125"/>
          </a:xfrm>
        </p:spPr>
        <p:txBody>
          <a:bodyPr/>
          <a:lstStyle/>
          <a:p>
            <a:fld id="{F9BDE2DB-77A2-453F-AFAE-6DCC04BE96CA}" type="slidenum">
              <a:rPr lang="ru-RU" smtClean="0"/>
              <a:t>3</a:t>
            </a:fld>
            <a:endParaRPr lang="ru-RU"/>
          </a:p>
        </p:txBody>
      </p:sp>
    </p:spTree>
    <p:extLst>
      <p:ext uri="{BB962C8B-B14F-4D97-AF65-F5344CB8AC3E}">
        <p14:creationId xmlns:p14="http://schemas.microsoft.com/office/powerpoint/2010/main" val="129681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955BC4-9530-50DB-B926-DA39C2ED9F8E}"/>
              </a:ext>
            </a:extLst>
          </p:cNvPr>
          <p:cNvSpPr>
            <a:spLocks noGrp="1"/>
          </p:cNvSpPr>
          <p:nvPr>
            <p:ph type="title"/>
          </p:nvPr>
        </p:nvSpPr>
        <p:spPr/>
        <p:txBody>
          <a:bodyPr/>
          <a:lstStyle/>
          <a:p>
            <a:r>
              <a:rPr lang="ru-RU" sz="4400" dirty="0"/>
              <a:t>Распределения параметра q </a:t>
            </a:r>
            <a:endParaRPr lang="ru-RU" dirty="0"/>
          </a:p>
        </p:txBody>
      </p:sp>
      <p:pic>
        <p:nvPicPr>
          <p:cNvPr id="5" name="Объект 4" descr="Изображение выглядит как линия, текст, снимок экрана, диаграмма&#10;&#10;Автоматически созданное описание">
            <a:extLst>
              <a:ext uri="{FF2B5EF4-FFF2-40B4-BE49-F238E27FC236}">
                <a16:creationId xmlns:a16="http://schemas.microsoft.com/office/drawing/2014/main" id="{96DFB582-557E-42C8-16AB-8DF251DEAE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99" t="9976" r="8011" b="3068"/>
          <a:stretch/>
        </p:blipFill>
        <p:spPr>
          <a:xfrm>
            <a:off x="729811" y="1734077"/>
            <a:ext cx="6543347" cy="4758798"/>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72FA72-0D2A-290E-6E6B-76E074ACA9EE}"/>
                  </a:ext>
                </a:extLst>
              </p:cNvPr>
              <p:cNvSpPr txBox="1"/>
              <p:nvPr/>
            </p:nvSpPr>
            <p:spPr>
              <a:xfrm>
                <a:off x="7714592" y="1828800"/>
                <a:ext cx="3394841" cy="1477328"/>
              </a:xfrm>
              <a:prstGeom prst="rect">
                <a:avLst/>
              </a:prstGeom>
              <a:noFill/>
            </p:spPr>
            <p:txBody>
              <a:bodyPr wrap="square" rtlCol="0">
                <a:spAutoFit/>
              </a:bodyPr>
              <a:lstStyle/>
              <a:p>
                <a:r>
                  <a:rPr lang="ru-RU" dirty="0"/>
                  <a:t>Плеяды</a:t>
                </a:r>
                <a:r>
                  <a:rPr lang="en-US" dirty="0"/>
                  <a:t>:</a:t>
                </a:r>
                <a:r>
                  <a:rPr lang="ru-RU" dirty="0"/>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55−73 %</m:t>
                    </m:r>
                  </m:oMath>
                </a14:m>
                <a:endParaRPr lang="en-US" dirty="0"/>
              </a:p>
              <a:p>
                <a:endParaRPr lang="ru-RU" dirty="0"/>
              </a:p>
              <a:p>
                <a:r>
                  <a:rPr lang="ru-RU" dirty="0"/>
                  <a:t>Альфа Персея</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48</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65</m:t>
                    </m:r>
                    <m:r>
                      <a:rPr lang="en-US" i="1" smtClean="0">
                        <a:latin typeface="Cambria Math" panose="02040503050406030204" pitchFamily="18" charset="0"/>
                        <a:ea typeface="Cambria Math" panose="02040503050406030204" pitchFamily="18" charset="0"/>
                      </a:rPr>
                      <m:t> %</m:t>
                    </m:r>
                  </m:oMath>
                </a14:m>
                <a:endParaRPr lang="en-US" dirty="0"/>
              </a:p>
              <a:p>
                <a:endParaRPr lang="ru-RU" dirty="0"/>
              </a:p>
              <a:p>
                <a:r>
                  <a:rPr lang="ru-RU" dirty="0"/>
                  <a:t>Ясли</a:t>
                </a:r>
                <a:r>
                  <a:rPr lang="en-US" dirty="0"/>
                  <a:t>:</a:t>
                </a:r>
                <a:r>
                  <a:rPr lang="ru-RU" dirty="0"/>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4</m:t>
                    </m:r>
                    <m:r>
                      <a:rPr lang="en-US"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60</m:t>
                    </m:r>
                    <m:r>
                      <a:rPr lang="en-US" i="1" smtClean="0">
                        <a:latin typeface="Cambria Math" panose="02040503050406030204" pitchFamily="18" charset="0"/>
                        <a:ea typeface="Cambria Math" panose="02040503050406030204" pitchFamily="18" charset="0"/>
                      </a:rPr>
                      <m:t> %</m:t>
                    </m:r>
                  </m:oMath>
                </a14:m>
                <a:endParaRPr lang="ru-RU" dirty="0"/>
              </a:p>
            </p:txBody>
          </p:sp>
        </mc:Choice>
        <mc:Fallback xmlns="">
          <p:sp>
            <p:nvSpPr>
              <p:cNvPr id="6" name="TextBox 5">
                <a:extLst>
                  <a:ext uri="{FF2B5EF4-FFF2-40B4-BE49-F238E27FC236}">
                    <a16:creationId xmlns:a16="http://schemas.microsoft.com/office/drawing/2014/main" id="{0372FA72-0D2A-290E-6E6B-76E074ACA9EE}"/>
                  </a:ext>
                </a:extLst>
              </p:cNvPr>
              <p:cNvSpPr txBox="1">
                <a:spLocks noRot="1" noChangeAspect="1" noMove="1" noResize="1" noEditPoints="1" noAdjustHandles="1" noChangeArrowheads="1" noChangeShapeType="1" noTextEdit="1"/>
              </p:cNvSpPr>
              <p:nvPr/>
            </p:nvSpPr>
            <p:spPr>
              <a:xfrm>
                <a:off x="7714592" y="1828800"/>
                <a:ext cx="3394841" cy="1477328"/>
              </a:xfrm>
              <a:prstGeom prst="rect">
                <a:avLst/>
              </a:prstGeom>
              <a:blipFill>
                <a:blip r:embed="rId3"/>
                <a:stretch>
                  <a:fillRect l="-1619" t="-2066" b="-5785"/>
                </a:stretch>
              </a:blipFill>
            </p:spPr>
            <p:txBody>
              <a:bodyPr/>
              <a:lstStyle/>
              <a:p>
                <a:r>
                  <a:rPr lang="ru-RU">
                    <a:noFill/>
                  </a:rPr>
                  <a:t> </a:t>
                </a:r>
              </a:p>
            </p:txBody>
          </p:sp>
        </mc:Fallback>
      </mc:AlternateContent>
      <p:sp>
        <p:nvSpPr>
          <p:cNvPr id="7" name="Номер слайда 5">
            <a:extLst>
              <a:ext uri="{FF2B5EF4-FFF2-40B4-BE49-F238E27FC236}">
                <a16:creationId xmlns:a16="http://schemas.microsoft.com/office/drawing/2014/main" id="{5E4C7613-C624-094C-2AA5-DBDDDF6C8D3B}"/>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t>доп. 6</a:t>
            </a:r>
          </a:p>
        </p:txBody>
      </p:sp>
    </p:spTree>
    <p:extLst>
      <p:ext uri="{BB962C8B-B14F-4D97-AF65-F5344CB8AC3E}">
        <p14:creationId xmlns:p14="http://schemas.microsoft.com/office/powerpoint/2010/main" val="22472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C084E-2A95-6213-0603-3649D114CD95}"/>
              </a:ext>
            </a:extLst>
          </p:cNvPr>
          <p:cNvSpPr>
            <a:spLocks noGrp="1"/>
          </p:cNvSpPr>
          <p:nvPr>
            <p:ph type="title"/>
          </p:nvPr>
        </p:nvSpPr>
        <p:spPr>
          <a:xfrm>
            <a:off x="838199" y="365125"/>
            <a:ext cx="10775731" cy="1325563"/>
          </a:xfrm>
        </p:spPr>
        <p:txBody>
          <a:bodyPr/>
          <a:lstStyle/>
          <a:p>
            <a:r>
              <a:rPr lang="ru-RU" dirty="0"/>
              <a:t>Среднее расстояние между звездами в </a:t>
            </a:r>
            <a:r>
              <a:rPr lang="en-US" dirty="0"/>
              <a:t>WISE</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31B2801-EF8D-5F3C-E47C-E4598142DF69}"/>
                  </a:ext>
                </a:extLst>
              </p:cNvPr>
              <p:cNvSpPr>
                <a:spLocks noGrp="1"/>
              </p:cNvSpPr>
              <p:nvPr>
                <p:ph idx="1"/>
              </p:nvPr>
            </p:nvSpPr>
            <p:spPr/>
            <p:txBody>
              <a:bodyPr>
                <a:normAutofit/>
              </a:bodyPr>
              <a:lstStyle/>
              <a:p>
                <a:pPr marL="0" indent="0">
                  <a:buNone/>
                </a:pPr>
                <a:r>
                  <a:rPr lang="ru-RU" sz="2000" dirty="0"/>
                  <a:t>Разрешение телескопа</a:t>
                </a:r>
                <a:r>
                  <a:rPr lang="en-US" sz="2000" dirty="0"/>
                  <a:t>: </a:t>
                </a:r>
                <a:endParaRPr lang="ru-RU" sz="2000" dirty="0"/>
              </a:p>
              <a:p>
                <a:pPr marL="0" indent="0">
                  <a:buNone/>
                </a:pPr>
                <a:r>
                  <a:rPr lang="ru-RU" sz="2000" dirty="0"/>
                  <a:t>	</a:t>
                </a:r>
                <a14:m>
                  <m:oMath xmlns:m="http://schemas.openxmlformats.org/officeDocument/2006/math">
                    <m:r>
                      <a:rPr lang="en-US" sz="2000" i="1">
                        <a:latin typeface="Cambria Math" panose="02040503050406030204" pitchFamily="18" charset="0"/>
                      </a:rPr>
                      <m:t>𝐷</m:t>
                    </m:r>
                    <m:r>
                      <a:rPr lang="ru-RU" sz="2000" b="0" i="1" smtClean="0">
                        <a:latin typeface="Cambria Math" panose="02040503050406030204" pitchFamily="18" charset="0"/>
                      </a:rPr>
                      <m:t>=40</m:t>
                    </m:r>
                  </m:oMath>
                </a14:m>
                <a:r>
                  <a:rPr lang="ru-RU" sz="2000" dirty="0"/>
                  <a:t> см</a:t>
                </a:r>
              </a:p>
              <a:p>
                <a:pPr marL="0" indent="0">
                  <a:buNone/>
                </a:pPr>
                <a:r>
                  <a:rPr lang="ru-RU" sz="2000" dirty="0"/>
                  <a:t>	на </a:t>
                </a:r>
                <a14:m>
                  <m:oMath xmlns:m="http://schemas.openxmlformats.org/officeDocument/2006/math">
                    <m:sSub>
                      <m:sSubPr>
                        <m:ctrlPr>
                          <a:rPr lang="el-GR" sz="2000" i="1" smtClean="0">
                            <a:latin typeface="Cambria Math" panose="02040503050406030204" pitchFamily="18" charset="0"/>
                          </a:rPr>
                        </m:ctrlPr>
                      </m:sSubPr>
                      <m:e>
                        <m:r>
                          <m:rPr>
                            <m:sty m:val="p"/>
                          </m:rPr>
                          <a:rPr lang="el-GR" sz="2000" i="1">
                            <a:latin typeface="Cambria Math" panose="02040503050406030204" pitchFamily="18" charset="0"/>
                          </a:rPr>
                          <m:t>λ</m:t>
                        </m:r>
                      </m:e>
                      <m:sub>
                        <m:r>
                          <a:rPr lang="en-US" sz="2000" b="0" i="1" smtClean="0">
                            <a:latin typeface="Cambria Math" panose="02040503050406030204" pitchFamily="18" charset="0"/>
                          </a:rPr>
                          <m:t>𝑊</m:t>
                        </m:r>
                        <m:r>
                          <a:rPr lang="en-US" sz="2000" b="0" i="1" smtClean="0">
                            <a:latin typeface="Cambria Math" panose="02040503050406030204" pitchFamily="18" charset="0"/>
                          </a:rPr>
                          <m:t>1</m:t>
                        </m:r>
                      </m:sub>
                    </m:sSub>
                    <m:r>
                      <a:rPr lang="ru-RU" sz="2000" b="0" i="1" smtClean="0">
                        <a:latin typeface="Cambria Math" panose="02040503050406030204" pitchFamily="18" charset="0"/>
                      </a:rPr>
                      <m:t>=3.4</m:t>
                    </m:r>
                  </m:oMath>
                </a14:m>
                <a:r>
                  <a:rPr lang="ru-RU" sz="2000" b="0" i="0" dirty="0">
                    <a:solidFill>
                      <a:srgbClr val="000000"/>
                    </a:solidFill>
                    <a:effectLst/>
                    <a:latin typeface="Calibri" panose="020F0502020204030204" pitchFamily="34" charset="0"/>
                  </a:rPr>
                  <a:t> мкм разрешение </a:t>
                </a:r>
                <a14:m>
                  <m:oMath xmlns:m="http://schemas.openxmlformats.org/officeDocument/2006/math">
                    <m:r>
                      <a:rPr lang="ru-RU" sz="2000" i="1">
                        <a:latin typeface="Cambria Math" panose="02040503050406030204" pitchFamily="18" charset="0"/>
                      </a:rPr>
                      <m:t>1.22</m:t>
                    </m:r>
                    <m:f>
                      <m:fPr>
                        <m:ctrlPr>
                          <a:rPr lang="el-GR" sz="2000" i="1">
                            <a:latin typeface="Cambria Math" panose="02040503050406030204" pitchFamily="18" charset="0"/>
                          </a:rPr>
                        </m:ctrlPr>
                      </m:fPr>
                      <m:num>
                        <m:r>
                          <a:rPr lang="ru-RU" sz="2000" i="1">
                            <a:latin typeface="Cambria Math" panose="02040503050406030204" pitchFamily="18" charset="0"/>
                          </a:rPr>
                          <m:t> </m:t>
                        </m:r>
                        <m:r>
                          <m:rPr>
                            <m:sty m:val="p"/>
                          </m:rPr>
                          <a:rPr lang="el-GR" sz="2000" i="1">
                            <a:latin typeface="Cambria Math" panose="02040503050406030204" pitchFamily="18" charset="0"/>
                          </a:rPr>
                          <m:t>λ</m:t>
                        </m:r>
                      </m:num>
                      <m:den>
                        <m:r>
                          <a:rPr lang="en-US" sz="2000" i="1">
                            <a:latin typeface="Cambria Math" panose="02040503050406030204" pitchFamily="18" charset="0"/>
                          </a:rPr>
                          <m:t>𝐷</m:t>
                        </m:r>
                      </m:den>
                    </m:f>
                    <m:r>
                      <a:rPr lang="ru-RU" sz="2000" b="0" i="1" smtClean="0">
                        <a:latin typeface="Cambria Math" panose="02040503050406030204" pitchFamily="18" charset="0"/>
                      </a:rPr>
                      <m:t>=2.14</m:t>
                    </m:r>
                    <m:r>
                      <a:rPr lang="en-US" sz="2000" b="0" i="1" smtClean="0">
                        <a:latin typeface="Cambria Math" panose="02040503050406030204" pitchFamily="18" charset="0"/>
                      </a:rPr>
                      <m:t>“</m:t>
                    </m:r>
                  </m:oMath>
                </a14:m>
                <a:endParaRPr lang="en-US" sz="2000" b="0" i="0" dirty="0">
                  <a:latin typeface="Calibri" panose="020F0502020204030204" pitchFamily="34" charset="0"/>
                </a:endParaRPr>
              </a:p>
              <a:p>
                <a:pPr marL="0" indent="0">
                  <a:buNone/>
                </a:pPr>
                <a:r>
                  <a:rPr lang="en-US" sz="2000" dirty="0"/>
                  <a:t>	</a:t>
                </a:r>
                <a:r>
                  <a:rPr lang="ru-RU" sz="2000" dirty="0"/>
                  <a:t>на</a:t>
                </a:r>
                <a:r>
                  <a:rPr lang="en-US" sz="2000" dirty="0"/>
                  <a:t> </a:t>
                </a:r>
                <a14:m>
                  <m:oMath xmlns:m="http://schemas.openxmlformats.org/officeDocument/2006/math">
                    <m:sSub>
                      <m:sSubPr>
                        <m:ctrlPr>
                          <a:rPr lang="el-GR" sz="2000" i="1">
                            <a:latin typeface="Cambria Math" panose="02040503050406030204" pitchFamily="18" charset="0"/>
                          </a:rPr>
                        </m:ctrlPr>
                      </m:sSubPr>
                      <m:e>
                        <m:r>
                          <m:rPr>
                            <m:sty m:val="p"/>
                          </m:rPr>
                          <a:rPr lang="el-GR" sz="2000" i="1">
                            <a:latin typeface="Cambria Math" panose="02040503050406030204" pitchFamily="18" charset="0"/>
                          </a:rPr>
                          <m:t>λ</m:t>
                        </m:r>
                      </m:e>
                      <m:sub>
                        <m:r>
                          <a:rPr lang="en-US" sz="2000" i="1">
                            <a:latin typeface="Cambria Math" panose="02040503050406030204" pitchFamily="18" charset="0"/>
                          </a:rPr>
                          <m:t>𝑊</m:t>
                        </m:r>
                        <m:r>
                          <a:rPr lang="en-US" sz="2000" b="0" i="1" smtClean="0">
                            <a:latin typeface="Cambria Math" panose="02040503050406030204" pitchFamily="18" charset="0"/>
                          </a:rPr>
                          <m:t>2</m:t>
                        </m:r>
                      </m:sub>
                    </m:sSub>
                    <m:r>
                      <a:rPr lang="ru-RU" sz="2000" b="0" i="1" smtClean="0">
                        <a:latin typeface="Cambria Math" panose="02040503050406030204" pitchFamily="18" charset="0"/>
                      </a:rPr>
                      <m:t>=</m:t>
                    </m:r>
                    <m:r>
                      <a:rPr lang="en-US" sz="2000" b="0" i="1" smtClean="0">
                        <a:latin typeface="Cambria Math" panose="02040503050406030204" pitchFamily="18" charset="0"/>
                      </a:rPr>
                      <m:t>4.6</m:t>
                    </m:r>
                  </m:oMath>
                </a14:m>
                <a:r>
                  <a:rPr lang="ru-RU" sz="2000" b="0" i="0" dirty="0">
                    <a:solidFill>
                      <a:srgbClr val="000000"/>
                    </a:solidFill>
                    <a:effectLst/>
                    <a:latin typeface="Calibri" panose="020F0502020204030204" pitchFamily="34" charset="0"/>
                  </a:rPr>
                  <a:t> мкм разрешение </a:t>
                </a:r>
                <a14:m>
                  <m:oMath xmlns:m="http://schemas.openxmlformats.org/officeDocument/2006/math">
                    <m:r>
                      <a:rPr lang="ru-RU" sz="2000" i="1">
                        <a:latin typeface="Cambria Math" panose="02040503050406030204" pitchFamily="18" charset="0"/>
                      </a:rPr>
                      <m:t>1.22</m:t>
                    </m:r>
                    <m:f>
                      <m:fPr>
                        <m:ctrlPr>
                          <a:rPr lang="el-GR" sz="2000" i="1">
                            <a:latin typeface="Cambria Math" panose="02040503050406030204" pitchFamily="18" charset="0"/>
                          </a:rPr>
                        </m:ctrlPr>
                      </m:fPr>
                      <m:num>
                        <m:r>
                          <a:rPr lang="ru-RU" sz="2000" i="1">
                            <a:latin typeface="Cambria Math" panose="02040503050406030204" pitchFamily="18" charset="0"/>
                          </a:rPr>
                          <m:t> </m:t>
                        </m:r>
                        <m:r>
                          <m:rPr>
                            <m:sty m:val="p"/>
                          </m:rPr>
                          <a:rPr lang="el-GR" sz="2000" i="1">
                            <a:latin typeface="Cambria Math" panose="02040503050406030204" pitchFamily="18" charset="0"/>
                          </a:rPr>
                          <m:t>λ</m:t>
                        </m:r>
                      </m:num>
                      <m:den>
                        <m:r>
                          <a:rPr lang="en-US" sz="2000" i="1">
                            <a:latin typeface="Cambria Math" panose="02040503050406030204" pitchFamily="18" charset="0"/>
                          </a:rPr>
                          <m:t>𝐷</m:t>
                        </m:r>
                      </m:den>
                    </m:f>
                    <m:r>
                      <a:rPr lang="ru-RU" sz="2000" b="0" i="1" smtClean="0">
                        <a:latin typeface="Cambria Math" panose="02040503050406030204" pitchFamily="18" charset="0"/>
                      </a:rPr>
                      <m:t>=2.</m:t>
                    </m:r>
                    <m:r>
                      <a:rPr lang="en-US" sz="2000" b="0" i="1" smtClean="0">
                        <a:latin typeface="Cambria Math" panose="02040503050406030204" pitchFamily="18" charset="0"/>
                      </a:rPr>
                      <m:t>89“</m:t>
                    </m:r>
                  </m:oMath>
                </a14:m>
                <a:endParaRPr lang="en-US" sz="2000" dirty="0"/>
              </a:p>
              <a:p>
                <a:pPr marL="0" indent="0">
                  <a:buNone/>
                </a:pPr>
                <a:endParaRPr lang="ru-RU" sz="2000" dirty="0"/>
              </a:p>
              <a:p>
                <a:pPr marL="0" indent="0">
                  <a:buNone/>
                </a:pPr>
                <a:r>
                  <a:rPr lang="ru-RU" sz="2000" dirty="0"/>
                  <a:t>Область </a:t>
                </a:r>
                <a14:m>
                  <m:oMath xmlns:m="http://schemas.openxmlformats.org/officeDocument/2006/math">
                    <m:r>
                      <a:rPr lang="ru-RU" sz="2000" i="1" dirty="0" smtClean="0">
                        <a:latin typeface="Cambria Math" panose="02040503050406030204" pitchFamily="18" charset="0"/>
                      </a:rPr>
                      <m:t>0.5</m:t>
                    </m:r>
                    <m:r>
                      <a:rPr lang="ru-RU" sz="2000" i="1" dirty="0" smtClean="0">
                        <a:latin typeface="Cambria Math" panose="02040503050406030204" pitchFamily="18" charset="0"/>
                        <a:ea typeface="Cambria Math" panose="02040503050406030204" pitchFamily="18" charset="0"/>
                      </a:rPr>
                      <m:t>°×</m:t>
                    </m:r>
                    <m:r>
                      <a:rPr lang="ru-RU" sz="2000" i="1" dirty="0" smtClean="0">
                        <a:latin typeface="Cambria Math" panose="02040503050406030204" pitchFamily="18" charset="0"/>
                      </a:rPr>
                      <m:t>0.5</m:t>
                    </m:r>
                    <m:r>
                      <a:rPr lang="ru-RU" sz="2000" i="1" dirty="0" smtClean="0">
                        <a:latin typeface="Cambria Math" panose="02040503050406030204" pitchFamily="18" charset="0"/>
                        <a:ea typeface="Cambria Math" panose="02040503050406030204" pitchFamily="18" charset="0"/>
                      </a:rPr>
                      <m:t>°</m:t>
                    </m:r>
                  </m:oMath>
                </a14:m>
                <a:r>
                  <a:rPr lang="ru-RU" sz="2000" dirty="0"/>
                  <a:t> для </a:t>
                </a:r>
                <a:r>
                  <a:rPr lang="en-US" sz="2000" dirty="0"/>
                  <a:t>NGC 3532</a:t>
                </a:r>
                <a:r>
                  <a:rPr lang="ru-RU" sz="2000" dirty="0"/>
                  <a:t> содержит всего </a:t>
                </a:r>
                <a14:m>
                  <m:oMath xmlns:m="http://schemas.openxmlformats.org/officeDocument/2006/math">
                    <m:r>
                      <a:rPr lang="ru-RU" sz="2000" i="1" dirty="0" smtClean="0">
                        <a:latin typeface="Cambria Math" panose="02040503050406030204" pitchFamily="18" charset="0"/>
                      </a:rPr>
                      <m:t>74199</m:t>
                    </m:r>
                  </m:oMath>
                </a14:m>
                <a:r>
                  <a:rPr lang="ru-RU" sz="2000" dirty="0"/>
                  <a:t> звезд (без каких-либо ограничений). </a:t>
                </a:r>
                <a:endParaRPr lang="en-US" sz="2000" dirty="0"/>
              </a:p>
              <a:p>
                <a:pPr marL="0" indent="0">
                  <a:buNone/>
                </a:pPr>
                <a:r>
                  <a:rPr lang="ru-RU" sz="2000" dirty="0"/>
                  <a:t>Это соответствует плотности </a:t>
                </a:r>
                <a14:m>
                  <m:oMath xmlns:m="http://schemas.openxmlformats.org/officeDocument/2006/math">
                    <m:r>
                      <a:rPr lang="ru-RU" sz="2000" i="1" dirty="0" smtClean="0">
                        <a:latin typeface="Cambria Math" panose="02040503050406030204" pitchFamily="18" charset="0"/>
                      </a:rPr>
                      <m:t>0.0229</m:t>
                    </m:r>
                  </m:oMath>
                </a14:m>
                <a:r>
                  <a:rPr lang="ru-RU" sz="2000" dirty="0"/>
                  <a:t> </a:t>
                </a:r>
                <a14:m>
                  <m:oMath xmlns:m="http://schemas.openxmlformats.org/officeDocument/2006/math">
                    <m:sSup>
                      <m:sSupPr>
                        <m:ctrlPr>
                          <a:rPr lang="ru-RU" sz="2000" b="0" i="1" dirty="0" smtClean="0">
                            <a:latin typeface="Cambria Math" panose="02040503050406030204" pitchFamily="18" charset="0"/>
                          </a:rPr>
                        </m:ctrlPr>
                      </m:sSupPr>
                      <m:e>
                        <m:r>
                          <m:rPr>
                            <m:nor/>
                          </m:rPr>
                          <a:rPr lang="ru-RU" sz="2000" i="1" dirty="0"/>
                          <m:t>зв</m:t>
                        </m:r>
                        <m:r>
                          <m:rPr>
                            <m:nor/>
                          </m:rPr>
                          <a:rPr lang="en-US" sz="2000" i="1" dirty="0"/>
                          <m:t>.</m:t>
                        </m:r>
                        <m:r>
                          <m:rPr>
                            <m:nor/>
                          </m:rPr>
                          <a:rPr lang="en-US" sz="2000" b="0" i="1" dirty="0" smtClean="0"/>
                          <m:t> </m:t>
                        </m:r>
                        <m:r>
                          <a:rPr lang="en-US" sz="2000" b="0" i="1" dirty="0" smtClean="0">
                            <a:latin typeface="Cambria Math" panose="02040503050406030204" pitchFamily="18" charset="0"/>
                          </a:rPr>
                          <m:t>𝑎𝑟𝑐𝑠𝑒𝑐</m:t>
                        </m:r>
                      </m:e>
                      <m:sup>
                        <m:r>
                          <a:rPr lang="en-US" sz="2000" b="0" i="1" dirty="0" smtClean="0">
                            <a:latin typeface="Cambria Math" panose="02040503050406030204" pitchFamily="18" charset="0"/>
                          </a:rPr>
                          <m:t>−</m:t>
                        </m:r>
                        <m:r>
                          <a:rPr lang="ru-RU" sz="2000" b="0" i="1" dirty="0" smtClean="0">
                            <a:latin typeface="Cambria Math" panose="02040503050406030204" pitchFamily="18" charset="0"/>
                          </a:rPr>
                          <m:t>2</m:t>
                        </m:r>
                      </m:sup>
                    </m:sSup>
                  </m:oMath>
                </a14:m>
                <a:r>
                  <a:rPr lang="ru-RU" sz="2000" dirty="0"/>
                  <a:t>. </a:t>
                </a:r>
                <a:endParaRPr lang="en-US" sz="2000" dirty="0"/>
              </a:p>
              <a:p>
                <a:pPr marL="0" indent="0">
                  <a:buNone/>
                </a:pPr>
                <a:r>
                  <a:rPr lang="ru-RU" sz="2000" dirty="0"/>
                  <a:t>Среднее расстояние между звездами </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𝑙</m:t>
                    </m:r>
                    <m:r>
                      <a:rPr lang="ru-RU" sz="2000" i="1" smtClean="0">
                        <a:latin typeface="Cambria Math" panose="02040503050406030204" pitchFamily="18" charset="0"/>
                        <a:ea typeface="Cambria Math" panose="02040503050406030204" pitchFamily="18" charset="0"/>
                      </a:rPr>
                      <m:t>≈</m:t>
                    </m:r>
                    <m:sSup>
                      <m:sSupPr>
                        <m:ctrlPr>
                          <a:rPr lang="ru-RU" sz="2000" i="1" smtClean="0">
                            <a:latin typeface="Cambria Math" panose="02040503050406030204" pitchFamily="18" charset="0"/>
                            <a:ea typeface="Cambria Math" panose="02040503050406030204" pitchFamily="18" charset="0"/>
                          </a:rPr>
                        </m:ctrlPr>
                      </m:sSupPr>
                      <m:e>
                        <m:r>
                          <a:rPr lang="ru-RU" sz="2000" i="1">
                            <a:latin typeface="Cambria Math" panose="02040503050406030204" pitchFamily="18" charset="0"/>
                            <a:ea typeface="Cambria Math" panose="02040503050406030204" pitchFamily="18" charset="0"/>
                          </a:rPr>
                          <m:t>𝜌</m:t>
                        </m:r>
                      </m:e>
                      <m:sup>
                        <m:r>
                          <a:rPr lang="en-US" sz="2000" b="0" i="1" smtClean="0">
                            <a:latin typeface="Cambria Math" panose="02040503050406030204" pitchFamily="18" charset="0"/>
                            <a:ea typeface="Cambria Math" panose="02040503050406030204" pitchFamily="18" charset="0"/>
                          </a:rPr>
                          <m:t>−1/2</m:t>
                        </m:r>
                      </m:sup>
                    </m:sSup>
                  </m:oMath>
                </a14:m>
                <a:r>
                  <a:rPr lang="ru-RU" sz="2000" dirty="0"/>
                  <a:t>, то есть </a:t>
                </a:r>
                <a14:m>
                  <m:oMath xmlns:m="http://schemas.openxmlformats.org/officeDocument/2006/math">
                    <m:r>
                      <a:rPr lang="ru-RU" sz="2000" i="1" dirty="0" smtClean="0">
                        <a:latin typeface="Cambria Math" panose="02040503050406030204" pitchFamily="18" charset="0"/>
                        <a:ea typeface="Cambria Math" panose="02040503050406030204" pitchFamily="18" charset="0"/>
                      </a:rPr>
                      <m:t>≈</m:t>
                    </m:r>
                    <m:r>
                      <a:rPr lang="ru-RU" sz="2000" i="1" dirty="0" smtClean="0">
                        <a:latin typeface="Cambria Math" panose="02040503050406030204" pitchFamily="18" charset="0"/>
                      </a:rPr>
                      <m:t>6.6</m:t>
                    </m:r>
                    <m:r>
                      <a:rPr lang="en-US" sz="2000" b="0" i="1" dirty="0" smtClean="0">
                        <a:latin typeface="Cambria Math" panose="02040503050406030204" pitchFamily="18" charset="0"/>
                      </a:rPr>
                      <m:t>“</m:t>
                    </m:r>
                    <m:r>
                      <a:rPr lang="en-US" sz="2000" b="0" i="0" dirty="0" smtClean="0">
                        <a:latin typeface="Cambria Math" panose="02040503050406030204" pitchFamily="18" charset="0"/>
                      </a:rPr>
                      <m:t>.</m:t>
                    </m:r>
                  </m:oMath>
                </a14:m>
                <a:endParaRPr lang="en-US" sz="2000" dirty="0"/>
              </a:p>
              <a:p>
                <a:pPr marL="0" indent="0">
                  <a:buNone/>
                </a:pPr>
                <a:endParaRPr lang="ru-RU" sz="2000" dirty="0"/>
              </a:p>
            </p:txBody>
          </p:sp>
        </mc:Choice>
        <mc:Fallback xmlns="">
          <p:sp>
            <p:nvSpPr>
              <p:cNvPr id="3" name="Объект 2">
                <a:extLst>
                  <a:ext uri="{FF2B5EF4-FFF2-40B4-BE49-F238E27FC236}">
                    <a16:creationId xmlns:a16="http://schemas.microsoft.com/office/drawing/2014/main" id="{331B2801-EF8D-5F3C-E47C-E4598142DF69}"/>
                  </a:ext>
                </a:extLst>
              </p:cNvPr>
              <p:cNvSpPr>
                <a:spLocks noGrp="1" noRot="1" noChangeAspect="1" noMove="1" noResize="1" noEditPoints="1" noAdjustHandles="1" noChangeArrowheads="1" noChangeShapeType="1" noTextEdit="1"/>
              </p:cNvSpPr>
              <p:nvPr>
                <p:ph idx="1"/>
              </p:nvPr>
            </p:nvSpPr>
            <p:spPr>
              <a:blipFill>
                <a:blip r:embed="rId3"/>
                <a:stretch>
                  <a:fillRect l="-638" t="-1401"/>
                </a:stretch>
              </a:blipFill>
            </p:spPr>
            <p:txBody>
              <a:bodyPr/>
              <a:lstStyle/>
              <a:p>
                <a:r>
                  <a:rPr lang="ru-RU">
                    <a:noFill/>
                  </a:rPr>
                  <a:t> </a:t>
                </a:r>
              </a:p>
            </p:txBody>
          </p:sp>
        </mc:Fallback>
      </mc:AlternateContent>
      <p:sp>
        <p:nvSpPr>
          <p:cNvPr id="4" name="Номер слайда 5">
            <a:extLst>
              <a:ext uri="{FF2B5EF4-FFF2-40B4-BE49-F238E27FC236}">
                <a16:creationId xmlns:a16="http://schemas.microsoft.com/office/drawing/2014/main" id="{F86C0878-9F99-5A9D-EB6C-50D32B6DBC3E}"/>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t>доп. 7</a:t>
            </a:r>
          </a:p>
        </p:txBody>
      </p:sp>
    </p:spTree>
    <p:extLst>
      <p:ext uri="{BB962C8B-B14F-4D97-AF65-F5344CB8AC3E}">
        <p14:creationId xmlns:p14="http://schemas.microsoft.com/office/powerpoint/2010/main" val="132300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910A56E-9178-9F4B-3373-A3B9B7A2D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224" y="594335"/>
            <a:ext cx="6308558" cy="6109938"/>
          </a:xfrm>
          <a:prstGeom prst="rect">
            <a:avLst/>
          </a:prstGeom>
        </p:spPr>
      </p:pic>
      <p:cxnSp>
        <p:nvCxnSpPr>
          <p:cNvPr id="5" name="Прямая соединительная линия 4">
            <a:extLst>
              <a:ext uri="{FF2B5EF4-FFF2-40B4-BE49-F238E27FC236}">
                <a16:creationId xmlns:a16="http://schemas.microsoft.com/office/drawing/2014/main" id="{01513495-D6D5-3B40-6C49-96C17F1E5175}"/>
              </a:ext>
            </a:extLst>
          </p:cNvPr>
          <p:cNvCxnSpPr>
            <a:cxnSpLocks/>
          </p:cNvCxnSpPr>
          <p:nvPr/>
        </p:nvCxnSpPr>
        <p:spPr>
          <a:xfrm>
            <a:off x="10458865" y="3973044"/>
            <a:ext cx="223031" cy="265959"/>
          </a:xfrm>
          <a:prstGeom prst="line">
            <a:avLst/>
          </a:prstGeom>
          <a:ln w="127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3263DD1-DEAE-C305-8BCE-25D21AC8EDE0}"/>
              </a:ext>
            </a:extLst>
          </p:cNvPr>
          <p:cNvSpPr txBox="1"/>
          <p:nvPr/>
        </p:nvSpPr>
        <p:spPr>
          <a:xfrm>
            <a:off x="10623969" y="4184306"/>
            <a:ext cx="524873" cy="307777"/>
          </a:xfrm>
          <a:prstGeom prst="rect">
            <a:avLst/>
          </a:prstGeom>
          <a:noFill/>
        </p:spPr>
        <p:txBody>
          <a:bodyPr wrap="square" rtlCol="0">
            <a:spAutoFit/>
          </a:bodyPr>
          <a:lstStyle/>
          <a:p>
            <a:r>
              <a:rPr lang="en-US" sz="1400" dirty="0"/>
              <a:t>0.0</a:t>
            </a:r>
            <a:endParaRPr lang="ru-RU" sz="1400" dirty="0"/>
          </a:p>
        </p:txBody>
      </p:sp>
      <p:cxnSp>
        <p:nvCxnSpPr>
          <p:cNvPr id="7" name="Прямая соединительная линия 6">
            <a:extLst>
              <a:ext uri="{FF2B5EF4-FFF2-40B4-BE49-F238E27FC236}">
                <a16:creationId xmlns:a16="http://schemas.microsoft.com/office/drawing/2014/main" id="{01639178-C299-4EE9-9BF8-70291E9970B1}"/>
              </a:ext>
            </a:extLst>
          </p:cNvPr>
          <p:cNvCxnSpPr>
            <a:cxnSpLocks/>
          </p:cNvCxnSpPr>
          <p:nvPr/>
        </p:nvCxnSpPr>
        <p:spPr>
          <a:xfrm>
            <a:off x="10296168" y="4064061"/>
            <a:ext cx="385728" cy="454682"/>
          </a:xfrm>
          <a:prstGeom prst="line">
            <a:avLst/>
          </a:prstGeom>
          <a:ln w="127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C5D15D9-7987-EAF6-FF88-4471032B65BF}"/>
              </a:ext>
            </a:extLst>
          </p:cNvPr>
          <p:cNvSpPr txBox="1"/>
          <p:nvPr/>
        </p:nvSpPr>
        <p:spPr>
          <a:xfrm>
            <a:off x="10631886" y="4439892"/>
            <a:ext cx="524873" cy="307777"/>
          </a:xfrm>
          <a:prstGeom prst="rect">
            <a:avLst/>
          </a:prstGeom>
          <a:noFill/>
        </p:spPr>
        <p:txBody>
          <a:bodyPr wrap="square" rtlCol="0">
            <a:spAutoFit/>
          </a:bodyPr>
          <a:lstStyle/>
          <a:p>
            <a:r>
              <a:rPr lang="en-US" sz="1400" dirty="0"/>
              <a:t>0.2</a:t>
            </a:r>
            <a:endParaRPr lang="ru-RU" sz="1400" dirty="0"/>
          </a:p>
        </p:txBody>
      </p:sp>
      <p:cxnSp>
        <p:nvCxnSpPr>
          <p:cNvPr id="9" name="Прямая соединительная линия 8">
            <a:extLst>
              <a:ext uri="{FF2B5EF4-FFF2-40B4-BE49-F238E27FC236}">
                <a16:creationId xmlns:a16="http://schemas.microsoft.com/office/drawing/2014/main" id="{12A9BE8E-D79D-0999-8318-5D091947CD6D}"/>
              </a:ext>
            </a:extLst>
          </p:cNvPr>
          <p:cNvCxnSpPr>
            <a:cxnSpLocks/>
          </p:cNvCxnSpPr>
          <p:nvPr/>
        </p:nvCxnSpPr>
        <p:spPr>
          <a:xfrm>
            <a:off x="9778586" y="4144361"/>
            <a:ext cx="450178" cy="583676"/>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E220D92-7211-A265-F83F-1FDC0A67D8A1}"/>
              </a:ext>
            </a:extLst>
          </p:cNvPr>
          <p:cNvSpPr txBox="1"/>
          <p:nvPr/>
        </p:nvSpPr>
        <p:spPr>
          <a:xfrm>
            <a:off x="10078000" y="4668818"/>
            <a:ext cx="524873" cy="307777"/>
          </a:xfrm>
          <a:prstGeom prst="rect">
            <a:avLst/>
          </a:prstGeom>
          <a:noFill/>
        </p:spPr>
        <p:txBody>
          <a:bodyPr wrap="square" rtlCol="0">
            <a:spAutoFit/>
          </a:bodyPr>
          <a:lstStyle/>
          <a:p>
            <a:r>
              <a:rPr lang="en-US" sz="1400" dirty="0"/>
              <a:t>0.4</a:t>
            </a:r>
            <a:endParaRPr lang="ru-RU" sz="1400" dirty="0"/>
          </a:p>
        </p:txBody>
      </p:sp>
      <p:cxnSp>
        <p:nvCxnSpPr>
          <p:cNvPr id="11" name="Прямая соединительная линия 10">
            <a:extLst>
              <a:ext uri="{FF2B5EF4-FFF2-40B4-BE49-F238E27FC236}">
                <a16:creationId xmlns:a16="http://schemas.microsoft.com/office/drawing/2014/main" id="{87B60B75-793E-23E6-B710-5D0B3FDFD5F0}"/>
              </a:ext>
            </a:extLst>
          </p:cNvPr>
          <p:cNvCxnSpPr>
            <a:cxnSpLocks/>
          </p:cNvCxnSpPr>
          <p:nvPr/>
        </p:nvCxnSpPr>
        <p:spPr>
          <a:xfrm flipH="1">
            <a:off x="8077592" y="4307744"/>
            <a:ext cx="974690" cy="165087"/>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0C239C6-EE4B-E25D-5B42-DD44E561A9DF}"/>
              </a:ext>
            </a:extLst>
          </p:cNvPr>
          <p:cNvSpPr txBox="1"/>
          <p:nvPr/>
        </p:nvSpPr>
        <p:spPr>
          <a:xfrm>
            <a:off x="7754237" y="4409852"/>
            <a:ext cx="524873" cy="307777"/>
          </a:xfrm>
          <a:prstGeom prst="rect">
            <a:avLst/>
          </a:prstGeom>
          <a:noFill/>
        </p:spPr>
        <p:txBody>
          <a:bodyPr wrap="square" rtlCol="0">
            <a:spAutoFit/>
          </a:bodyPr>
          <a:lstStyle/>
          <a:p>
            <a:r>
              <a:rPr lang="en-US" sz="1400" dirty="0"/>
              <a:t>0.6</a:t>
            </a:r>
            <a:endParaRPr lang="ru-RU" sz="1400" dirty="0"/>
          </a:p>
        </p:txBody>
      </p:sp>
      <p:cxnSp>
        <p:nvCxnSpPr>
          <p:cNvPr id="13" name="Прямая соединительная линия 12">
            <a:extLst>
              <a:ext uri="{FF2B5EF4-FFF2-40B4-BE49-F238E27FC236}">
                <a16:creationId xmlns:a16="http://schemas.microsoft.com/office/drawing/2014/main" id="{A243C992-ED8A-164D-0355-7192F096BC06}"/>
              </a:ext>
            </a:extLst>
          </p:cNvPr>
          <p:cNvCxnSpPr>
            <a:cxnSpLocks/>
          </p:cNvCxnSpPr>
          <p:nvPr/>
        </p:nvCxnSpPr>
        <p:spPr>
          <a:xfrm flipH="1">
            <a:off x="7854635" y="4144361"/>
            <a:ext cx="1125950" cy="147041"/>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F10DBC4-1DC8-24CB-116F-D3B3DEA904AE}"/>
              </a:ext>
            </a:extLst>
          </p:cNvPr>
          <p:cNvSpPr txBox="1"/>
          <p:nvPr/>
        </p:nvSpPr>
        <p:spPr>
          <a:xfrm>
            <a:off x="7122252" y="4030173"/>
            <a:ext cx="524873" cy="307777"/>
          </a:xfrm>
          <a:prstGeom prst="rect">
            <a:avLst/>
          </a:prstGeom>
          <a:noFill/>
        </p:spPr>
        <p:txBody>
          <a:bodyPr wrap="square" rtlCol="0">
            <a:spAutoFit/>
          </a:bodyPr>
          <a:lstStyle/>
          <a:p>
            <a:r>
              <a:rPr lang="en-US" sz="1400" dirty="0"/>
              <a:t>0.8</a:t>
            </a:r>
          </a:p>
        </p:txBody>
      </p:sp>
      <p:cxnSp>
        <p:nvCxnSpPr>
          <p:cNvPr id="15" name="Прямая соединительная линия 14">
            <a:extLst>
              <a:ext uri="{FF2B5EF4-FFF2-40B4-BE49-F238E27FC236}">
                <a16:creationId xmlns:a16="http://schemas.microsoft.com/office/drawing/2014/main" id="{C75A3EB8-E5F9-0FA9-906B-4A7EFF2E94AB}"/>
              </a:ext>
            </a:extLst>
          </p:cNvPr>
          <p:cNvCxnSpPr>
            <a:cxnSpLocks/>
          </p:cNvCxnSpPr>
          <p:nvPr/>
        </p:nvCxnSpPr>
        <p:spPr>
          <a:xfrm flipH="1">
            <a:off x="7450971" y="3988531"/>
            <a:ext cx="1463574" cy="109218"/>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9D92DF5-F42D-F3EE-12F4-51BE2FC84C33}"/>
              </a:ext>
            </a:extLst>
          </p:cNvPr>
          <p:cNvSpPr txBox="1"/>
          <p:nvPr/>
        </p:nvSpPr>
        <p:spPr>
          <a:xfrm>
            <a:off x="7024175" y="3685579"/>
            <a:ext cx="524873" cy="307777"/>
          </a:xfrm>
          <a:prstGeom prst="rect">
            <a:avLst/>
          </a:prstGeom>
          <a:noFill/>
        </p:spPr>
        <p:txBody>
          <a:bodyPr wrap="square" rtlCol="0">
            <a:spAutoFit/>
          </a:bodyPr>
          <a:lstStyle/>
          <a:p>
            <a:r>
              <a:rPr lang="en-US" sz="1400" dirty="0"/>
              <a:t>1.0</a:t>
            </a:r>
          </a:p>
        </p:txBody>
      </p:sp>
      <p:cxnSp>
        <p:nvCxnSpPr>
          <p:cNvPr id="17" name="Прямая соединительная линия 16">
            <a:extLst>
              <a:ext uri="{FF2B5EF4-FFF2-40B4-BE49-F238E27FC236}">
                <a16:creationId xmlns:a16="http://schemas.microsoft.com/office/drawing/2014/main" id="{E1E6295B-CE19-93AC-7F6E-64FC563887D7}"/>
              </a:ext>
            </a:extLst>
          </p:cNvPr>
          <p:cNvCxnSpPr>
            <a:cxnSpLocks/>
          </p:cNvCxnSpPr>
          <p:nvPr/>
        </p:nvCxnSpPr>
        <p:spPr>
          <a:xfrm>
            <a:off x="10091658" y="4097749"/>
            <a:ext cx="490217" cy="585079"/>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1B3BD54-4862-113D-1E0D-41342E32AA37}"/>
              </a:ext>
            </a:extLst>
          </p:cNvPr>
          <p:cNvSpPr txBox="1"/>
          <p:nvPr/>
        </p:nvSpPr>
        <p:spPr>
          <a:xfrm>
            <a:off x="10477018" y="4640781"/>
            <a:ext cx="524873" cy="307777"/>
          </a:xfrm>
          <a:prstGeom prst="rect">
            <a:avLst/>
          </a:prstGeom>
          <a:noFill/>
        </p:spPr>
        <p:txBody>
          <a:bodyPr wrap="square" rtlCol="0">
            <a:spAutoFit/>
          </a:bodyPr>
          <a:lstStyle/>
          <a:p>
            <a:r>
              <a:rPr lang="en-US" sz="1400" dirty="0"/>
              <a:t>0.3</a:t>
            </a:r>
            <a:endParaRPr lang="ru-RU" sz="1400" dirty="0"/>
          </a:p>
        </p:txBody>
      </p:sp>
      <p:cxnSp>
        <p:nvCxnSpPr>
          <p:cNvPr id="19" name="Прямая соединительная линия 18">
            <a:extLst>
              <a:ext uri="{FF2B5EF4-FFF2-40B4-BE49-F238E27FC236}">
                <a16:creationId xmlns:a16="http://schemas.microsoft.com/office/drawing/2014/main" id="{C4A5BC40-26F3-C228-563E-9A694BC824F7}"/>
              </a:ext>
            </a:extLst>
          </p:cNvPr>
          <p:cNvCxnSpPr>
            <a:cxnSpLocks/>
          </p:cNvCxnSpPr>
          <p:nvPr/>
        </p:nvCxnSpPr>
        <p:spPr>
          <a:xfrm flipH="1">
            <a:off x="8523260" y="4566730"/>
            <a:ext cx="651937" cy="116098"/>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AC54F8A-74FC-2595-5610-7F06EAB13407}"/>
              </a:ext>
            </a:extLst>
          </p:cNvPr>
          <p:cNvSpPr txBox="1"/>
          <p:nvPr/>
        </p:nvSpPr>
        <p:spPr>
          <a:xfrm>
            <a:off x="8170149" y="4591871"/>
            <a:ext cx="524873" cy="307777"/>
          </a:xfrm>
          <a:prstGeom prst="rect">
            <a:avLst/>
          </a:prstGeom>
          <a:noFill/>
        </p:spPr>
        <p:txBody>
          <a:bodyPr wrap="square" rtlCol="0">
            <a:spAutoFit/>
          </a:bodyPr>
          <a:lstStyle/>
          <a:p>
            <a:r>
              <a:rPr lang="en-US" sz="1400" dirty="0"/>
              <a:t>0.5</a:t>
            </a:r>
            <a:endParaRPr lang="ru-RU" sz="1400" dirty="0"/>
          </a:p>
        </p:txBody>
      </p:sp>
      <p:sp>
        <p:nvSpPr>
          <p:cNvPr id="21" name="TextBox 20">
            <a:extLst>
              <a:ext uri="{FF2B5EF4-FFF2-40B4-BE49-F238E27FC236}">
                <a16:creationId xmlns:a16="http://schemas.microsoft.com/office/drawing/2014/main" id="{15F627EF-9A9B-D1AA-DA95-8BC43FC561D2}"/>
              </a:ext>
            </a:extLst>
          </p:cNvPr>
          <p:cNvSpPr txBox="1"/>
          <p:nvPr/>
        </p:nvSpPr>
        <p:spPr>
          <a:xfrm>
            <a:off x="7486943" y="4196739"/>
            <a:ext cx="524873" cy="307777"/>
          </a:xfrm>
          <a:prstGeom prst="rect">
            <a:avLst/>
          </a:prstGeom>
          <a:noFill/>
        </p:spPr>
        <p:txBody>
          <a:bodyPr wrap="square" rtlCol="0">
            <a:spAutoFit/>
          </a:bodyPr>
          <a:lstStyle/>
          <a:p>
            <a:r>
              <a:rPr lang="en-US" sz="1400" dirty="0"/>
              <a:t>0.7</a:t>
            </a:r>
            <a:endParaRPr lang="ru-RU" sz="1400" dirty="0"/>
          </a:p>
        </p:txBody>
      </p:sp>
      <p:cxnSp>
        <p:nvCxnSpPr>
          <p:cNvPr id="22" name="Прямая соединительная линия 21">
            <a:extLst>
              <a:ext uri="{FF2B5EF4-FFF2-40B4-BE49-F238E27FC236}">
                <a16:creationId xmlns:a16="http://schemas.microsoft.com/office/drawing/2014/main" id="{1BCB62FE-EB32-F6E0-B0A2-F62DC482D1E9}"/>
              </a:ext>
            </a:extLst>
          </p:cNvPr>
          <p:cNvCxnSpPr>
            <a:cxnSpLocks/>
          </p:cNvCxnSpPr>
          <p:nvPr/>
        </p:nvCxnSpPr>
        <p:spPr>
          <a:xfrm flipH="1" flipV="1">
            <a:off x="7402464" y="3847310"/>
            <a:ext cx="1331991" cy="41117"/>
          </a:xfrm>
          <a:prstGeom prst="line">
            <a:avLst/>
          </a:prstGeom>
          <a:ln w="127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4201BC7-7DA3-0506-7493-7991DA17F4F2}"/>
              </a:ext>
            </a:extLst>
          </p:cNvPr>
          <p:cNvSpPr txBox="1"/>
          <p:nvPr/>
        </p:nvSpPr>
        <p:spPr>
          <a:xfrm>
            <a:off x="6271855" y="300941"/>
            <a:ext cx="5535948" cy="369332"/>
          </a:xfrm>
          <a:prstGeom prst="rect">
            <a:avLst/>
          </a:prstGeom>
          <a:noFill/>
        </p:spPr>
        <p:txBody>
          <a:bodyPr wrap="square">
            <a:spAutoFit/>
          </a:bodyPr>
          <a:lstStyle/>
          <a:p>
            <a:pPr algn="ctr"/>
            <a:r>
              <a:rPr lang="en-US" sz="1800" dirty="0">
                <a:ea typeface="Verdana" panose="020B0604030504040204" pitchFamily="34" charset="0"/>
              </a:rPr>
              <a:t>NGC 1039</a:t>
            </a:r>
            <a:endParaRPr lang="ru-RU" dirty="0"/>
          </a:p>
        </p:txBody>
      </p:sp>
      <p:cxnSp>
        <p:nvCxnSpPr>
          <p:cNvPr id="24" name="Прямая соединительная линия 23">
            <a:extLst>
              <a:ext uri="{FF2B5EF4-FFF2-40B4-BE49-F238E27FC236}">
                <a16:creationId xmlns:a16="http://schemas.microsoft.com/office/drawing/2014/main" id="{5858B27D-01A8-8740-9472-55BF8A2ED2A1}"/>
              </a:ext>
            </a:extLst>
          </p:cNvPr>
          <p:cNvCxnSpPr>
            <a:cxnSpLocks/>
            <a:endCxn id="25" idx="2"/>
          </p:cNvCxnSpPr>
          <p:nvPr/>
        </p:nvCxnSpPr>
        <p:spPr>
          <a:xfrm flipH="1" flipV="1">
            <a:off x="7286611" y="2320232"/>
            <a:ext cx="1236649" cy="2502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F15A29-0F3E-EC5F-BD74-85167D39255F}"/>
              </a:ext>
            </a:extLst>
          </p:cNvPr>
          <p:cNvSpPr txBox="1"/>
          <p:nvPr/>
        </p:nvSpPr>
        <p:spPr>
          <a:xfrm>
            <a:off x="6328703" y="1581568"/>
            <a:ext cx="1915816" cy="738664"/>
          </a:xfrm>
          <a:prstGeom prst="rect">
            <a:avLst/>
          </a:prstGeom>
          <a:noFill/>
        </p:spPr>
        <p:txBody>
          <a:bodyPr wrap="square" rtlCol="0">
            <a:spAutoFit/>
          </a:bodyPr>
          <a:lstStyle/>
          <a:p>
            <a:r>
              <a:rPr lang="en-US" sz="1400" dirty="0">
                <a:solidFill>
                  <a:srgbClr val="FF0000"/>
                </a:solidFill>
              </a:rPr>
              <a:t>Triple systems with equal component masses</a:t>
            </a:r>
            <a:endParaRPr lang="ru-RU" sz="1400" dirty="0">
              <a:solidFill>
                <a:srgbClr val="FF0000"/>
              </a:solidFill>
            </a:endParaRPr>
          </a:p>
        </p:txBody>
      </p:sp>
      <p:sp>
        <p:nvSpPr>
          <p:cNvPr id="26" name="TextBox 25">
            <a:extLst>
              <a:ext uri="{FF2B5EF4-FFF2-40B4-BE49-F238E27FC236}">
                <a16:creationId xmlns:a16="http://schemas.microsoft.com/office/drawing/2014/main" id="{68981AA6-6C51-BCB8-F307-277A91CC703D}"/>
              </a:ext>
            </a:extLst>
          </p:cNvPr>
          <p:cNvSpPr txBox="1"/>
          <p:nvPr/>
        </p:nvSpPr>
        <p:spPr>
          <a:xfrm>
            <a:off x="6344186" y="2537305"/>
            <a:ext cx="1915816" cy="523220"/>
          </a:xfrm>
          <a:prstGeom prst="rect">
            <a:avLst/>
          </a:prstGeom>
          <a:noFill/>
        </p:spPr>
        <p:txBody>
          <a:bodyPr wrap="square" rtlCol="0">
            <a:spAutoFit/>
          </a:bodyPr>
          <a:lstStyle/>
          <a:p>
            <a:r>
              <a:rPr lang="en-US" sz="1400" dirty="0">
                <a:solidFill>
                  <a:srgbClr val="0070C0"/>
                </a:solidFill>
              </a:rPr>
              <a:t>Quadruple with equal component masses</a:t>
            </a:r>
            <a:endParaRPr lang="ru-RU" sz="1400" dirty="0">
              <a:solidFill>
                <a:srgbClr val="0070C0"/>
              </a:solidFill>
            </a:endParaRPr>
          </a:p>
        </p:txBody>
      </p:sp>
      <p:cxnSp>
        <p:nvCxnSpPr>
          <p:cNvPr id="27" name="Прямая соединительная линия 26">
            <a:extLst>
              <a:ext uri="{FF2B5EF4-FFF2-40B4-BE49-F238E27FC236}">
                <a16:creationId xmlns:a16="http://schemas.microsoft.com/office/drawing/2014/main" id="{B4400F2A-AE07-0956-7D3A-FB30A87C7CDD}"/>
              </a:ext>
            </a:extLst>
          </p:cNvPr>
          <p:cNvCxnSpPr>
            <a:cxnSpLocks/>
          </p:cNvCxnSpPr>
          <p:nvPr/>
        </p:nvCxnSpPr>
        <p:spPr>
          <a:xfrm flipH="1" flipV="1">
            <a:off x="7450971" y="3093700"/>
            <a:ext cx="966639" cy="5940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03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текст, диаграмма, линия&#10;&#10;Автоматически созданное описание">
            <a:extLst>
              <a:ext uri="{FF2B5EF4-FFF2-40B4-BE49-F238E27FC236}">
                <a16:creationId xmlns:a16="http://schemas.microsoft.com/office/drawing/2014/main" id="{07F1B811-3E45-D6D9-6D2A-27D2D7CCE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215" y="1690688"/>
            <a:ext cx="9605485" cy="4773432"/>
          </a:xfrm>
          <a:prstGeom prst="rect">
            <a:avLst/>
          </a:prstGeom>
        </p:spPr>
      </p:pic>
      <p:sp>
        <p:nvSpPr>
          <p:cNvPr id="2" name="Заголовок 1">
            <a:extLst>
              <a:ext uri="{FF2B5EF4-FFF2-40B4-BE49-F238E27FC236}">
                <a16:creationId xmlns:a16="http://schemas.microsoft.com/office/drawing/2014/main" id="{79268D0C-05D7-458C-84F0-57DEB5855728}"/>
              </a:ext>
            </a:extLst>
          </p:cNvPr>
          <p:cNvSpPr>
            <a:spLocks noGrp="1"/>
          </p:cNvSpPr>
          <p:nvPr>
            <p:ph type="title"/>
          </p:nvPr>
        </p:nvSpPr>
        <p:spPr>
          <a:xfrm>
            <a:off x="838198" y="185195"/>
            <a:ext cx="10515600" cy="1325563"/>
          </a:xfrm>
        </p:spPr>
        <p:txBody>
          <a:bodyPr>
            <a:normAutofit fontScale="90000"/>
          </a:bodyPr>
          <a:lstStyle/>
          <a:p>
            <a:r>
              <a:rPr lang="ru-RU" sz="3600" dirty="0"/>
              <a:t>В работе </a:t>
            </a:r>
            <a:r>
              <a:rPr lang="ru-RU" sz="3600" dirty="0" err="1"/>
              <a:t>Malofeeva</a:t>
            </a:r>
            <a:r>
              <a:rPr lang="ru-RU" sz="3600" dirty="0"/>
              <a:t>+(2022) для выделения неразрешенных двойных и кратных систем была предложена диаграмма </a:t>
            </a:r>
            <a:br>
              <a:rPr lang="ru-RU" sz="3600" dirty="0"/>
            </a:br>
            <a:r>
              <a:rPr lang="ru-RU" sz="3600" dirty="0"/>
              <a:t>(H-W2)-W1 – W2-(BP-K)</a:t>
            </a:r>
          </a:p>
        </p:txBody>
      </p:sp>
      <p:sp>
        <p:nvSpPr>
          <p:cNvPr id="8" name="TextBox 7">
            <a:extLst>
              <a:ext uri="{FF2B5EF4-FFF2-40B4-BE49-F238E27FC236}">
                <a16:creationId xmlns:a16="http://schemas.microsoft.com/office/drawing/2014/main" id="{39A99D22-98EA-0948-61EA-2FC858CB62D2}"/>
              </a:ext>
            </a:extLst>
          </p:cNvPr>
          <p:cNvSpPr txBox="1"/>
          <p:nvPr/>
        </p:nvSpPr>
        <p:spPr>
          <a:xfrm>
            <a:off x="3621229" y="6404854"/>
            <a:ext cx="4949539" cy="369332"/>
          </a:xfrm>
          <a:prstGeom prst="rect">
            <a:avLst/>
          </a:prstGeom>
          <a:noFill/>
        </p:spPr>
        <p:txBody>
          <a:bodyPr wrap="square">
            <a:spAutoFit/>
          </a:bodyPr>
          <a:lstStyle/>
          <a:p>
            <a:pPr algn="ctr"/>
            <a:r>
              <a:rPr lang="en-US" sz="1800" dirty="0" err="1">
                <a:cs typeface="Times New Roman" panose="02020603050405020304" pitchFamily="18" charset="0"/>
              </a:rPr>
              <a:t>Malofeeva</a:t>
            </a:r>
            <a:r>
              <a:rPr lang="en-US" sz="1800" dirty="0">
                <a:cs typeface="Times New Roman" panose="02020603050405020304" pitchFamily="18" charset="0"/>
              </a:rPr>
              <a:t>+(2022) </a:t>
            </a:r>
            <a:endParaRPr lang="ru-RU" dirty="0"/>
          </a:p>
        </p:txBody>
      </p:sp>
      <p:sp>
        <p:nvSpPr>
          <p:cNvPr id="4" name="Номер слайда 2">
            <a:extLst>
              <a:ext uri="{FF2B5EF4-FFF2-40B4-BE49-F238E27FC236}">
                <a16:creationId xmlns:a16="http://schemas.microsoft.com/office/drawing/2014/main" id="{732B6D96-0BA4-62E6-78BE-769B5AE0F83C}"/>
              </a:ext>
            </a:extLst>
          </p:cNvPr>
          <p:cNvSpPr>
            <a:spLocks noGrp="1"/>
          </p:cNvSpPr>
          <p:nvPr>
            <p:ph type="sldNum" sz="quarter" idx="12"/>
          </p:nvPr>
        </p:nvSpPr>
        <p:spPr>
          <a:xfrm>
            <a:off x="9448800" y="6492875"/>
            <a:ext cx="2743200" cy="365125"/>
          </a:xfrm>
        </p:spPr>
        <p:txBody>
          <a:bodyPr/>
          <a:lstStyle/>
          <a:p>
            <a:fld id="{F9BDE2DB-77A2-453F-AFAE-6DCC04BE96CA}" type="slidenum">
              <a:rPr lang="ru-RU" smtClean="0"/>
              <a:t>4</a:t>
            </a:fld>
            <a:endParaRPr lang="ru-RU"/>
          </a:p>
        </p:txBody>
      </p:sp>
    </p:spTree>
    <p:extLst>
      <p:ext uri="{BB962C8B-B14F-4D97-AF65-F5344CB8AC3E}">
        <p14:creationId xmlns:p14="http://schemas.microsoft.com/office/powerpoint/2010/main" val="29124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4AA60-D6DD-4A76-83E0-E930162A8CD1}"/>
              </a:ext>
            </a:extLst>
          </p:cNvPr>
          <p:cNvSpPr txBox="1">
            <a:spLocks noChangeArrowheads="1"/>
          </p:cNvSpPr>
          <p:nvPr/>
        </p:nvSpPr>
        <p:spPr bwMode="auto">
          <a:xfrm>
            <a:off x="960552" y="1386968"/>
            <a:ext cx="10532145" cy="424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buNone/>
            </a:pPr>
            <a:r>
              <a:rPr lang="ru-RU" sz="2200" b="0" i="0" u="none" strike="noStrike" baseline="0" dirty="0">
                <a:latin typeface="+mn-lt"/>
                <a:ea typeface="Verdana" panose="020B0604030504040204" pitchFamily="34" charset="0"/>
              </a:rPr>
              <a:t>Исследование неразрешенных двойных и кратных звезд в девяти рассеянных звездных скоплениях Галактики: </a:t>
            </a:r>
            <a:r>
              <a:rPr lang="ru-RU" sz="2200" b="0" i="0" u="none" strike="noStrike" baseline="0" dirty="0" err="1">
                <a:latin typeface="+mn-lt"/>
                <a:ea typeface="Verdana" panose="020B0604030504040204" pitchFamily="34" charset="0"/>
              </a:rPr>
              <a:t>Alessi</a:t>
            </a:r>
            <a:r>
              <a:rPr lang="ru-RU" sz="2200" b="0" i="0" u="none" strike="noStrike" baseline="0" dirty="0">
                <a:latin typeface="+mn-lt"/>
                <a:ea typeface="Verdana" panose="020B0604030504040204" pitchFamily="34" charset="0"/>
              </a:rPr>
              <a:t> </a:t>
            </a:r>
            <a:r>
              <a:rPr lang="ru-RU" sz="2200" b="0" i="0" u="none" strike="noStrike" baseline="0" dirty="0" err="1">
                <a:latin typeface="+mn-lt"/>
                <a:ea typeface="Verdana" panose="020B0604030504040204" pitchFamily="34" charset="0"/>
              </a:rPr>
              <a:t>Teutsch</a:t>
            </a:r>
            <a:r>
              <a:rPr lang="ru-RU" sz="2200" b="0" i="0" u="none" strike="noStrike" baseline="0" dirty="0">
                <a:latin typeface="+mn-lt"/>
                <a:ea typeface="Verdana" panose="020B0604030504040204" pitchFamily="34" charset="0"/>
              </a:rPr>
              <a:t> 8, </a:t>
            </a:r>
            <a:r>
              <a:rPr lang="en-US" sz="2200" b="0" i="0" u="none" strike="noStrike" baseline="0" dirty="0">
                <a:latin typeface="+mn-lt"/>
                <a:ea typeface="Verdana" panose="020B0604030504040204" pitchFamily="34" charset="0"/>
              </a:rPr>
              <a:t>NGC 1039, NGC 2301, NGC 2360, NGC 2516, </a:t>
            </a:r>
            <a:r>
              <a:rPr lang="en-US" sz="2200" dirty="0">
                <a:latin typeface="+mn-lt"/>
                <a:ea typeface="Verdana" panose="020B0604030504040204" pitchFamily="34" charset="0"/>
              </a:rPr>
              <a:t>     </a:t>
            </a:r>
            <a:r>
              <a:rPr lang="en-US" sz="2200" b="0" i="0" u="none" strike="noStrike" baseline="0" dirty="0">
                <a:latin typeface="+mn-lt"/>
                <a:ea typeface="Verdana" panose="020B0604030504040204" pitchFamily="34" charset="0"/>
              </a:rPr>
              <a:t>NGC 3114, NGC 3532,</a:t>
            </a:r>
            <a:r>
              <a:rPr lang="ru-RU" sz="2200" b="0" i="0" u="none" strike="noStrike" baseline="0" dirty="0">
                <a:latin typeface="+mn-lt"/>
                <a:ea typeface="Verdana" panose="020B0604030504040204" pitchFamily="34" charset="0"/>
              </a:rPr>
              <a:t> NGC 6281 и NGC 6475.</a:t>
            </a:r>
          </a:p>
          <a:p>
            <a:pPr algn="l">
              <a:buNone/>
            </a:pPr>
            <a:endParaRPr lang="ru-RU" altLang="ru-RU" sz="2200" b="1" dirty="0">
              <a:latin typeface="+mn-lt"/>
              <a:ea typeface="Verdana" panose="020B0604030504040204" pitchFamily="34" charset="0"/>
              <a:cs typeface="Verdana" panose="020B0604030504040204" pitchFamily="34" charset="0"/>
            </a:endParaRPr>
          </a:p>
          <a:p>
            <a:pPr>
              <a:buNone/>
            </a:pPr>
            <a:r>
              <a:rPr lang="ru-RU" altLang="ru-RU" sz="2800" dirty="0">
                <a:latin typeface="+mj-lt"/>
                <a:ea typeface="Verdana" panose="020B0604030504040204" pitchFamily="34" charset="0"/>
                <a:cs typeface="Verdana" panose="020B0604030504040204" pitchFamily="34" charset="0"/>
              </a:rPr>
              <a:t>Задачи</a:t>
            </a:r>
            <a:r>
              <a:rPr lang="ru-RU" altLang="ru-RU" sz="2200" dirty="0">
                <a:latin typeface="+mn-lt"/>
                <a:ea typeface="Verdana" panose="020B0604030504040204" pitchFamily="34" charset="0"/>
                <a:cs typeface="Verdana" panose="020B0604030504040204" pitchFamily="34" charset="0"/>
              </a:rPr>
              <a:t>: </a:t>
            </a:r>
            <a:endParaRPr lang="ru-RU" sz="2200" b="0" i="0" u="none" strike="noStrike" baseline="0" dirty="0">
              <a:latin typeface="+mn-lt"/>
              <a:ea typeface="Verdana" panose="020B0604030504040204" pitchFamily="34" charset="0"/>
            </a:endParaRPr>
          </a:p>
          <a:p>
            <a:pPr marL="285750" indent="-285750" algn="l">
              <a:buFontTx/>
              <a:buChar char="―"/>
            </a:pPr>
            <a:r>
              <a:rPr lang="ru-RU" sz="2200" b="0" i="0" u="none" strike="noStrike" baseline="0" dirty="0">
                <a:latin typeface="+mn-lt"/>
                <a:ea typeface="Verdana" panose="020B0604030504040204" pitchFamily="34" charset="0"/>
              </a:rPr>
              <a:t>получение выборок наиболее вероятных членов скоплений со всей необходимой фотометрией;</a:t>
            </a:r>
          </a:p>
          <a:p>
            <a:pPr marL="285750" indent="-285750" algn="l">
              <a:buFontTx/>
              <a:buChar char="―"/>
            </a:pPr>
            <a:r>
              <a:rPr lang="ru-RU" sz="2200" b="0" i="0" u="none" strike="noStrike" baseline="0" dirty="0">
                <a:latin typeface="+mn-lt"/>
                <a:ea typeface="Verdana" panose="020B0604030504040204" pitchFamily="34" charset="0"/>
              </a:rPr>
              <a:t>выбор базы теоретических изохрон и подбор соответствующих скоплениям изохрон, необходимых для апробации метода;</a:t>
            </a:r>
          </a:p>
          <a:p>
            <a:pPr marL="285750" indent="-285750" algn="l">
              <a:buFontTx/>
              <a:buChar char="―"/>
            </a:pPr>
            <a:r>
              <a:rPr lang="ru-RU" sz="2200" b="0" i="0" u="none" strike="noStrike" baseline="0" dirty="0">
                <a:latin typeface="+mn-lt"/>
                <a:ea typeface="Verdana" panose="020B0604030504040204" pitchFamily="34" charset="0"/>
              </a:rPr>
              <a:t>оценка числа двойных и кратных звезд в скоплениях;</a:t>
            </a:r>
          </a:p>
          <a:p>
            <a:pPr marL="285750" indent="-285750" algn="l">
              <a:buFontTx/>
              <a:buChar char="―"/>
            </a:pPr>
            <a:r>
              <a:rPr lang="ru-RU" sz="2200" b="0" i="0" u="none" strike="noStrike" baseline="0" dirty="0">
                <a:latin typeface="+mn-lt"/>
                <a:ea typeface="Verdana" panose="020B0604030504040204" pitchFamily="34" charset="0"/>
              </a:rPr>
              <a:t>оценка параметров населений двойных и кратных звезд в скоплениях.</a:t>
            </a:r>
            <a:endParaRPr lang="ru-RU" altLang="ru-RU" sz="2200" dirty="0">
              <a:latin typeface="+mn-lt"/>
              <a:ea typeface="Verdana" panose="020B0604030504040204" pitchFamily="34" charset="0"/>
              <a:cs typeface="Verdana" panose="020B0604030504040204" pitchFamily="34" charset="0"/>
            </a:endParaRPr>
          </a:p>
        </p:txBody>
      </p:sp>
      <p:sp>
        <p:nvSpPr>
          <p:cNvPr id="2" name="Заголовок 1">
            <a:extLst>
              <a:ext uri="{FF2B5EF4-FFF2-40B4-BE49-F238E27FC236}">
                <a16:creationId xmlns:a16="http://schemas.microsoft.com/office/drawing/2014/main" id="{10C626EC-88BB-B579-0EB0-8ED03074AE2B}"/>
              </a:ext>
            </a:extLst>
          </p:cNvPr>
          <p:cNvSpPr>
            <a:spLocks noGrp="1"/>
          </p:cNvSpPr>
          <p:nvPr>
            <p:ph type="title"/>
          </p:nvPr>
        </p:nvSpPr>
        <p:spPr>
          <a:xfrm>
            <a:off x="838200" y="365125"/>
            <a:ext cx="10515600" cy="1325563"/>
          </a:xfrm>
        </p:spPr>
        <p:txBody>
          <a:bodyPr>
            <a:normAutofit/>
          </a:bodyPr>
          <a:lstStyle/>
          <a:p>
            <a:r>
              <a:rPr lang="ru-RU" sz="3600" dirty="0"/>
              <a:t>Цель работы</a:t>
            </a:r>
          </a:p>
        </p:txBody>
      </p:sp>
      <p:sp>
        <p:nvSpPr>
          <p:cNvPr id="3" name="Номер слайда 2">
            <a:extLst>
              <a:ext uri="{FF2B5EF4-FFF2-40B4-BE49-F238E27FC236}">
                <a16:creationId xmlns:a16="http://schemas.microsoft.com/office/drawing/2014/main" id="{C55447AB-BF5C-8B98-1724-78C8B74FB8CE}"/>
              </a:ext>
            </a:extLst>
          </p:cNvPr>
          <p:cNvSpPr>
            <a:spLocks noGrp="1"/>
          </p:cNvSpPr>
          <p:nvPr>
            <p:ph type="sldNum" sz="quarter" idx="12"/>
          </p:nvPr>
        </p:nvSpPr>
        <p:spPr>
          <a:xfrm>
            <a:off x="9448800" y="6492875"/>
            <a:ext cx="2743200" cy="365125"/>
          </a:xfrm>
        </p:spPr>
        <p:txBody>
          <a:bodyPr/>
          <a:lstStyle/>
          <a:p>
            <a:fld id="{F9BDE2DB-77A2-453F-AFAE-6DCC04BE96CA}" type="slidenum">
              <a:rPr lang="ru-RU" smtClean="0"/>
              <a:t>5</a:t>
            </a:fld>
            <a:endParaRPr lang="ru-RU"/>
          </a:p>
        </p:txBody>
      </p:sp>
    </p:spTree>
    <p:extLst>
      <p:ext uri="{BB962C8B-B14F-4D97-AF65-F5344CB8AC3E}">
        <p14:creationId xmlns:p14="http://schemas.microsoft.com/office/powerpoint/2010/main" val="26852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6854FF27-B3B6-FAFE-7818-6804285B3F75}"/>
              </a:ext>
            </a:extLst>
          </p:cNvPr>
          <p:cNvSpPr>
            <a:spLocks noGrp="1"/>
          </p:cNvSpPr>
          <p:nvPr>
            <p:ph type="title"/>
          </p:nvPr>
        </p:nvSpPr>
        <p:spPr>
          <a:xfrm>
            <a:off x="838200" y="0"/>
            <a:ext cx="10515600" cy="1325563"/>
          </a:xfrm>
        </p:spPr>
        <p:txBody>
          <a:bodyPr/>
          <a:lstStyle/>
          <a:p>
            <a:r>
              <a:rPr lang="ru-RU" dirty="0"/>
              <a:t>Объекты исследования</a:t>
            </a:r>
          </a:p>
        </p:txBody>
      </p:sp>
      <p:pic>
        <p:nvPicPr>
          <p:cNvPr id="1026" name="Picture 2">
            <a:extLst>
              <a:ext uri="{FF2B5EF4-FFF2-40B4-BE49-F238E27FC236}">
                <a16:creationId xmlns:a16="http://schemas.microsoft.com/office/drawing/2014/main" id="{ABB4FCAB-8850-2731-2488-8AEBF298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7" y="1696794"/>
            <a:ext cx="2204623" cy="2210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12AAA7-3742-45CC-564D-DF92D317BCB1}"/>
              </a:ext>
            </a:extLst>
          </p:cNvPr>
          <p:cNvSpPr txBox="1"/>
          <p:nvPr/>
        </p:nvSpPr>
        <p:spPr>
          <a:xfrm>
            <a:off x="429821" y="1327462"/>
            <a:ext cx="1669774" cy="369332"/>
          </a:xfrm>
          <a:prstGeom prst="rect">
            <a:avLst/>
          </a:prstGeom>
          <a:noFill/>
        </p:spPr>
        <p:txBody>
          <a:bodyPr wrap="square" rtlCol="0">
            <a:spAutoFit/>
          </a:bodyPr>
          <a:lstStyle/>
          <a:p>
            <a:pPr algn="ctr"/>
            <a:r>
              <a:rPr lang="en-US" dirty="0"/>
              <a:t>Alessi </a:t>
            </a:r>
            <a:r>
              <a:rPr lang="en-US" dirty="0" err="1"/>
              <a:t>Teutsch</a:t>
            </a:r>
            <a:r>
              <a:rPr lang="en-US" dirty="0"/>
              <a:t> 8</a:t>
            </a:r>
            <a:endParaRPr lang="ru-RU" dirty="0"/>
          </a:p>
        </p:txBody>
      </p:sp>
      <p:pic>
        <p:nvPicPr>
          <p:cNvPr id="1028" name="Picture 4">
            <a:extLst>
              <a:ext uri="{FF2B5EF4-FFF2-40B4-BE49-F238E27FC236}">
                <a16:creationId xmlns:a16="http://schemas.microsoft.com/office/drawing/2014/main" id="{F8510C29-DDF3-3FED-CB04-1A10CDAD4E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48" r="14428" b="4851"/>
          <a:stretch/>
        </p:blipFill>
        <p:spPr bwMode="auto">
          <a:xfrm>
            <a:off x="2579913" y="1696794"/>
            <a:ext cx="2204624" cy="2208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FC7C99-C652-CED1-0902-6F97999E8BFC}"/>
              </a:ext>
            </a:extLst>
          </p:cNvPr>
          <p:cNvSpPr txBox="1"/>
          <p:nvPr/>
        </p:nvSpPr>
        <p:spPr>
          <a:xfrm>
            <a:off x="2845467" y="1327462"/>
            <a:ext cx="1669774" cy="369332"/>
          </a:xfrm>
          <a:prstGeom prst="rect">
            <a:avLst/>
          </a:prstGeom>
          <a:noFill/>
        </p:spPr>
        <p:txBody>
          <a:bodyPr wrap="square" rtlCol="0">
            <a:spAutoFit/>
          </a:bodyPr>
          <a:lstStyle/>
          <a:p>
            <a:pPr algn="ctr"/>
            <a:r>
              <a:rPr lang="en-US" dirty="0"/>
              <a:t>NGC 1039</a:t>
            </a:r>
            <a:endParaRPr lang="ru-RU" dirty="0"/>
          </a:p>
        </p:txBody>
      </p:sp>
      <p:pic>
        <p:nvPicPr>
          <p:cNvPr id="1030" name="Picture 6">
            <a:extLst>
              <a:ext uri="{FF2B5EF4-FFF2-40B4-BE49-F238E27FC236}">
                <a16:creationId xmlns:a16="http://schemas.microsoft.com/office/drawing/2014/main" id="{2E7229CF-1B42-92E4-45F5-CB7E0FA9E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688" y="1694896"/>
            <a:ext cx="2204623" cy="22108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08C161-08FC-C7F2-6DC8-5DE2C380B4DD}"/>
              </a:ext>
            </a:extLst>
          </p:cNvPr>
          <p:cNvSpPr txBox="1"/>
          <p:nvPr/>
        </p:nvSpPr>
        <p:spPr>
          <a:xfrm>
            <a:off x="5261113" y="1325563"/>
            <a:ext cx="1669774" cy="369332"/>
          </a:xfrm>
          <a:prstGeom prst="rect">
            <a:avLst/>
          </a:prstGeom>
          <a:noFill/>
        </p:spPr>
        <p:txBody>
          <a:bodyPr wrap="square" rtlCol="0">
            <a:spAutoFit/>
          </a:bodyPr>
          <a:lstStyle/>
          <a:p>
            <a:pPr algn="ctr"/>
            <a:r>
              <a:rPr lang="en-US" dirty="0"/>
              <a:t>NGC </a:t>
            </a:r>
            <a:r>
              <a:rPr lang="ru-RU" dirty="0"/>
              <a:t>2301</a:t>
            </a:r>
          </a:p>
        </p:txBody>
      </p:sp>
      <p:pic>
        <p:nvPicPr>
          <p:cNvPr id="1032" name="Picture 8" descr="NGC 2360">
            <a:extLst>
              <a:ext uri="{FF2B5EF4-FFF2-40B4-BE49-F238E27FC236}">
                <a16:creationId xmlns:a16="http://schemas.microsoft.com/office/drawing/2014/main" id="{AFDC28E5-C156-DCF9-457D-15A2FE2EC4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093" y="1696793"/>
            <a:ext cx="2202731" cy="2208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1155B1-E649-192C-4BA8-9FFE98DD8F81}"/>
              </a:ext>
            </a:extLst>
          </p:cNvPr>
          <p:cNvSpPr txBox="1"/>
          <p:nvPr/>
        </p:nvSpPr>
        <p:spPr>
          <a:xfrm>
            <a:off x="7681571" y="1325563"/>
            <a:ext cx="1669774" cy="369332"/>
          </a:xfrm>
          <a:prstGeom prst="rect">
            <a:avLst/>
          </a:prstGeom>
          <a:noFill/>
        </p:spPr>
        <p:txBody>
          <a:bodyPr wrap="square" rtlCol="0">
            <a:spAutoFit/>
          </a:bodyPr>
          <a:lstStyle/>
          <a:p>
            <a:pPr algn="ctr"/>
            <a:r>
              <a:rPr lang="en-US" dirty="0"/>
              <a:t>NGC </a:t>
            </a:r>
            <a:r>
              <a:rPr lang="ru-RU" dirty="0"/>
              <a:t>2360</a:t>
            </a:r>
          </a:p>
        </p:txBody>
      </p:sp>
      <p:pic>
        <p:nvPicPr>
          <p:cNvPr id="1034" name="Picture 10" descr="NGC 2516">
            <a:extLst>
              <a:ext uri="{FF2B5EF4-FFF2-40B4-BE49-F238E27FC236}">
                <a16:creationId xmlns:a16="http://schemas.microsoft.com/office/drawing/2014/main" id="{1FF7380C-DC5B-22CD-58BF-695ABB3205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4606" y="1694895"/>
            <a:ext cx="2204624" cy="22108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31D9AF-E77E-B4BA-54EC-CCF87A7B1BD5}"/>
              </a:ext>
            </a:extLst>
          </p:cNvPr>
          <p:cNvSpPr txBox="1"/>
          <p:nvPr/>
        </p:nvSpPr>
        <p:spPr>
          <a:xfrm>
            <a:off x="10102031" y="1325563"/>
            <a:ext cx="1669774" cy="369332"/>
          </a:xfrm>
          <a:prstGeom prst="rect">
            <a:avLst/>
          </a:prstGeom>
          <a:noFill/>
        </p:spPr>
        <p:txBody>
          <a:bodyPr wrap="square" rtlCol="0">
            <a:spAutoFit/>
          </a:bodyPr>
          <a:lstStyle/>
          <a:p>
            <a:pPr algn="ctr"/>
            <a:r>
              <a:rPr lang="en-US" dirty="0"/>
              <a:t>NGC </a:t>
            </a:r>
            <a:r>
              <a:rPr lang="ru-RU" dirty="0"/>
              <a:t>2516</a:t>
            </a:r>
          </a:p>
        </p:txBody>
      </p:sp>
      <p:sp>
        <p:nvSpPr>
          <p:cNvPr id="10" name="TextBox 9">
            <a:extLst>
              <a:ext uri="{FF2B5EF4-FFF2-40B4-BE49-F238E27FC236}">
                <a16:creationId xmlns:a16="http://schemas.microsoft.com/office/drawing/2014/main" id="{5F5F81DA-6FA4-B69D-80F8-065A3FD4027E}"/>
              </a:ext>
            </a:extLst>
          </p:cNvPr>
          <p:cNvSpPr txBox="1"/>
          <p:nvPr/>
        </p:nvSpPr>
        <p:spPr>
          <a:xfrm>
            <a:off x="1485584" y="3905290"/>
            <a:ext cx="1669774" cy="369332"/>
          </a:xfrm>
          <a:prstGeom prst="rect">
            <a:avLst/>
          </a:prstGeom>
          <a:noFill/>
        </p:spPr>
        <p:txBody>
          <a:bodyPr wrap="square" rtlCol="0">
            <a:spAutoFit/>
          </a:bodyPr>
          <a:lstStyle/>
          <a:p>
            <a:pPr algn="ctr"/>
            <a:r>
              <a:rPr lang="en-US" dirty="0"/>
              <a:t>NGC </a:t>
            </a:r>
            <a:r>
              <a:rPr lang="ru-RU" dirty="0"/>
              <a:t>3114</a:t>
            </a:r>
          </a:p>
        </p:txBody>
      </p:sp>
      <p:pic>
        <p:nvPicPr>
          <p:cNvPr id="1038" name="Picture 14" descr="NGC 3532 — Википедия">
            <a:extLst>
              <a:ext uri="{FF2B5EF4-FFF2-40B4-BE49-F238E27FC236}">
                <a16:creationId xmlns:a16="http://schemas.microsoft.com/office/drawing/2014/main" id="{3BD78972-AD80-587B-9D04-BCB62988F4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1" r="3690" b="-2"/>
          <a:stretch/>
        </p:blipFill>
        <p:spPr bwMode="auto">
          <a:xfrm>
            <a:off x="3736126" y="4275096"/>
            <a:ext cx="2202731" cy="22118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2630017-E487-9359-55CF-A5F466CBCAF8}"/>
              </a:ext>
            </a:extLst>
          </p:cNvPr>
          <p:cNvSpPr txBox="1"/>
          <p:nvPr/>
        </p:nvSpPr>
        <p:spPr>
          <a:xfrm>
            <a:off x="4002604" y="3905290"/>
            <a:ext cx="1669774" cy="369332"/>
          </a:xfrm>
          <a:prstGeom prst="rect">
            <a:avLst/>
          </a:prstGeom>
          <a:noFill/>
        </p:spPr>
        <p:txBody>
          <a:bodyPr wrap="square" rtlCol="0">
            <a:spAutoFit/>
          </a:bodyPr>
          <a:lstStyle/>
          <a:p>
            <a:pPr algn="ctr"/>
            <a:r>
              <a:rPr lang="en-US" dirty="0"/>
              <a:t>NGC </a:t>
            </a:r>
            <a:r>
              <a:rPr lang="ru-RU" dirty="0"/>
              <a:t>3532</a:t>
            </a:r>
          </a:p>
        </p:txBody>
      </p:sp>
      <p:pic>
        <p:nvPicPr>
          <p:cNvPr id="1040" name="Picture 16" descr="NGC 6281 - Wikipedia">
            <a:extLst>
              <a:ext uri="{FF2B5EF4-FFF2-40B4-BE49-F238E27FC236}">
                <a16:creationId xmlns:a16="http://schemas.microsoft.com/office/drawing/2014/main" id="{B7503CA3-ADC8-A0DF-EF81-A009F16424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71" r="7265"/>
          <a:stretch/>
        </p:blipFill>
        <p:spPr bwMode="auto">
          <a:xfrm>
            <a:off x="6253145" y="4273674"/>
            <a:ext cx="2202731" cy="22118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2DB28FC-0757-F43B-4D33-34FEB71A441F}"/>
              </a:ext>
            </a:extLst>
          </p:cNvPr>
          <p:cNvSpPr txBox="1"/>
          <p:nvPr/>
        </p:nvSpPr>
        <p:spPr>
          <a:xfrm>
            <a:off x="6519623" y="3904342"/>
            <a:ext cx="1669774" cy="369332"/>
          </a:xfrm>
          <a:prstGeom prst="rect">
            <a:avLst/>
          </a:prstGeom>
          <a:noFill/>
        </p:spPr>
        <p:txBody>
          <a:bodyPr wrap="square" rtlCol="0">
            <a:spAutoFit/>
          </a:bodyPr>
          <a:lstStyle/>
          <a:p>
            <a:pPr algn="ctr"/>
            <a:r>
              <a:rPr lang="en-US" dirty="0"/>
              <a:t>NGC </a:t>
            </a:r>
            <a:r>
              <a:rPr lang="ru-RU" dirty="0"/>
              <a:t>6281</a:t>
            </a:r>
          </a:p>
        </p:txBody>
      </p:sp>
      <p:pic>
        <p:nvPicPr>
          <p:cNvPr id="1042" name="Picture 18" descr="M7, NGC 6475 | NOIRLab">
            <a:extLst>
              <a:ext uri="{FF2B5EF4-FFF2-40B4-BE49-F238E27FC236}">
                <a16:creationId xmlns:a16="http://schemas.microsoft.com/office/drawing/2014/main" id="{25EC2FFF-1ACD-6B78-AC34-CF33A8191F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70162" y="4273674"/>
            <a:ext cx="2202732" cy="22027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4062203-3178-81C6-A463-A8603C65607C}"/>
              </a:ext>
            </a:extLst>
          </p:cNvPr>
          <p:cNvSpPr txBox="1"/>
          <p:nvPr/>
        </p:nvSpPr>
        <p:spPr>
          <a:xfrm>
            <a:off x="8999719" y="3904342"/>
            <a:ext cx="1669774" cy="369332"/>
          </a:xfrm>
          <a:prstGeom prst="rect">
            <a:avLst/>
          </a:prstGeom>
          <a:noFill/>
        </p:spPr>
        <p:txBody>
          <a:bodyPr wrap="square" rtlCol="0">
            <a:spAutoFit/>
          </a:bodyPr>
          <a:lstStyle/>
          <a:p>
            <a:pPr algn="ctr"/>
            <a:r>
              <a:rPr lang="en-US" dirty="0"/>
              <a:t>NGC </a:t>
            </a:r>
            <a:r>
              <a:rPr lang="ru-RU" dirty="0"/>
              <a:t>6475</a:t>
            </a:r>
          </a:p>
        </p:txBody>
      </p:sp>
      <p:pic>
        <p:nvPicPr>
          <p:cNvPr id="2" name="Picture 2">
            <a:extLst>
              <a:ext uri="{FF2B5EF4-FFF2-40B4-BE49-F238E27FC236}">
                <a16:creationId xmlns:a16="http://schemas.microsoft.com/office/drawing/2014/main" id="{45BB27B3-0383-0652-462F-26D132147C7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276" t="-449" r="23072" b="449"/>
          <a:stretch/>
        </p:blipFill>
        <p:spPr bwMode="auto">
          <a:xfrm>
            <a:off x="1223259" y="4273674"/>
            <a:ext cx="2204623" cy="221181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59F4D9FB-4B12-CE8C-37BC-7F0EF6F316CC}"/>
              </a:ext>
            </a:extLst>
          </p:cNvPr>
          <p:cNvSpPr>
            <a:spLocks noGrp="1"/>
          </p:cNvSpPr>
          <p:nvPr>
            <p:ph type="sldNum" sz="quarter" idx="12"/>
          </p:nvPr>
        </p:nvSpPr>
        <p:spPr>
          <a:xfrm>
            <a:off x="9448800" y="6492875"/>
            <a:ext cx="2743200" cy="365125"/>
          </a:xfrm>
        </p:spPr>
        <p:txBody>
          <a:bodyPr/>
          <a:lstStyle/>
          <a:p>
            <a:fld id="{F9BDE2DB-77A2-453F-AFAE-6DCC04BE96CA}" type="slidenum">
              <a:rPr lang="ru-RU" smtClean="0"/>
              <a:t>6</a:t>
            </a:fld>
            <a:endParaRPr lang="ru-RU"/>
          </a:p>
        </p:txBody>
      </p:sp>
    </p:spTree>
    <p:extLst>
      <p:ext uri="{BB962C8B-B14F-4D97-AF65-F5344CB8AC3E}">
        <p14:creationId xmlns:p14="http://schemas.microsoft.com/office/powerpoint/2010/main" val="399786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C50C24E5-7989-90F6-0030-495B24D5D369}"/>
              </a:ext>
            </a:extLst>
          </p:cNvPr>
          <p:cNvSpPr>
            <a:spLocks noGrp="1"/>
          </p:cNvSpPr>
          <p:nvPr>
            <p:ph type="title"/>
          </p:nvPr>
        </p:nvSpPr>
        <p:spPr>
          <a:xfrm>
            <a:off x="838200" y="0"/>
            <a:ext cx="10515600" cy="1325563"/>
          </a:xfrm>
        </p:spPr>
        <p:txBody>
          <a:bodyPr/>
          <a:lstStyle/>
          <a:p>
            <a:r>
              <a:rPr lang="ru-RU" dirty="0"/>
              <a:t>Построение выборок звезд скоплений</a:t>
            </a:r>
          </a:p>
        </p:txBody>
      </p:sp>
      <p:pic>
        <p:nvPicPr>
          <p:cNvPr id="13" name="Рисунок 12">
            <a:extLst>
              <a:ext uri="{FF2B5EF4-FFF2-40B4-BE49-F238E27FC236}">
                <a16:creationId xmlns:a16="http://schemas.microsoft.com/office/drawing/2014/main" id="{D5A59E15-AD5E-42D1-B3F5-B3C85686B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001" y="1655115"/>
            <a:ext cx="5244200" cy="4994476"/>
          </a:xfrm>
          <a:prstGeom prst="rect">
            <a:avLst/>
          </a:prstGeom>
        </p:spPr>
      </p:pic>
      <p:sp>
        <p:nvSpPr>
          <p:cNvPr id="3" name="Объект 2">
            <a:extLst>
              <a:ext uri="{FF2B5EF4-FFF2-40B4-BE49-F238E27FC236}">
                <a16:creationId xmlns:a16="http://schemas.microsoft.com/office/drawing/2014/main" id="{36D99D75-6A91-42F9-885B-357134A56342}"/>
              </a:ext>
            </a:extLst>
          </p:cNvPr>
          <p:cNvSpPr>
            <a:spLocks noGrp="1"/>
          </p:cNvSpPr>
          <p:nvPr>
            <p:ph idx="1"/>
          </p:nvPr>
        </p:nvSpPr>
        <p:spPr>
          <a:xfrm>
            <a:off x="838200" y="1690687"/>
            <a:ext cx="7057642" cy="4541105"/>
          </a:xfrm>
        </p:spPr>
        <p:txBody>
          <a:bodyPr>
            <a:normAutofit fontScale="92500" lnSpcReduction="20000"/>
          </a:bodyPr>
          <a:lstStyle/>
          <a:p>
            <a:pPr marL="0" indent="0">
              <a:buNone/>
            </a:pPr>
            <a:r>
              <a:rPr lang="ru-RU" sz="2000" dirty="0">
                <a:ea typeface="Verdana" panose="020B0604030504040204" pitchFamily="34" charset="0"/>
              </a:rPr>
              <a:t>Первоначальная выборка:</a:t>
            </a:r>
          </a:p>
          <a:p>
            <a:pPr marL="0" indent="0">
              <a:buNone/>
            </a:pPr>
            <a:r>
              <a:rPr lang="en-US" sz="2000" dirty="0" err="1">
                <a:ea typeface="Verdana" panose="020B0604030504040204" pitchFamily="34" charset="0"/>
              </a:rPr>
              <a:t>Cantat</a:t>
            </a:r>
            <a:r>
              <a:rPr lang="en-US" sz="2000" dirty="0">
                <a:ea typeface="Verdana" panose="020B0604030504040204" pitchFamily="34" charset="0"/>
              </a:rPr>
              <a:t>-Gaudin</a:t>
            </a:r>
            <a:r>
              <a:rPr lang="ru-RU" sz="2000" dirty="0">
                <a:ea typeface="Verdana" panose="020B0604030504040204" pitchFamily="34" charset="0"/>
              </a:rPr>
              <a:t>+</a:t>
            </a:r>
            <a:r>
              <a:rPr lang="en-US" sz="2000" dirty="0">
                <a:ea typeface="Verdana" panose="020B0604030504040204" pitchFamily="34" charset="0"/>
              </a:rPr>
              <a:t>(2020)     </a:t>
            </a:r>
            <a:r>
              <a:rPr lang="ru-RU" sz="2000" dirty="0">
                <a:ea typeface="Verdana" panose="020B0604030504040204" pitchFamily="34" charset="0"/>
              </a:rPr>
              <a:t>	</a:t>
            </a:r>
            <a:r>
              <a:rPr lang="en-US" sz="2000" dirty="0">
                <a:ea typeface="Verdana" panose="020B0604030504040204" pitchFamily="34" charset="0"/>
              </a:rPr>
              <a:t>     	Gaia DR2</a:t>
            </a:r>
            <a:endParaRPr lang="ru-RU" sz="2000" dirty="0">
              <a:ea typeface="Verdana" panose="020B0604030504040204" pitchFamily="34" charset="0"/>
            </a:endParaRPr>
          </a:p>
          <a:p>
            <a:pPr marL="0" indent="0">
              <a:buNone/>
            </a:pPr>
            <a:endParaRPr lang="en-US" sz="2000" dirty="0">
              <a:ea typeface="Verdana" panose="020B0604030504040204" pitchFamily="34" charset="0"/>
            </a:endParaRPr>
          </a:p>
          <a:p>
            <a:pPr marL="0" indent="0">
              <a:buNone/>
            </a:pPr>
            <a:r>
              <a:rPr lang="ru-RU" sz="2000" dirty="0">
                <a:ea typeface="Verdana" panose="020B0604030504040204" pitchFamily="34" charset="0"/>
              </a:rPr>
              <a:t>Фотометрия:</a:t>
            </a:r>
            <a:endParaRPr lang="en-US" sz="2000" dirty="0">
              <a:ea typeface="Verdana" panose="020B0604030504040204" pitchFamily="34" charset="0"/>
            </a:endParaRPr>
          </a:p>
          <a:p>
            <a:pPr marL="0" indent="0">
              <a:buNone/>
            </a:pPr>
            <a:r>
              <a:rPr lang="en-US" sz="2000" dirty="0">
                <a:ea typeface="Verdana" panose="020B0604030504040204" pitchFamily="34" charset="0"/>
              </a:rPr>
              <a:t>    H, K		 W1, W2		       BP</a:t>
            </a:r>
          </a:p>
          <a:p>
            <a:pPr marL="0" indent="0">
              <a:buNone/>
            </a:pPr>
            <a:endParaRPr lang="en-US" sz="2000" dirty="0">
              <a:ea typeface="Verdana" panose="020B0604030504040204" pitchFamily="34" charset="0"/>
            </a:endParaRPr>
          </a:p>
          <a:p>
            <a:pPr marL="0" indent="0">
              <a:buNone/>
            </a:pPr>
            <a:r>
              <a:rPr lang="en-US" sz="2000" dirty="0">
                <a:ea typeface="Verdana" panose="020B0604030504040204" pitchFamily="34" charset="0"/>
              </a:rPr>
              <a:t> 2MASS		   WISE	     	  Gaia DR</a:t>
            </a:r>
            <a:r>
              <a:rPr lang="ru-RU" sz="2000" dirty="0">
                <a:ea typeface="Verdana" panose="020B0604030504040204" pitchFamily="34" charset="0"/>
              </a:rPr>
              <a:t>3</a:t>
            </a:r>
            <a:r>
              <a:rPr lang="en-US" sz="2000" dirty="0">
                <a:ea typeface="Verdana" panose="020B0604030504040204" pitchFamily="34" charset="0"/>
              </a:rPr>
              <a:t>	</a:t>
            </a:r>
            <a:endParaRPr lang="ru-RU" sz="2000" dirty="0">
              <a:ea typeface="Verdana" panose="020B0604030504040204" pitchFamily="34" charset="0"/>
            </a:endParaRPr>
          </a:p>
          <a:p>
            <a:pPr marL="0" indent="0">
              <a:buNone/>
            </a:pPr>
            <a:endParaRPr lang="ru-RU" sz="2000" dirty="0">
              <a:ea typeface="Verdana" panose="020B0604030504040204" pitchFamily="34" charset="0"/>
            </a:endParaRPr>
          </a:p>
          <a:p>
            <a:pPr marL="0" indent="0">
              <a:buNone/>
            </a:pPr>
            <a:r>
              <a:rPr lang="ru-RU" sz="2000" dirty="0">
                <a:ea typeface="Verdana" panose="020B0604030504040204" pitchFamily="34" charset="0"/>
              </a:rPr>
              <a:t>Вероятность: </a:t>
            </a:r>
            <a:r>
              <a:rPr lang="en-US" sz="2000" b="1" dirty="0">
                <a:solidFill>
                  <a:srgbClr val="00B050"/>
                </a:solidFill>
                <a:ea typeface="Verdana" panose="020B0604030504040204" pitchFamily="34" charset="0"/>
              </a:rPr>
              <a:t>P&gt;50%</a:t>
            </a:r>
            <a:endParaRPr lang="ru-RU" sz="2000" b="1" dirty="0">
              <a:solidFill>
                <a:srgbClr val="00B050"/>
              </a:solidFill>
              <a:ea typeface="Verdana" panose="020B0604030504040204" pitchFamily="34" charset="0"/>
            </a:endParaRPr>
          </a:p>
          <a:p>
            <a:pPr marL="0" indent="0">
              <a:buNone/>
            </a:pPr>
            <a:endParaRPr lang="ru-RU" sz="2000" dirty="0">
              <a:ea typeface="Verdana" panose="020B0604030504040204" pitchFamily="34" charset="0"/>
            </a:endParaRPr>
          </a:p>
          <a:p>
            <a:pPr marL="0" indent="0">
              <a:buNone/>
            </a:pPr>
            <a:r>
              <a:rPr lang="ru-RU" sz="2000" dirty="0">
                <a:ea typeface="Verdana" panose="020B0604030504040204" pitchFamily="34" charset="0"/>
              </a:rPr>
              <a:t>Окончательная выборка:</a:t>
            </a:r>
          </a:p>
          <a:p>
            <a:pPr marL="0" indent="0">
              <a:buNone/>
            </a:pPr>
            <a:r>
              <a:rPr lang="ru-RU" sz="2000" dirty="0">
                <a:ea typeface="Verdana" panose="020B0604030504040204" pitchFamily="34" charset="0"/>
              </a:rPr>
              <a:t>Пересечение трех каталогов и </a:t>
            </a:r>
          </a:p>
          <a:p>
            <a:pPr marL="0" indent="0">
              <a:buNone/>
            </a:pPr>
            <a:r>
              <a:rPr lang="ru-RU" sz="2000" dirty="0">
                <a:ea typeface="Verdana" panose="020B0604030504040204" pitchFamily="34" charset="0"/>
              </a:rPr>
              <a:t>выборки вероятных членов</a:t>
            </a:r>
          </a:p>
        </p:txBody>
      </p:sp>
      <p:sp>
        <p:nvSpPr>
          <p:cNvPr id="5" name="TextBox 4">
            <a:extLst>
              <a:ext uri="{FF2B5EF4-FFF2-40B4-BE49-F238E27FC236}">
                <a16:creationId xmlns:a16="http://schemas.microsoft.com/office/drawing/2014/main" id="{FB88A1F2-D5C1-49B3-8E9B-B6ECC5BDA781}"/>
              </a:ext>
            </a:extLst>
          </p:cNvPr>
          <p:cNvSpPr txBox="1"/>
          <p:nvPr/>
        </p:nvSpPr>
        <p:spPr>
          <a:xfrm rot="16200000">
            <a:off x="1009044" y="2644170"/>
            <a:ext cx="554011" cy="1569660"/>
          </a:xfrm>
          <a:prstGeom prst="rect">
            <a:avLst/>
          </a:prstGeom>
          <a:noFill/>
        </p:spPr>
        <p:txBody>
          <a:bodyPr wrap="square" rtlCol="0">
            <a:spAutoFit/>
          </a:bodyPr>
          <a:lstStyle/>
          <a:p>
            <a:r>
              <a:rPr lang="en-US" sz="9600" dirty="0">
                <a:solidFill>
                  <a:srgbClr val="00B050"/>
                </a:solidFill>
              </a:rPr>
              <a:t>{</a:t>
            </a:r>
            <a:endParaRPr lang="ru-RU" sz="9600" dirty="0">
              <a:solidFill>
                <a:srgbClr val="00B050"/>
              </a:solidFill>
            </a:endParaRPr>
          </a:p>
        </p:txBody>
      </p:sp>
      <p:pic>
        <p:nvPicPr>
          <p:cNvPr id="8" name="Рисунок 7">
            <a:extLst>
              <a:ext uri="{FF2B5EF4-FFF2-40B4-BE49-F238E27FC236}">
                <a16:creationId xmlns:a16="http://schemas.microsoft.com/office/drawing/2014/main" id="{C109964E-32A8-4BE7-ACF0-FC618775C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895" y="2668466"/>
            <a:ext cx="3139695" cy="1546246"/>
          </a:xfrm>
          <a:prstGeom prst="rect">
            <a:avLst/>
          </a:prstGeom>
        </p:spPr>
      </p:pic>
      <p:sp>
        <p:nvSpPr>
          <p:cNvPr id="9" name="TextBox 8">
            <a:extLst>
              <a:ext uri="{FF2B5EF4-FFF2-40B4-BE49-F238E27FC236}">
                <a16:creationId xmlns:a16="http://schemas.microsoft.com/office/drawing/2014/main" id="{501D7F35-3969-4650-8CA4-F5852EFEDFAB}"/>
              </a:ext>
            </a:extLst>
          </p:cNvPr>
          <p:cNvSpPr txBox="1"/>
          <p:nvPr/>
        </p:nvSpPr>
        <p:spPr>
          <a:xfrm rot="16200000">
            <a:off x="4725165" y="2646280"/>
            <a:ext cx="554011" cy="1569660"/>
          </a:xfrm>
          <a:prstGeom prst="rect">
            <a:avLst/>
          </a:prstGeom>
          <a:noFill/>
        </p:spPr>
        <p:txBody>
          <a:bodyPr wrap="square" rtlCol="0">
            <a:spAutoFit/>
          </a:bodyPr>
          <a:lstStyle/>
          <a:p>
            <a:r>
              <a:rPr lang="en-US" sz="9600" dirty="0">
                <a:solidFill>
                  <a:srgbClr val="00B050"/>
                </a:solidFill>
              </a:rPr>
              <a:t>{</a:t>
            </a:r>
            <a:endParaRPr lang="ru-RU" sz="9600" dirty="0">
              <a:solidFill>
                <a:srgbClr val="00B050"/>
              </a:solidFill>
            </a:endParaRPr>
          </a:p>
        </p:txBody>
      </p:sp>
      <p:cxnSp>
        <p:nvCxnSpPr>
          <p:cNvPr id="4" name="Прямая со стрелкой 3">
            <a:extLst>
              <a:ext uri="{FF2B5EF4-FFF2-40B4-BE49-F238E27FC236}">
                <a16:creationId xmlns:a16="http://schemas.microsoft.com/office/drawing/2014/main" id="{9F3C5D59-9043-183E-AACA-B1F8CD93B751}"/>
              </a:ext>
            </a:extLst>
          </p:cNvPr>
          <p:cNvCxnSpPr>
            <a:cxnSpLocks/>
          </p:cNvCxnSpPr>
          <p:nvPr/>
        </p:nvCxnSpPr>
        <p:spPr>
          <a:xfrm>
            <a:off x="3517883" y="2133014"/>
            <a:ext cx="69945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4A57D5-50F7-39B8-6852-9DC87F6414CD}"/>
              </a:ext>
            </a:extLst>
          </p:cNvPr>
          <p:cNvSpPr txBox="1"/>
          <p:nvPr/>
        </p:nvSpPr>
        <p:spPr>
          <a:xfrm>
            <a:off x="7060557" y="1446706"/>
            <a:ext cx="4409954" cy="369330"/>
          </a:xfrm>
          <a:prstGeom prst="rect">
            <a:avLst/>
          </a:prstGeom>
          <a:noFill/>
        </p:spPr>
        <p:txBody>
          <a:bodyPr wrap="square">
            <a:spAutoFit/>
          </a:bodyPr>
          <a:lstStyle/>
          <a:p>
            <a:pPr algn="ctr"/>
            <a:r>
              <a:rPr lang="ru-RU" sz="1800" dirty="0">
                <a:effectLst/>
                <a:latin typeface="Calibri" panose="020F0502020204030204" pitchFamily="34" charset="0"/>
                <a:ea typeface="Calibri" panose="020F0502020204030204" pitchFamily="34" charset="0"/>
                <a:cs typeface="Times New Roman" panose="02020603050405020304" pitchFamily="18" charset="0"/>
              </a:rPr>
              <a:t>NGC 1039</a:t>
            </a:r>
            <a:endParaRPr lang="ru-RU" dirty="0"/>
          </a:p>
        </p:txBody>
      </p:sp>
      <p:sp>
        <p:nvSpPr>
          <p:cNvPr id="11" name="Номер слайда 2">
            <a:extLst>
              <a:ext uri="{FF2B5EF4-FFF2-40B4-BE49-F238E27FC236}">
                <a16:creationId xmlns:a16="http://schemas.microsoft.com/office/drawing/2014/main" id="{267752E8-4724-A2DF-1822-9EBEDCB0CEF4}"/>
              </a:ext>
            </a:extLst>
          </p:cNvPr>
          <p:cNvSpPr>
            <a:spLocks noGrp="1"/>
          </p:cNvSpPr>
          <p:nvPr>
            <p:ph type="sldNum" sz="quarter" idx="12"/>
          </p:nvPr>
        </p:nvSpPr>
        <p:spPr>
          <a:xfrm>
            <a:off x="9448800" y="6492875"/>
            <a:ext cx="2743200" cy="365125"/>
          </a:xfrm>
        </p:spPr>
        <p:txBody>
          <a:bodyPr/>
          <a:lstStyle/>
          <a:p>
            <a:r>
              <a:rPr lang="ru-RU" dirty="0"/>
              <a:t>7</a:t>
            </a:r>
          </a:p>
        </p:txBody>
      </p:sp>
    </p:spTree>
    <p:extLst>
      <p:ext uri="{BB962C8B-B14F-4D97-AF65-F5344CB8AC3E}">
        <p14:creationId xmlns:p14="http://schemas.microsoft.com/office/powerpoint/2010/main" val="165983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DBD3C7-0E12-4E82-810E-D7536DA4FBF8}"/>
              </a:ext>
            </a:extLst>
          </p:cNvPr>
          <p:cNvSpPr>
            <a:spLocks noGrp="1"/>
          </p:cNvSpPr>
          <p:nvPr>
            <p:ph idx="1"/>
          </p:nvPr>
        </p:nvSpPr>
        <p:spPr>
          <a:xfrm>
            <a:off x="1361954" y="295160"/>
            <a:ext cx="9468091" cy="6365289"/>
          </a:xfrm>
        </p:spPr>
        <p:txBody>
          <a:bodyPr>
            <a:normAutofit fontScale="77500" lnSpcReduction="20000"/>
          </a:bodyPr>
          <a:lstStyle/>
          <a:p>
            <a:pPr marL="0" indent="0">
              <a:buNone/>
            </a:pPr>
            <a:r>
              <a:rPr lang="ru-RU" sz="4600" dirty="0">
                <a:latin typeface="+mj-lt"/>
                <a:ea typeface="Verdana" panose="020B0604030504040204" pitchFamily="34" charset="0"/>
              </a:rPr>
              <a:t>Были рассмотрены различные наборы изохрон:</a:t>
            </a:r>
          </a:p>
          <a:p>
            <a:pPr marL="0" indent="0">
              <a:buNone/>
            </a:pPr>
            <a:endParaRPr lang="ru-RU" sz="2000" dirty="0">
              <a:latin typeface="Verdana" panose="020B0604030504040204" pitchFamily="34" charset="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Victoria-Regina		 </a:t>
            </a:r>
            <a:r>
              <a:rPr lang="ru-RU" sz="2300" dirty="0">
                <a:ea typeface="Verdana" panose="020B0604030504040204" pitchFamily="34" charset="0"/>
              </a:rPr>
              <a:t>большие возраста</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err="1">
                <a:ea typeface="Verdana" panose="020B0604030504040204" pitchFamily="34" charset="0"/>
              </a:rPr>
              <a:t>YaPSI</a:t>
            </a:r>
            <a:r>
              <a:rPr lang="ru-RU" sz="2300" dirty="0">
                <a:ea typeface="Verdana" panose="020B0604030504040204" pitchFamily="34" charset="0"/>
              </a:rPr>
              <a:t>			 нет необходимых фотометрических полос</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CYCLIST</a:t>
            </a:r>
            <a:r>
              <a:rPr lang="ru-RU" sz="2300" dirty="0">
                <a:ea typeface="Verdana" panose="020B0604030504040204" pitchFamily="34" charset="0"/>
              </a:rPr>
              <a:t>			 нет необходимых фотометрических полос</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PISA</a:t>
            </a:r>
            <a:r>
              <a:rPr lang="ru-RU" sz="2300" dirty="0">
                <a:ea typeface="Verdana" panose="020B0604030504040204" pitchFamily="34" charset="0"/>
              </a:rPr>
              <a:t>			 большие возраста</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MIST</a:t>
            </a: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Lyon-Exeter</a:t>
            </a:r>
            <a:r>
              <a:rPr lang="ru-RU" sz="2300" dirty="0">
                <a:ea typeface="Verdana" panose="020B0604030504040204" pitchFamily="34" charset="0"/>
              </a:rPr>
              <a:t>		 нет необходимых фотометрических полос</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err="1">
                <a:ea typeface="Verdana" panose="020B0604030504040204" pitchFamily="34" charset="0"/>
              </a:rPr>
              <a:t>Datrmouth</a:t>
            </a:r>
            <a:r>
              <a:rPr lang="ru-RU" sz="2300" dirty="0">
                <a:ea typeface="Verdana" panose="020B0604030504040204" pitchFamily="34" charset="0"/>
              </a:rPr>
              <a:t>		 большие возраста</a:t>
            </a:r>
          </a:p>
          <a:p>
            <a:pPr marL="0" indent="0">
              <a:buNone/>
            </a:pPr>
            <a:endParaRPr lang="ru-RU"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BASTI			</a:t>
            </a:r>
            <a:r>
              <a:rPr lang="ru-RU" sz="2300" dirty="0">
                <a:ea typeface="Verdana" panose="020B0604030504040204" pitchFamily="34" charset="0"/>
              </a:rPr>
              <a:t> нет необходимых фотометрических полос</a:t>
            </a:r>
            <a:endParaRPr lang="en-US" sz="2300" dirty="0">
              <a:ea typeface="Verdana" panose="020B0604030504040204" pitchFamily="34" charset="0"/>
            </a:endParaRPr>
          </a:p>
          <a:p>
            <a:pPr marL="0" indent="0">
              <a:buNone/>
            </a:pPr>
            <a:endParaRPr lang="en-US" sz="2300" dirty="0">
              <a:ea typeface="Verdana" panose="020B0604030504040204" pitchFamily="34" charset="0"/>
            </a:endParaRPr>
          </a:p>
          <a:p>
            <a:pPr marL="0" indent="0">
              <a:buNone/>
            </a:pPr>
            <a:r>
              <a:rPr lang="ru-RU" sz="2300" dirty="0">
                <a:ea typeface="Verdana" panose="020B0604030504040204" pitchFamily="34" charset="0"/>
              </a:rPr>
              <a:t>	</a:t>
            </a:r>
            <a:r>
              <a:rPr lang="en-US" sz="2300" dirty="0">
                <a:ea typeface="Verdana" panose="020B0604030504040204" pitchFamily="34" charset="0"/>
              </a:rPr>
              <a:t>PARSEC</a:t>
            </a:r>
            <a:endParaRPr lang="ru-RU" sz="2300" dirty="0">
              <a:ea typeface="Verdana" panose="020B0604030504040204" pitchFamily="34" charset="0"/>
            </a:endParaRPr>
          </a:p>
        </p:txBody>
      </p:sp>
      <p:pic>
        <p:nvPicPr>
          <p:cNvPr id="16" name="Рисунок 15">
            <a:extLst>
              <a:ext uri="{FF2B5EF4-FFF2-40B4-BE49-F238E27FC236}">
                <a16:creationId xmlns:a16="http://schemas.microsoft.com/office/drawing/2014/main" id="{29C30971-1152-C5D2-EC79-AECE0F06A132}"/>
              </a:ext>
            </a:extLst>
          </p:cNvPr>
          <p:cNvPicPr>
            <a:picLocks noChangeAspect="1"/>
          </p:cNvPicPr>
          <p:nvPr/>
        </p:nvPicPr>
        <p:blipFill rotWithShape="1">
          <a:blip r:embed="rId3"/>
          <a:srcRect r="2011"/>
          <a:stretch/>
        </p:blipFill>
        <p:spPr>
          <a:xfrm>
            <a:off x="0" y="0"/>
            <a:ext cx="11946835" cy="6858000"/>
          </a:xfrm>
          <a:prstGeom prst="rect">
            <a:avLst/>
          </a:prstGeom>
        </p:spPr>
      </p:pic>
      <p:sp>
        <p:nvSpPr>
          <p:cNvPr id="4" name="Знак умножения 3">
            <a:extLst>
              <a:ext uri="{FF2B5EF4-FFF2-40B4-BE49-F238E27FC236}">
                <a16:creationId xmlns:a16="http://schemas.microsoft.com/office/drawing/2014/main" id="{DA7D1BA6-F145-42BA-A72E-EB376F87D20B}"/>
              </a:ext>
            </a:extLst>
          </p:cNvPr>
          <p:cNvSpPr/>
          <p:nvPr/>
        </p:nvSpPr>
        <p:spPr>
          <a:xfrm>
            <a:off x="4177700" y="894982"/>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нак умножения 4">
            <a:extLst>
              <a:ext uri="{FF2B5EF4-FFF2-40B4-BE49-F238E27FC236}">
                <a16:creationId xmlns:a16="http://schemas.microsoft.com/office/drawing/2014/main" id="{F75D2604-D877-4C43-B54F-1D310A4207CA}"/>
              </a:ext>
            </a:extLst>
          </p:cNvPr>
          <p:cNvSpPr/>
          <p:nvPr/>
        </p:nvSpPr>
        <p:spPr>
          <a:xfrm>
            <a:off x="4196176" y="1555564"/>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нак умножения 5">
            <a:extLst>
              <a:ext uri="{FF2B5EF4-FFF2-40B4-BE49-F238E27FC236}">
                <a16:creationId xmlns:a16="http://schemas.microsoft.com/office/drawing/2014/main" id="{B3BB2F40-8DD4-4782-8FF7-85D912E8B021}"/>
              </a:ext>
            </a:extLst>
          </p:cNvPr>
          <p:cNvSpPr/>
          <p:nvPr/>
        </p:nvSpPr>
        <p:spPr>
          <a:xfrm>
            <a:off x="4196176" y="2173708"/>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нак умножения 6">
            <a:extLst>
              <a:ext uri="{FF2B5EF4-FFF2-40B4-BE49-F238E27FC236}">
                <a16:creationId xmlns:a16="http://schemas.microsoft.com/office/drawing/2014/main" id="{7EDF7FC3-7AFB-4329-A9E5-63DC69C41BE6}"/>
              </a:ext>
            </a:extLst>
          </p:cNvPr>
          <p:cNvSpPr/>
          <p:nvPr/>
        </p:nvSpPr>
        <p:spPr>
          <a:xfrm>
            <a:off x="4196176" y="2822861"/>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нак умножения 7">
            <a:extLst>
              <a:ext uri="{FF2B5EF4-FFF2-40B4-BE49-F238E27FC236}">
                <a16:creationId xmlns:a16="http://schemas.microsoft.com/office/drawing/2014/main" id="{4E73CB1F-4034-42C6-82D9-6F47C2A1F161}"/>
              </a:ext>
            </a:extLst>
          </p:cNvPr>
          <p:cNvSpPr/>
          <p:nvPr/>
        </p:nvSpPr>
        <p:spPr>
          <a:xfrm>
            <a:off x="4196175" y="4122072"/>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нак умножения 8">
            <a:extLst>
              <a:ext uri="{FF2B5EF4-FFF2-40B4-BE49-F238E27FC236}">
                <a16:creationId xmlns:a16="http://schemas.microsoft.com/office/drawing/2014/main" id="{2D3D6D58-49A4-47C7-9499-B2EB59391B0E}"/>
              </a:ext>
            </a:extLst>
          </p:cNvPr>
          <p:cNvSpPr/>
          <p:nvPr/>
        </p:nvSpPr>
        <p:spPr>
          <a:xfrm>
            <a:off x="4196174" y="4741558"/>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нак умножения 9">
            <a:extLst>
              <a:ext uri="{FF2B5EF4-FFF2-40B4-BE49-F238E27FC236}">
                <a16:creationId xmlns:a16="http://schemas.microsoft.com/office/drawing/2014/main" id="{E32FC235-241D-4472-9FB8-A451F695976D}"/>
              </a:ext>
            </a:extLst>
          </p:cNvPr>
          <p:cNvSpPr/>
          <p:nvPr/>
        </p:nvSpPr>
        <p:spPr>
          <a:xfrm>
            <a:off x="4196174" y="5359702"/>
            <a:ext cx="550415" cy="57704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descr="Флажок со сплошной заливкой">
            <a:extLst>
              <a:ext uri="{FF2B5EF4-FFF2-40B4-BE49-F238E27FC236}">
                <a16:creationId xmlns:a16="http://schemas.microsoft.com/office/drawing/2014/main" id="{944245D2-011F-4CDB-BE80-95A7B0C7C1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6176" y="3399909"/>
            <a:ext cx="577048" cy="577048"/>
          </a:xfrm>
          <a:prstGeom prst="rect">
            <a:avLst/>
          </a:prstGeom>
        </p:spPr>
      </p:pic>
      <p:pic>
        <p:nvPicPr>
          <p:cNvPr id="13" name="Рисунок 12" descr="Флажок со сплошной заливкой">
            <a:extLst>
              <a:ext uri="{FF2B5EF4-FFF2-40B4-BE49-F238E27FC236}">
                <a16:creationId xmlns:a16="http://schemas.microsoft.com/office/drawing/2014/main" id="{DA70BC2C-CFFE-4E15-8A18-DD17AE702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6176" y="5965919"/>
            <a:ext cx="577048" cy="577048"/>
          </a:xfrm>
          <a:prstGeom prst="rect">
            <a:avLst/>
          </a:prstGeom>
        </p:spPr>
      </p:pic>
      <p:sp>
        <p:nvSpPr>
          <p:cNvPr id="2" name="Номер слайда 2">
            <a:extLst>
              <a:ext uri="{FF2B5EF4-FFF2-40B4-BE49-F238E27FC236}">
                <a16:creationId xmlns:a16="http://schemas.microsoft.com/office/drawing/2014/main" id="{10733335-CEAF-A9F2-95AA-C2BC1BF212C6}"/>
              </a:ext>
            </a:extLst>
          </p:cNvPr>
          <p:cNvSpPr>
            <a:spLocks noGrp="1"/>
          </p:cNvSpPr>
          <p:nvPr>
            <p:ph type="sldNum" sz="quarter" idx="12"/>
          </p:nvPr>
        </p:nvSpPr>
        <p:spPr>
          <a:xfrm>
            <a:off x="9448800" y="6492875"/>
            <a:ext cx="2743200" cy="365125"/>
          </a:xfrm>
        </p:spPr>
        <p:txBody>
          <a:bodyPr/>
          <a:lstStyle/>
          <a:p>
            <a:r>
              <a:rPr lang="ru-RU" dirty="0"/>
              <a:t>8</a:t>
            </a:r>
          </a:p>
        </p:txBody>
      </p:sp>
    </p:spTree>
    <p:extLst>
      <p:ext uri="{BB962C8B-B14F-4D97-AF65-F5344CB8AC3E}">
        <p14:creationId xmlns:p14="http://schemas.microsoft.com/office/powerpoint/2010/main" val="79494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24F40-878F-DEE0-6D08-DBD8B8AA2BC9}"/>
              </a:ext>
            </a:extLst>
          </p:cNvPr>
          <p:cNvSpPr>
            <a:spLocks noGrp="1"/>
          </p:cNvSpPr>
          <p:nvPr>
            <p:ph type="title"/>
          </p:nvPr>
        </p:nvSpPr>
        <p:spPr>
          <a:xfrm>
            <a:off x="838200" y="22804"/>
            <a:ext cx="10515600" cy="1325563"/>
          </a:xfrm>
        </p:spPr>
        <p:txBody>
          <a:bodyPr/>
          <a:lstStyle/>
          <a:p>
            <a:r>
              <a:rPr lang="ru-RU" dirty="0"/>
              <a:t>Изохроны </a:t>
            </a:r>
            <a:r>
              <a:rPr lang="en-US" dirty="0"/>
              <a:t>MIST </a:t>
            </a:r>
            <a:r>
              <a:rPr lang="ru-RU" dirty="0"/>
              <a:t>и</a:t>
            </a:r>
            <a:r>
              <a:rPr lang="en-US" dirty="0"/>
              <a:t> PARSEC</a:t>
            </a:r>
            <a:endParaRPr lang="ru-RU" dirty="0"/>
          </a:p>
        </p:txBody>
      </p:sp>
      <p:pic>
        <p:nvPicPr>
          <p:cNvPr id="5" name="Рисунок 4">
            <a:extLst>
              <a:ext uri="{FF2B5EF4-FFF2-40B4-BE49-F238E27FC236}">
                <a16:creationId xmlns:a16="http://schemas.microsoft.com/office/drawing/2014/main" id="{3E745EE3-233C-1FDC-1B3A-23673593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28" y="1668625"/>
            <a:ext cx="4876103" cy="4687725"/>
          </a:xfrm>
          <a:prstGeom prst="rect">
            <a:avLst/>
          </a:prstGeom>
        </p:spPr>
      </p:pic>
      <p:sp>
        <p:nvSpPr>
          <p:cNvPr id="7" name="TextBox 6">
            <a:extLst>
              <a:ext uri="{FF2B5EF4-FFF2-40B4-BE49-F238E27FC236}">
                <a16:creationId xmlns:a16="http://schemas.microsoft.com/office/drawing/2014/main" id="{DA583621-6AEC-2C02-BBDE-8060209EC19E}"/>
              </a:ext>
            </a:extLst>
          </p:cNvPr>
          <p:cNvSpPr txBox="1"/>
          <p:nvPr/>
        </p:nvSpPr>
        <p:spPr>
          <a:xfrm>
            <a:off x="2026001" y="1355902"/>
            <a:ext cx="9638795" cy="369332"/>
          </a:xfrm>
          <a:prstGeom prst="rect">
            <a:avLst/>
          </a:prstGeom>
          <a:noFill/>
        </p:spPr>
        <p:txBody>
          <a:bodyPr wrap="square" rtlCol="0">
            <a:spAutoFit/>
          </a:bodyPr>
          <a:lstStyle/>
          <a:p>
            <a:r>
              <a:rPr lang="ru-RU" sz="1600" dirty="0"/>
              <a:t>	</a:t>
            </a:r>
            <a:r>
              <a:rPr lang="en-US" sz="1600" dirty="0"/>
              <a:t>    </a:t>
            </a:r>
            <a:r>
              <a:rPr lang="en-US" dirty="0">
                <a:ea typeface="Verdana" panose="020B0604030504040204" pitchFamily="34" charset="0"/>
              </a:rPr>
              <a:t>NGC 1039				</a:t>
            </a:r>
            <a:r>
              <a:rPr lang="ru-RU" dirty="0">
                <a:ea typeface="Verdana" panose="020B0604030504040204" pitchFamily="34" charset="0"/>
              </a:rPr>
              <a:t>  </a:t>
            </a:r>
            <a:r>
              <a:rPr lang="en-US" dirty="0">
                <a:ea typeface="Verdana" panose="020B0604030504040204" pitchFamily="34" charset="0"/>
              </a:rPr>
              <a:t>	NGC 1039</a:t>
            </a:r>
            <a:endParaRPr lang="ru-RU" dirty="0">
              <a:ea typeface="Verdana" panose="020B0604030504040204" pitchFamily="34" charset="0"/>
            </a:endParaRPr>
          </a:p>
        </p:txBody>
      </p:sp>
      <p:sp>
        <p:nvSpPr>
          <p:cNvPr id="8" name="TextBox 7">
            <a:extLst>
              <a:ext uri="{FF2B5EF4-FFF2-40B4-BE49-F238E27FC236}">
                <a16:creationId xmlns:a16="http://schemas.microsoft.com/office/drawing/2014/main" id="{28BE5BF0-61DC-104F-2E6A-01F8904B2D95}"/>
              </a:ext>
            </a:extLst>
          </p:cNvPr>
          <p:cNvSpPr txBox="1"/>
          <p:nvPr/>
        </p:nvSpPr>
        <p:spPr>
          <a:xfrm>
            <a:off x="4158348" y="6356350"/>
            <a:ext cx="3823221" cy="369332"/>
          </a:xfrm>
          <a:prstGeom prst="rect">
            <a:avLst/>
          </a:prstGeom>
          <a:noFill/>
        </p:spPr>
        <p:txBody>
          <a:bodyPr wrap="square" rtlCol="0">
            <a:spAutoFit/>
          </a:bodyPr>
          <a:lstStyle/>
          <a:p>
            <a:r>
              <a:rPr lang="ru-RU" dirty="0"/>
              <a:t>Параметры каталога </a:t>
            </a:r>
            <a:r>
              <a:rPr lang="en-US" dirty="0"/>
              <a:t>Dias at el.</a:t>
            </a:r>
            <a:r>
              <a:rPr lang="ru-RU" dirty="0"/>
              <a:t> </a:t>
            </a:r>
            <a:r>
              <a:rPr lang="en-US" dirty="0"/>
              <a:t>(2021)</a:t>
            </a:r>
            <a:endParaRPr lang="ru-RU" dirty="0"/>
          </a:p>
        </p:txBody>
      </p:sp>
      <p:pic>
        <p:nvPicPr>
          <p:cNvPr id="3" name="Рисунок 2">
            <a:extLst>
              <a:ext uri="{FF2B5EF4-FFF2-40B4-BE49-F238E27FC236}">
                <a16:creationId xmlns:a16="http://schemas.microsoft.com/office/drawing/2014/main" id="{8DE8A07A-EABC-FB79-9F06-54FD23AC3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958" y="1648673"/>
            <a:ext cx="4876104" cy="4661613"/>
          </a:xfrm>
          <a:prstGeom prst="rect">
            <a:avLst/>
          </a:prstGeom>
        </p:spPr>
      </p:pic>
      <p:sp>
        <p:nvSpPr>
          <p:cNvPr id="4" name="TextBox 3">
            <a:extLst>
              <a:ext uri="{FF2B5EF4-FFF2-40B4-BE49-F238E27FC236}">
                <a16:creationId xmlns:a16="http://schemas.microsoft.com/office/drawing/2014/main" id="{A419D431-22CC-8584-27BE-6DD2E4A55155}"/>
              </a:ext>
            </a:extLst>
          </p:cNvPr>
          <p:cNvSpPr txBox="1"/>
          <p:nvPr/>
        </p:nvSpPr>
        <p:spPr>
          <a:xfrm>
            <a:off x="3996609" y="1771733"/>
            <a:ext cx="724478"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[Fe/H]</a:t>
            </a:r>
            <a:endParaRPr lang="ru-RU"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467A99D-3EE7-EB06-06D0-FD8DC1695A74}"/>
              </a:ext>
            </a:extLst>
          </p:cNvPr>
          <p:cNvSpPr txBox="1"/>
          <p:nvPr/>
        </p:nvSpPr>
        <p:spPr>
          <a:xfrm>
            <a:off x="8993140" y="1740955"/>
            <a:ext cx="724478" cy="369332"/>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z</a:t>
            </a:r>
            <a:endParaRPr lang="ru-RU" sz="1800" dirty="0">
              <a:latin typeface="Calibri" panose="020F0502020204030204" pitchFamily="34" charset="0"/>
              <a:cs typeface="Calibri" panose="020F0502020204030204" pitchFamily="34" charset="0"/>
            </a:endParaRPr>
          </a:p>
        </p:txBody>
      </p:sp>
      <p:sp>
        <p:nvSpPr>
          <p:cNvPr id="12" name="Номер слайда 2">
            <a:extLst>
              <a:ext uri="{FF2B5EF4-FFF2-40B4-BE49-F238E27FC236}">
                <a16:creationId xmlns:a16="http://schemas.microsoft.com/office/drawing/2014/main" id="{63AB2E21-3524-631A-02C0-C4688D94A97B}"/>
              </a:ext>
            </a:extLst>
          </p:cNvPr>
          <p:cNvSpPr>
            <a:spLocks noGrp="1"/>
          </p:cNvSpPr>
          <p:nvPr>
            <p:ph type="sldNum" sz="quarter" idx="12"/>
          </p:nvPr>
        </p:nvSpPr>
        <p:spPr>
          <a:xfrm>
            <a:off x="9448800" y="6492875"/>
            <a:ext cx="2743200" cy="365125"/>
          </a:xfrm>
        </p:spPr>
        <p:txBody>
          <a:bodyPr/>
          <a:lstStyle/>
          <a:p>
            <a:r>
              <a:rPr lang="ru-RU" dirty="0"/>
              <a:t>9</a:t>
            </a:r>
          </a:p>
        </p:txBody>
      </p:sp>
    </p:spTree>
    <p:extLst>
      <p:ext uri="{BB962C8B-B14F-4D97-AF65-F5344CB8AC3E}">
        <p14:creationId xmlns:p14="http://schemas.microsoft.com/office/powerpoint/2010/main" val="15146651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5246</TotalTime>
  <Words>4439</Words>
  <Application>Microsoft Office PowerPoint</Application>
  <PresentationFormat>Широкоэкранный</PresentationFormat>
  <Paragraphs>650</Paragraphs>
  <Slides>32</Slides>
  <Notes>29</Notes>
  <HiddenSlides>2</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32</vt:i4>
      </vt:variant>
    </vt:vector>
  </HeadingPairs>
  <TitlesOfParts>
    <vt:vector size="41" baseType="lpstr">
      <vt:lpstr>Arial</vt:lpstr>
      <vt:lpstr>Calibri</vt:lpstr>
      <vt:lpstr>Calibri Light</vt:lpstr>
      <vt:lpstr>Cambria Math</vt:lpstr>
      <vt:lpstr>Courier New</vt:lpstr>
      <vt:lpstr>SFRM1200</vt:lpstr>
      <vt:lpstr>Times New Roman</vt:lpstr>
      <vt:lpstr>Verdana</vt:lpstr>
      <vt:lpstr>Тема Office</vt:lpstr>
      <vt:lpstr>Презентация PowerPoint</vt:lpstr>
      <vt:lpstr>Почему важна задача выделения неразрешенных двойных и кратных звезд в скоплениях?</vt:lpstr>
      <vt:lpstr>Способы выделения неразрешенных двойных и кратных звезд</vt:lpstr>
      <vt:lpstr>В работе Malofeeva+(2022) для выделения неразрешенных двойных и кратных систем была предложена диаграмма  (H-W2)-W1 – W2-(BP-K)</vt:lpstr>
      <vt:lpstr>Цель работы</vt:lpstr>
      <vt:lpstr>Объекты исследования</vt:lpstr>
      <vt:lpstr>Построение выборок звезд скоплений</vt:lpstr>
      <vt:lpstr>Презентация PowerPoint</vt:lpstr>
      <vt:lpstr>Изохроны MIST и PARSEC</vt:lpstr>
      <vt:lpstr>Изохроны RARSEC</vt:lpstr>
      <vt:lpstr>Изохроны RARSEC</vt:lpstr>
      <vt:lpstr>Изохроны RARSEC</vt:lpstr>
      <vt:lpstr>Теоретические линии</vt:lpstr>
      <vt:lpstr>Ограничение области подсчета</vt:lpstr>
      <vt:lpstr>Презентация PowerPoint</vt:lpstr>
      <vt:lpstr>Презентация PowerPoint</vt:lpstr>
      <vt:lpstr>Презентация PowerPoint</vt:lpstr>
      <vt:lpstr>Презентация PowerPoint</vt:lpstr>
      <vt:lpstr>Результаты подсчетов</vt:lpstr>
      <vt:lpstr>Распределения параметра q </vt:lpstr>
      <vt:lpstr>Параметры населения двойных и кратных звезд в скоплениях</vt:lpstr>
      <vt:lpstr>Параметры населения двойных и кратных звезд в скоплениях</vt:lpstr>
      <vt:lpstr>Сравнение с работой Cordoni+(2023)</vt:lpstr>
      <vt:lpstr>Презентация PowerPoint</vt:lpstr>
      <vt:lpstr>Несоответствие изохроны</vt:lpstr>
      <vt:lpstr>Изохроны MIST и PARSEC</vt:lpstr>
      <vt:lpstr>Презентация PowerPoint</vt:lpstr>
      <vt:lpstr>Презентация PowerPoint</vt:lpstr>
      <vt:lpstr>Параметры скоплений, установленные методом варьирования</vt:lpstr>
      <vt:lpstr>Распределения параметра q </vt:lpstr>
      <vt:lpstr>Среднее расстояние между звездами в WISE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Михневич Варвара Олеговна</dc:creator>
  <cp:lastModifiedBy>Varvara Mikhnevich</cp:lastModifiedBy>
  <cp:revision>209</cp:revision>
  <dcterms:created xsi:type="dcterms:W3CDTF">2022-12-04T06:14:55Z</dcterms:created>
  <dcterms:modified xsi:type="dcterms:W3CDTF">2023-06-29T05:56:43Z</dcterms:modified>
</cp:coreProperties>
</file>