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277" r:id="rId4"/>
    <p:sldId id="278" r:id="rId5"/>
    <p:sldId id="279" r:id="rId6"/>
    <p:sldId id="286" r:id="rId7"/>
    <p:sldId id="287" r:id="rId8"/>
    <p:sldId id="288" r:id="rId9"/>
    <p:sldId id="280" r:id="rId10"/>
    <p:sldId id="281" r:id="rId11"/>
    <p:sldId id="260" r:id="rId12"/>
    <p:sldId id="294" r:id="rId13"/>
    <p:sldId id="282" r:id="rId14"/>
    <p:sldId id="289" r:id="rId15"/>
    <p:sldId id="290" r:id="rId16"/>
    <p:sldId id="283" r:id="rId17"/>
    <p:sldId id="291" r:id="rId18"/>
    <p:sldId id="292" r:id="rId19"/>
    <p:sldId id="270" r:id="rId20"/>
    <p:sldId id="295" r:id="rId21"/>
    <p:sldId id="297" r:id="rId22"/>
    <p:sldId id="298" r:id="rId23"/>
    <p:sldId id="296" r:id="rId24"/>
    <p:sldId id="299" r:id="rId25"/>
    <p:sldId id="293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47173-C7FC-4DA6-9C05-E57BDAEA043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792D4-5553-438A-9947-08AB697D3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5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64E2-4F3C-4523-98CC-4785E67F2D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64E2-4F3C-4523-98CC-4785E67F2D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64E2-4F3C-4523-98CC-4785E67F2D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64E2-4F3C-4523-98CC-4785E67F2D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64E2-4F3C-4523-98CC-4785E67F2D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64E2-4F3C-4523-98CC-4785E67F2D1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4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64E2-4F3C-4523-98CC-4785E67F2D1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792D4-5553-438A-9947-08AB697D3D2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3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792D4-5553-438A-9947-08AB697D3D2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8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7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3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D6BF-EDC9-46BE-9C68-45D7086FF61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A11F-C2B0-4113-8C02-50C791F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3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44408" cy="2664296"/>
          </a:xfrm>
        </p:spPr>
        <p:txBody>
          <a:bodyPr>
            <a:normAutofit/>
          </a:bodyPr>
          <a:lstStyle/>
          <a:p>
            <a:r>
              <a:rPr lang="ru-RU" i="1" dirty="0" err="1"/>
              <a:t>Отические</a:t>
            </a:r>
            <a:r>
              <a:rPr lang="ru-RU" i="1" dirty="0"/>
              <a:t> спектры и</a:t>
            </a:r>
            <a:r>
              <a:rPr lang="en-US" i="1" dirty="0"/>
              <a:t> </a:t>
            </a:r>
            <a:r>
              <a:rPr lang="ru-RU" i="1" dirty="0"/>
              <a:t> классификация</a:t>
            </a:r>
            <a:r>
              <a:rPr lang="en-US" i="1" dirty="0"/>
              <a:t> </a:t>
            </a:r>
            <a:r>
              <a:rPr lang="ru-RU" i="1" dirty="0"/>
              <a:t>ИК-источников</a:t>
            </a:r>
            <a:r>
              <a:rPr lang="en-US" i="1" dirty="0"/>
              <a:t> </a:t>
            </a:r>
            <a:r>
              <a:rPr lang="ru-RU" i="1" dirty="0"/>
              <a:t>в областях звездообразования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Т. Ю.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Магакян</a:t>
            </a:r>
            <a:endParaRPr lang="hy-AM" sz="2400" b="1" dirty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Бюраканская</a:t>
            </a:r>
            <a:r>
              <a:rPr lang="ru-RU" sz="2400" dirty="0">
                <a:solidFill>
                  <a:schemeClr val="tx1"/>
                </a:solidFill>
              </a:rPr>
              <a:t> обсерватория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А также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T. </a:t>
            </a:r>
            <a:r>
              <a:rPr lang="ru-RU" sz="2400" dirty="0">
                <a:solidFill>
                  <a:schemeClr val="tx1"/>
                </a:solidFill>
              </a:rPr>
              <a:t>А. Мовсесян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Р. Андреасян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(БАО)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A.</a:t>
            </a:r>
            <a:r>
              <a:rPr lang="ru-RU" sz="2400" dirty="0">
                <a:solidFill>
                  <a:schemeClr val="tx1"/>
                </a:solidFill>
              </a:rPr>
              <a:t> В. Моисеев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ru-RU" sz="2400" dirty="0">
                <a:solidFill>
                  <a:schemeClr val="tx1"/>
                </a:solidFill>
              </a:rPr>
              <a:t>САО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18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166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Ядро </a:t>
            </a:r>
            <a:r>
              <a:rPr lang="en-US" dirty="0"/>
              <a:t>Mon R1: </a:t>
            </a:r>
            <a:r>
              <a:rPr lang="en-US" dirty="0" err="1"/>
              <a:t>Steine</a:t>
            </a:r>
            <a:r>
              <a:rPr lang="en-US" dirty="0"/>
              <a:t>, RNO 72, LkHa216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6970" y="3861048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Steine</a:t>
            </a:r>
            <a:r>
              <a:rPr lang="en-US" dirty="0"/>
              <a:t> GN </a:t>
            </a:r>
          </a:p>
          <a:p>
            <a:r>
              <a:rPr lang="en-US" dirty="0"/>
              <a:t>J0630.8+1037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386104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RNO 72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437103" y="642197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Lk H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216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2360"/>
            <a:ext cx="40186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75" y="908720"/>
            <a:ext cx="4017040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388843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68" y="4167217"/>
            <a:ext cx="1772287" cy="123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379"/>
            <a:ext cx="1875763" cy="157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70" y="5437348"/>
            <a:ext cx="1392560" cy="11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0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47"/>
            <a:ext cx="8229600" cy="1143000"/>
          </a:xfrm>
          <a:effectLst>
            <a:innerShdw blurRad="63500" dist="50800" dir="2700000">
              <a:prstClr val="black">
                <a:alpha val="22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 R2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юг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2MASS 06084223-0657385 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дугообразный джет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HH 1233)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3857593"/>
            <a:ext cx="5163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Изображения в </a:t>
            </a:r>
            <a:r>
              <a:rPr lang="en-US" dirty="0"/>
              <a:t>H</a:t>
            </a:r>
            <a:r>
              <a:rPr lang="en-US" dirty="0">
                <a:latin typeface="Symbol" panose="05050102010706020507" pitchFamily="18" charset="2"/>
              </a:rPr>
              <a:t>a </a:t>
            </a:r>
            <a:r>
              <a:rPr lang="ru-RU" dirty="0"/>
              <a:t>и в непрерывном спектре</a:t>
            </a:r>
            <a:endParaRPr lang="en-US" dirty="0"/>
          </a:p>
          <a:p>
            <a:pPr algn="ctr"/>
            <a:r>
              <a:rPr lang="en-US" dirty="0"/>
              <a:t>1-</a:t>
            </a:r>
            <a:r>
              <a:rPr lang="ru-RU" dirty="0"/>
              <a:t>м </a:t>
            </a:r>
            <a:r>
              <a:rPr lang="ru-RU" dirty="0" err="1"/>
              <a:t>шмидт</a:t>
            </a:r>
            <a:r>
              <a:rPr lang="ru-RU" dirty="0"/>
              <a:t> БАО</a:t>
            </a:r>
            <a:r>
              <a:rPr lang="en-US" dirty="0"/>
              <a:t> 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Центральная звезда связана с биполярной туманностью и НН-потоком НН 1233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022DF-BDA9-2D38-7E6D-796C410CF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52947"/>
            <a:ext cx="8100392" cy="26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47"/>
            <a:ext cx="8229600" cy="1143000"/>
          </a:xfrm>
          <a:effectLst>
            <a:innerShdw blurRad="63500" dist="50800" dir="2700000">
              <a:prstClr val="black">
                <a:alpha val="22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 R2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юг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2MASS 06084223-0657385 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дугообразный джет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HH 1233)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7"/>
            <a:ext cx="7985937" cy="306383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41" y="4080052"/>
            <a:ext cx="3579736" cy="234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9221"/>
            <a:ext cx="4182695" cy="25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66F4A4-2A6E-C1EA-02A1-1387CFC88542}"/>
              </a:ext>
            </a:extLst>
          </p:cNvPr>
          <p:cNvSpPr txBox="1"/>
          <p:nvPr/>
        </p:nvSpPr>
        <p:spPr>
          <a:xfrm>
            <a:off x="6230331" y="4293096"/>
            <a:ext cx="63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[OI]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EC587-676D-9072-09B2-243E5FE1B212}"/>
              </a:ext>
            </a:extLst>
          </p:cNvPr>
          <p:cNvSpPr txBox="1"/>
          <p:nvPr/>
        </p:nvSpPr>
        <p:spPr>
          <a:xfrm>
            <a:off x="7192809" y="4180262"/>
            <a:ext cx="46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4FC2A-B87C-60E8-EDC8-55015CFF9E9C}"/>
              </a:ext>
            </a:extLst>
          </p:cNvPr>
          <p:cNvSpPr txBox="1"/>
          <p:nvPr/>
        </p:nvSpPr>
        <p:spPr>
          <a:xfrm>
            <a:off x="8196094" y="4293096"/>
            <a:ext cx="63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[SII]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9E9AA-4AEA-781A-CDC8-F6850746F8A8}"/>
              </a:ext>
            </a:extLst>
          </p:cNvPr>
          <p:cNvSpPr txBox="1"/>
          <p:nvPr/>
        </p:nvSpPr>
        <p:spPr>
          <a:xfrm>
            <a:off x="8103335" y="5755955"/>
            <a:ext cx="40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7FA92-DC77-51BB-B5DB-CABF3958AA45}"/>
              </a:ext>
            </a:extLst>
          </p:cNvPr>
          <p:cNvSpPr txBox="1"/>
          <p:nvPr/>
        </p:nvSpPr>
        <p:spPr>
          <a:xfrm>
            <a:off x="7192809" y="5789777"/>
            <a:ext cx="63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BaII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4D6C6-D450-2D1A-3CD6-C6C30CC0D736}"/>
              </a:ext>
            </a:extLst>
          </p:cNvPr>
          <p:cNvSpPr txBox="1"/>
          <p:nvPr/>
        </p:nvSpPr>
        <p:spPr>
          <a:xfrm>
            <a:off x="3021047" y="5755955"/>
            <a:ext cx="69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BF850-7F9C-C785-FBD2-4E217231F321}"/>
              </a:ext>
            </a:extLst>
          </p:cNvPr>
          <p:cNvSpPr txBox="1"/>
          <p:nvPr/>
        </p:nvSpPr>
        <p:spPr>
          <a:xfrm>
            <a:off x="2265086" y="4497396"/>
            <a:ext cx="69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4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 R2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юг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область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V9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Mon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6264696" cy="476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8" y="1484784"/>
            <a:ext cx="24018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187624" y="3508842"/>
            <a:ext cx="250624" cy="5682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6846" y="1334319"/>
            <a:ext cx="143222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07753" y="1052736"/>
            <a:ext cx="1199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V899 Mon</a:t>
            </a:r>
            <a:endParaRPr lang="ru-RU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5FF4CB-6C92-63B8-B0F7-E6908F83D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.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3888" y="4149079"/>
            <a:ext cx="2268216" cy="177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V963 Mon</a:t>
            </a:r>
            <a:r>
              <a:rPr lang="ru-RU" sz="1800" dirty="0"/>
              <a:t> и геликоидальный поток НН 1234. Изображение в </a:t>
            </a:r>
            <a:r>
              <a:rPr lang="en-US" sz="1800" dirty="0"/>
              <a:t>H</a:t>
            </a:r>
            <a:r>
              <a:rPr lang="en-US" sz="1800" dirty="0">
                <a:latin typeface="Symbol" panose="05050102010706020507" pitchFamily="18" charset="2"/>
              </a:rPr>
              <a:t>a</a:t>
            </a:r>
            <a:r>
              <a:rPr lang="ru-RU" sz="1800" dirty="0"/>
              <a:t> получено на 3.5м телескопе </a:t>
            </a:r>
            <a:r>
              <a:rPr lang="en-US" sz="1800" dirty="0"/>
              <a:t>ARC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5228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HH 1216 IRS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6272445"/>
            <a:ext cx="1199880" cy="4320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HH 1216 IRS</a:t>
            </a:r>
            <a:endParaRPr lang="ru-RU" sz="2000" dirty="0"/>
          </a:p>
        </p:txBody>
      </p:sp>
      <p:sp>
        <p:nvSpPr>
          <p:cNvPr id="4" name="Rectangle 3"/>
          <p:cNvSpPr/>
          <p:nvPr/>
        </p:nvSpPr>
        <p:spPr>
          <a:xfrm>
            <a:off x="144576" y="5487615"/>
            <a:ext cx="27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Изображения </a:t>
            </a:r>
            <a:r>
              <a:rPr lang="en-US" dirty="0" err="1"/>
              <a:t>PanSTARRS</a:t>
            </a:r>
            <a:r>
              <a:rPr lang="en-US" dirty="0"/>
              <a:t> I </a:t>
            </a:r>
            <a:endParaRPr lang="ru-RU" dirty="0"/>
          </a:p>
          <a:p>
            <a:pPr algn="ctr"/>
            <a:r>
              <a:rPr lang="ru-RU" dirty="0"/>
              <a:t>и</a:t>
            </a:r>
            <a:r>
              <a:rPr lang="en-US" dirty="0"/>
              <a:t> BAO H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05" y="1484784"/>
            <a:ext cx="6100970" cy="46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" y="2060848"/>
            <a:ext cx="2682293" cy="328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HH 1216 IRS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6272445"/>
            <a:ext cx="1199880" cy="4320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HH 1216 IRS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4095564"/>
            <a:ext cx="3253550" cy="25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68" y="1124744"/>
            <a:ext cx="5798256" cy="43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35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CPM 19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757" y="6165304"/>
            <a:ext cx="1248011" cy="576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2MASS K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220072" cy="389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703760" cy="263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15616" y="2894806"/>
            <a:ext cx="1320019" cy="462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2.6m, I</a:t>
            </a: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Star1 = CPM 19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2" y="356195"/>
            <a:ext cx="2492031" cy="25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7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RNO 54</a:t>
            </a:r>
            <a:endParaRPr lang="ru-RU" sz="3100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24646" cy="42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73078" cy="400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587727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RNO 54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132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RNO 54</a:t>
            </a:r>
            <a:endParaRPr lang="ru-RU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5152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222567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[OI]            H</a:t>
            </a:r>
            <a:r>
              <a:rPr lang="el-GR" sz="3200" dirty="0"/>
              <a:t>α</a:t>
            </a:r>
            <a:r>
              <a:rPr lang="en-US" sz="3200" dirty="0"/>
              <a:t> + [NII]                 [SII] </a:t>
            </a:r>
          </a:p>
          <a:p>
            <a:r>
              <a:rPr lang="en-US" sz="3200" dirty="0"/>
              <a:t>  </a:t>
            </a:r>
            <a:r>
              <a:rPr lang="ru-RU" sz="2800" dirty="0" err="1"/>
              <a:t>Джет</a:t>
            </a:r>
            <a:r>
              <a:rPr lang="ru-RU" sz="2800" dirty="0"/>
              <a:t> </a:t>
            </a:r>
            <a:r>
              <a:rPr lang="en-US" sz="2800" dirty="0"/>
              <a:t>RNO 54:  4.5“ = 6000 A.U.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365104"/>
            <a:ext cx="6367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G0-2 II, D=1400 pc, </a:t>
            </a:r>
            <a:r>
              <a:rPr lang="en-US" sz="2800" dirty="0" err="1"/>
              <a:t>L</a:t>
            </a:r>
            <a:r>
              <a:rPr lang="en-US" sz="1600" dirty="0" err="1"/>
              <a:t>bol</a:t>
            </a:r>
            <a:r>
              <a:rPr lang="en-US" sz="2800" dirty="0"/>
              <a:t> &gt; 300 L</a:t>
            </a:r>
            <a:r>
              <a:rPr lang="en-US" sz="2800" dirty="0">
                <a:latin typeface="Arial Unicode MS"/>
                <a:ea typeface="Arial Unicode MS"/>
                <a:cs typeface="Arial Unicode MS"/>
              </a:rPr>
              <a:t>⊙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2800" b="1" dirty="0"/>
              <a:t>RNO 54 star: </a:t>
            </a:r>
            <a:r>
              <a:rPr lang="ru-RU" sz="2800" b="1" dirty="0"/>
              <a:t>весьма старый пост-</a:t>
            </a:r>
            <a:r>
              <a:rPr lang="ru-RU" sz="2800" b="1" dirty="0" err="1"/>
              <a:t>фуор</a:t>
            </a:r>
            <a:r>
              <a:rPr lang="en-US" sz="2800" b="1" dirty="0"/>
              <a:t>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99786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0241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Выводы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Уже начальные результаты оптической спектроскопии на 6м телескопе </a:t>
            </a:r>
          </a:p>
          <a:p>
            <a:pPr marL="0" indent="0">
              <a:buNone/>
            </a:pPr>
            <a:r>
              <a:rPr lang="ru-RU" sz="1800" dirty="0"/>
              <a:t>ИК объектов в темных облаках, включая глубоко</a:t>
            </a:r>
            <a:r>
              <a:rPr lang="en-US" sz="1800" dirty="0"/>
              <a:t> </a:t>
            </a:r>
            <a:r>
              <a:rPr lang="ru-RU" sz="1800" dirty="0"/>
              <a:t>погруженные источники </a:t>
            </a:r>
            <a:r>
              <a:rPr lang="en-US" sz="1800" dirty="0"/>
              <a:t>Class I</a:t>
            </a:r>
            <a:r>
              <a:rPr lang="ru-RU" sz="1800" dirty="0"/>
              <a:t>, позволяют сделать некоторые заключения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Изученные объекты можно разделить примерно на три группы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1. </a:t>
            </a:r>
            <a:r>
              <a:rPr lang="ru-RU" sz="1800" dirty="0"/>
              <a:t>Объекты с континуальным спектром без каких-либо заметных деталей, имеющие узкую эмиссию </a:t>
            </a:r>
            <a:r>
              <a:rPr lang="en-US" sz="1800" dirty="0"/>
              <a:t>H</a:t>
            </a:r>
            <a:r>
              <a:rPr lang="en-US" sz="1800" dirty="0">
                <a:latin typeface="Symbol" panose="05050102010706020507" pitchFamily="18" charset="2"/>
              </a:rPr>
              <a:t>a 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800" dirty="0"/>
              <a:t> 	</a:t>
            </a:r>
            <a:r>
              <a:rPr lang="en-US" sz="1800" dirty="0" err="1"/>
              <a:t>Steine</a:t>
            </a:r>
            <a:r>
              <a:rPr lang="en-US" sz="1800" dirty="0"/>
              <a:t> GN J0630.8+1037, RNO 72, CPM 19</a:t>
            </a:r>
          </a:p>
          <a:p>
            <a:pPr marL="0" indent="0">
              <a:buNone/>
            </a:pPr>
            <a:r>
              <a:rPr lang="en-US" sz="1800" dirty="0"/>
              <a:t>2. </a:t>
            </a:r>
            <a:r>
              <a:rPr lang="ru-RU" sz="1800" dirty="0"/>
              <a:t>Звезды, в спектрах которых, помимо сильной эмиссии</a:t>
            </a:r>
            <a:r>
              <a:rPr lang="en-US" sz="1800" dirty="0"/>
              <a:t> H</a:t>
            </a:r>
            <a:r>
              <a:rPr lang="en-US" sz="1800" dirty="0">
                <a:latin typeface="Symbol" panose="05050102010706020507" pitchFamily="18" charset="2"/>
              </a:rPr>
              <a:t>a</a:t>
            </a:r>
            <a:r>
              <a:rPr lang="en-US" sz="1800" dirty="0"/>
              <a:t>, </a:t>
            </a:r>
            <a:r>
              <a:rPr lang="ru-RU" sz="1800" dirty="0"/>
              <a:t> видны заметные </a:t>
            </a:r>
            <a:r>
              <a:rPr lang="en-US" sz="1800" dirty="0"/>
              <a:t> </a:t>
            </a:r>
            <a:r>
              <a:rPr lang="ru-RU" sz="1800" dirty="0"/>
              <a:t>эмиссионные линии ударного возбуждения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800" dirty="0"/>
              <a:t>                 IRAS 06297+1021 E, HH 1203 IRS, V963 Mon, HH 1216 IRS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3. </a:t>
            </a:r>
            <a:r>
              <a:rPr lang="ru-RU" sz="1800" dirty="0"/>
              <a:t>Звезды с развитым эмиссионным спектром</a:t>
            </a:r>
            <a:r>
              <a:rPr lang="en-US" sz="1800" dirty="0"/>
              <a:t>, </a:t>
            </a:r>
            <a:r>
              <a:rPr lang="ru-RU" sz="1800" dirty="0"/>
              <a:t>который, однако, не типичен</a:t>
            </a:r>
            <a:r>
              <a:rPr lang="en-US" sz="1800" dirty="0"/>
              <a:t> </a:t>
            </a:r>
            <a:r>
              <a:rPr lang="ru-RU" sz="1800" dirty="0"/>
              <a:t>для звезд</a:t>
            </a:r>
            <a:r>
              <a:rPr lang="en-US" sz="1800" dirty="0"/>
              <a:t> </a:t>
            </a:r>
            <a:r>
              <a:rPr lang="ru-RU" sz="1800" dirty="0"/>
              <a:t>типа</a:t>
            </a:r>
            <a:r>
              <a:rPr lang="en-US" sz="1800" dirty="0"/>
              <a:t> T Tauri.  </a:t>
            </a:r>
          </a:p>
          <a:p>
            <a:pPr marL="0" indent="0">
              <a:buNone/>
            </a:pPr>
            <a:r>
              <a:rPr lang="en-US" sz="1800" dirty="0"/>
              <a:t>                IRAS 06297+1021 W, 2MASS 06084223-0657385 </a:t>
            </a:r>
          </a:p>
          <a:p>
            <a:pPr marL="0" indent="0">
              <a:buNone/>
            </a:pPr>
            <a:r>
              <a:rPr lang="ru-RU" sz="1800" dirty="0"/>
              <a:t>Только два объекта можно рассматривать как вероятные </a:t>
            </a:r>
            <a:r>
              <a:rPr lang="en-US" sz="1800" dirty="0"/>
              <a:t>WTTS:</a:t>
            </a:r>
          </a:p>
          <a:p>
            <a:pPr marL="0" indent="0">
              <a:buNone/>
            </a:pPr>
            <a:r>
              <a:rPr lang="en-US" sz="1800" dirty="0"/>
              <a:t>                2MASS J06323159+1017352, Lk H</a:t>
            </a:r>
            <a:r>
              <a:rPr lang="en-US" sz="1800" dirty="0">
                <a:latin typeface="Symbol" panose="05050102010706020507" pitchFamily="18" charset="2"/>
              </a:rPr>
              <a:t>a</a:t>
            </a:r>
            <a:r>
              <a:rPr lang="en-US" sz="1800" dirty="0"/>
              <a:t> 216</a:t>
            </a:r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661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Введение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704" y="1196752"/>
            <a:ext cx="80757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Потоки </a:t>
            </a:r>
            <a:r>
              <a:rPr lang="ru-RU" sz="2000" dirty="0" err="1"/>
              <a:t>Хербига-Аро</a:t>
            </a:r>
            <a:r>
              <a:rPr lang="ru-RU" sz="2000" dirty="0"/>
              <a:t> (НН) являются наиболее очевидным проявлением протекающего процесса звездообразования. По этой причине их поиски очень важны для выявления новых областей звездообразования.</a:t>
            </a:r>
          </a:p>
          <a:p>
            <a:r>
              <a:rPr lang="ru-RU" sz="2000" dirty="0"/>
              <a:t>Поиски </a:t>
            </a:r>
            <a:r>
              <a:rPr lang="en-US" sz="2000" dirty="0"/>
              <a:t>HH </a:t>
            </a:r>
            <a:r>
              <a:rPr lang="ru-RU" sz="2000" dirty="0"/>
              <a:t>в </a:t>
            </a:r>
            <a:r>
              <a:rPr lang="ru-RU" sz="2000" dirty="0" err="1"/>
              <a:t>Бюраканской</a:t>
            </a:r>
            <a:r>
              <a:rPr lang="ru-RU" sz="2000" dirty="0"/>
              <a:t> обсерватории продолжаются уже десятилетиями.</a:t>
            </a:r>
            <a:r>
              <a:rPr lang="en-US" sz="2000" dirty="0"/>
              <a:t> </a:t>
            </a:r>
            <a:r>
              <a:rPr lang="ru-RU" sz="2000" dirty="0"/>
              <a:t>Обычно в качестве целей использовались </a:t>
            </a:r>
            <a:r>
              <a:rPr lang="ru-RU" sz="2000" dirty="0" err="1"/>
              <a:t>кометарные</a:t>
            </a:r>
            <a:r>
              <a:rPr lang="ru-RU" sz="2000" dirty="0"/>
              <a:t> туманности и туманные звезды в темных облаках.</a:t>
            </a:r>
            <a:r>
              <a:rPr lang="en-US" sz="2000" dirty="0"/>
              <a:t> </a:t>
            </a:r>
            <a:r>
              <a:rPr lang="ru-RU" sz="2000" dirty="0"/>
              <a:t>В последнее время мы начали изучение инфракрасных (ИК) объектов, глубоко погруженных в темные облака. Было найдено большое число новых НН-потоков, особенно в агрегатах</a:t>
            </a:r>
            <a:r>
              <a:rPr lang="en-US" sz="2000" dirty="0"/>
              <a:t> Mon R1 </a:t>
            </a:r>
            <a:r>
              <a:rPr lang="ru-RU" sz="2000" dirty="0"/>
              <a:t>и</a:t>
            </a:r>
            <a:r>
              <a:rPr lang="en-US" sz="2000" dirty="0"/>
              <a:t> Mon R2,</a:t>
            </a:r>
            <a:r>
              <a:rPr lang="ru-RU" sz="2000" dirty="0"/>
              <a:t> где существенно выросло число известных членов</a:t>
            </a:r>
            <a:r>
              <a:rPr lang="en-US" sz="2000" dirty="0"/>
              <a:t>.</a:t>
            </a:r>
          </a:p>
          <a:p>
            <a:r>
              <a:rPr lang="ru-RU" sz="2000" dirty="0"/>
              <a:t>В ходе данного обзора мы обнаружили, что многие из вышеупомянутых ИК-источников на деле видны и в оптическом диапазоне.</a:t>
            </a:r>
            <a:r>
              <a:rPr lang="en-US" sz="2000" dirty="0"/>
              <a:t> </a:t>
            </a:r>
            <a:endParaRPr lang="ru-RU" sz="2000" dirty="0"/>
          </a:p>
          <a:p>
            <a:r>
              <a:rPr lang="ru-RU" sz="2000" dirty="0"/>
              <a:t>С целью лучше понять их природу и эволюционную стадию мы начали в 2020 г. на 6-м телескопе программу </a:t>
            </a:r>
            <a:r>
              <a:rPr lang="ru-RU" sz="2000" dirty="0" err="1"/>
              <a:t>длиннощелевой</a:t>
            </a:r>
            <a:r>
              <a:rPr lang="ru-RU" sz="2000" dirty="0"/>
              <a:t> спектроскопии данных объектов с помощью фокального редуктора </a:t>
            </a:r>
            <a:r>
              <a:rPr lang="en-US" sz="2000" dirty="0"/>
              <a:t>SCORPIO-2</a:t>
            </a:r>
            <a:r>
              <a:rPr lang="ru-RU" sz="2000" dirty="0"/>
              <a:t>.</a:t>
            </a:r>
          </a:p>
          <a:p>
            <a:r>
              <a:rPr lang="ru-RU" sz="2000" dirty="0"/>
              <a:t>Здесь мы представляем некоторые предварительные результаты.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227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024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SED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объекты первой группы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7" y="1027292"/>
            <a:ext cx="4011724" cy="26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43BE54-0BD0-A408-56B6-90999F000030}"/>
              </a:ext>
            </a:extLst>
          </p:cNvPr>
          <p:cNvSpPr txBox="1">
            <a:spLocks/>
          </p:cNvSpPr>
          <p:nvPr/>
        </p:nvSpPr>
        <p:spPr>
          <a:xfrm>
            <a:off x="1883829" y="3751471"/>
            <a:ext cx="1199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Steine</a:t>
            </a:r>
            <a:endParaRPr lang="ru-RU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F94859-DD8D-5BEF-17BB-779EB76F62CC}"/>
              </a:ext>
            </a:extLst>
          </p:cNvPr>
          <p:cNvSpPr txBox="1">
            <a:spLocks/>
          </p:cNvSpPr>
          <p:nvPr/>
        </p:nvSpPr>
        <p:spPr>
          <a:xfrm>
            <a:off x="7353248" y="3673652"/>
            <a:ext cx="1199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RNO 72</a:t>
            </a:r>
            <a:endParaRPr lang="ru-R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B6C2F-4556-FF63-63C2-37FE174A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41" y="3751471"/>
            <a:ext cx="3996449" cy="27738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7C477E-72A1-9D4D-9C2F-F5F05BED03E1}"/>
              </a:ext>
            </a:extLst>
          </p:cNvPr>
          <p:cNvSpPr txBox="1">
            <a:spLocks/>
          </p:cNvSpPr>
          <p:nvPr/>
        </p:nvSpPr>
        <p:spPr>
          <a:xfrm>
            <a:off x="7215673" y="6063346"/>
            <a:ext cx="1199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CPM 19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555207" cy="26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59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024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SED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объекты второй группы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7" y="1153756"/>
            <a:ext cx="3039280" cy="203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54182"/>
            <a:ext cx="3246940" cy="24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0F8801-D91C-3291-E00A-C41EA18F7836}"/>
              </a:ext>
            </a:extLst>
          </p:cNvPr>
          <p:cNvSpPr txBox="1">
            <a:spLocks/>
          </p:cNvSpPr>
          <p:nvPr/>
        </p:nvSpPr>
        <p:spPr>
          <a:xfrm>
            <a:off x="1297450" y="3246212"/>
            <a:ext cx="242560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IRAS 06297+1021 (E)</a:t>
            </a:r>
            <a:endParaRPr lang="ru-RU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4E05D2-835A-0692-1062-0D45BE8DD2B7}"/>
              </a:ext>
            </a:extLst>
          </p:cNvPr>
          <p:cNvSpPr txBox="1">
            <a:spLocks/>
          </p:cNvSpPr>
          <p:nvPr/>
        </p:nvSpPr>
        <p:spPr>
          <a:xfrm>
            <a:off x="4860032" y="3257500"/>
            <a:ext cx="15907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HH 1203 IRS</a:t>
            </a:r>
            <a:endParaRPr lang="ru-RU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A08A16-B490-882F-A8C9-B73CA4A709DC}"/>
              </a:ext>
            </a:extLst>
          </p:cNvPr>
          <p:cNvSpPr txBox="1">
            <a:spLocks/>
          </p:cNvSpPr>
          <p:nvPr/>
        </p:nvSpPr>
        <p:spPr>
          <a:xfrm>
            <a:off x="6120569" y="6278927"/>
            <a:ext cx="15907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HH 1216 IRS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7" y="3657713"/>
            <a:ext cx="3463712" cy="23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08A16-B490-882F-A8C9-B73CA4A709DC}"/>
              </a:ext>
            </a:extLst>
          </p:cNvPr>
          <p:cNvSpPr txBox="1">
            <a:spLocks/>
          </p:cNvSpPr>
          <p:nvPr/>
        </p:nvSpPr>
        <p:spPr>
          <a:xfrm>
            <a:off x="1907704" y="6141009"/>
            <a:ext cx="15907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V963 Mon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091052"/>
            <a:ext cx="3024336" cy="21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7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024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SED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объекты третьей группы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8" y="1124744"/>
            <a:ext cx="418770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44172D-B917-E47F-A7AF-D55CEA317104}"/>
              </a:ext>
            </a:extLst>
          </p:cNvPr>
          <p:cNvSpPr txBox="1">
            <a:spLocks/>
          </p:cNvSpPr>
          <p:nvPr/>
        </p:nvSpPr>
        <p:spPr>
          <a:xfrm>
            <a:off x="5724128" y="4077072"/>
            <a:ext cx="244827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2MASS 06084223-0657385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730358" cy="284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44172D-B917-E47F-A7AF-D55CEA317104}"/>
              </a:ext>
            </a:extLst>
          </p:cNvPr>
          <p:cNvSpPr txBox="1">
            <a:spLocks/>
          </p:cNvSpPr>
          <p:nvPr/>
        </p:nvSpPr>
        <p:spPr>
          <a:xfrm>
            <a:off x="1835696" y="4202733"/>
            <a:ext cx="1774689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IRAS 06297+1021 (W)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873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SED – WTTS</a:t>
            </a:r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CC00C9-0FBD-EF9A-8217-73CB017C8CEB}"/>
              </a:ext>
            </a:extLst>
          </p:cNvPr>
          <p:cNvSpPr txBox="1">
            <a:spLocks/>
          </p:cNvSpPr>
          <p:nvPr/>
        </p:nvSpPr>
        <p:spPr>
          <a:xfrm>
            <a:off x="2005254" y="4675088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Petr</a:t>
            </a:r>
            <a:r>
              <a:rPr lang="ru-RU" sz="2000" dirty="0"/>
              <a:t>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91" y="1515463"/>
            <a:ext cx="3861365" cy="30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CC00C9-0FBD-EF9A-8217-73CB017C8CEB}"/>
              </a:ext>
            </a:extLst>
          </p:cNvPr>
          <p:cNvSpPr txBox="1">
            <a:spLocks/>
          </p:cNvSpPr>
          <p:nvPr/>
        </p:nvSpPr>
        <p:spPr>
          <a:xfrm>
            <a:off x="5868144" y="4725144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Lk H</a:t>
            </a:r>
            <a:r>
              <a:rPr lang="en-US" sz="2000" dirty="0">
                <a:latin typeface="Symbol" panose="05050102010706020507" pitchFamily="18" charset="2"/>
              </a:rPr>
              <a:t>a</a:t>
            </a:r>
            <a:r>
              <a:rPr lang="en-US" sz="2000" dirty="0"/>
              <a:t> 216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6092"/>
            <a:ext cx="4220579" cy="304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740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Диаграмма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J-H,H-K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EB6CCE-3967-7F24-7D3F-C6108A63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68760"/>
            <a:ext cx="6271418" cy="53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4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0241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Практически все звезды второй группы связаны с развитыми </a:t>
            </a:r>
            <a:r>
              <a:rPr lang="en-US" sz="1800" dirty="0"/>
              <a:t>HH-</a:t>
            </a:r>
            <a:r>
              <a:rPr lang="ru-RU" sz="1800" dirty="0"/>
              <a:t>потоками</a:t>
            </a:r>
            <a:r>
              <a:rPr lang="en-US" sz="1800" dirty="0"/>
              <a:t>. </a:t>
            </a:r>
            <a:r>
              <a:rPr lang="ru-RU" sz="1800" dirty="0"/>
              <a:t>Можно полагать, что в их непосредственных окрестностях</a:t>
            </a:r>
            <a:r>
              <a:rPr lang="en-US" sz="1800" dirty="0"/>
              <a:t> </a:t>
            </a:r>
            <a:r>
              <a:rPr lang="ru-RU" sz="1800" dirty="0"/>
              <a:t>также присутствуют протяженные зоны ударного возбуждения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Звезды третьей группы, по-видимому, окружены протяженными и плотными оболочками,  что делает их схожими с эруптивными объектами, подобными</a:t>
            </a:r>
            <a:r>
              <a:rPr lang="en-US" sz="1800" dirty="0"/>
              <a:t> </a:t>
            </a:r>
            <a:r>
              <a:rPr lang="ru-RU" sz="1800" dirty="0" err="1"/>
              <a:t>фуорам</a:t>
            </a:r>
            <a:r>
              <a:rPr lang="ru-RU" sz="1800" dirty="0"/>
              <a:t> и </a:t>
            </a:r>
            <a:r>
              <a:rPr lang="ru-RU" sz="1800" dirty="0" err="1"/>
              <a:t>эксорам</a:t>
            </a:r>
            <a:r>
              <a:rPr lang="ru-RU" sz="1800" dirty="0"/>
              <a:t>.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Природа звезд первой группы пока еще не ясна.</a:t>
            </a:r>
            <a:endParaRPr lang="en-US" sz="1800" dirty="0"/>
          </a:p>
          <a:p>
            <a:pPr marL="0" indent="0">
              <a:buNone/>
            </a:pPr>
            <a:r>
              <a:rPr lang="ru-RU" sz="2000" dirty="0"/>
              <a:t>Более детальный анализ должен быть проведен с учетом поглощения в пылевых оболочках, болометрических светимостей и другие свойств этих звезд. Проект в настоящее время продолжается. 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3799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5400600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br>
              <a:rPr lang="en-US" sz="1200" dirty="0"/>
            </a:br>
            <a:r>
              <a:rPr lang="ru-RU" sz="6600" dirty="0"/>
              <a:t>Спасибо за внимание</a:t>
            </a:r>
            <a:br>
              <a:rPr lang="en-US" sz="6600" dirty="0"/>
            </a:br>
            <a:endParaRPr lang="ru-RU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0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 R1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3608" y="1063991"/>
            <a:ext cx="19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Новые НН потоки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5226"/>
            <a:ext cx="1956986" cy="202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75" y="1433323"/>
            <a:ext cx="36210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5930" y="143332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VY Mon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28498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 1198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8954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24328" y="111545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 1196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5" y="4076215"/>
            <a:ext cx="265747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1800" y="386104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 1203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57" y="4563825"/>
            <a:ext cx="5465177" cy="146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97506" y="6032545"/>
            <a:ext cx="491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PanSTARRS</a:t>
            </a:r>
            <a:r>
              <a:rPr lang="en-US" dirty="0"/>
              <a:t>              2MASS                     GLIMPSE360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419449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RNO 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7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Ядро </a:t>
            </a:r>
            <a:r>
              <a:rPr lang="en-US" dirty="0"/>
              <a:t>Mon R1: IRAS 06297+1021 (E-W)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2498"/>
            <a:ext cx="3850727" cy="2352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8" y="1602490"/>
            <a:ext cx="3864791" cy="2361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1203166"/>
            <a:ext cx="12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PanSTARRS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125950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WISE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20443"/>
            <a:ext cx="4663613" cy="250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28089" y="6521970"/>
            <a:ext cx="206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Spitzer GLIMPSE360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 R1 Core: IRAS 06297+1021 (E-W)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6008270"/>
            <a:ext cx="352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Star1 (2MASS J06323159+1017352)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81" y="1124744"/>
            <a:ext cx="6425747" cy="470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3387477" cy="199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91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Ядро </a:t>
            </a:r>
            <a:r>
              <a:rPr lang="en-US" dirty="0"/>
              <a:t>Mon R1: IRAS 06297+1021 (E-W)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5373216"/>
            <a:ext cx="26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Star2 (IRAS 06297+1021 E)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5579318" cy="39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" y="4653136"/>
            <a:ext cx="3447064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2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Ядро</a:t>
            </a:r>
            <a:r>
              <a:rPr lang="en-US" dirty="0"/>
              <a:t> R1: IRAS 06297+1021 (E-W)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6165304"/>
            <a:ext cx="27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Star3 (IRAS 06297+1021 W)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98" y="1412776"/>
            <a:ext cx="6509381" cy="464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" y="4869160"/>
            <a:ext cx="3282236" cy="19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11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Ядро</a:t>
            </a:r>
            <a:r>
              <a:rPr lang="en-US" dirty="0"/>
              <a:t> R1: IRAS 06297+1021 (E-W)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32663" y="5864497"/>
            <a:ext cx="27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Star3 (IRAS 06297+1021 W)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97" y="1700808"/>
            <a:ext cx="5583132" cy="399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3002"/>
            <a:ext cx="4001460" cy="278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1359" y="462922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NaD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605796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[OI] – H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– [SII]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38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Ядро </a:t>
            </a:r>
            <a:r>
              <a:rPr lang="en-US" dirty="0"/>
              <a:t>Mon R1: HH 1203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25758" y="5962367"/>
            <a:ext cx="481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Отраженный спектр невидимого ИК-источника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22" y="1124744"/>
            <a:ext cx="6272478" cy="460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401244"/>
            <a:ext cx="3867919" cy="116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4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776</Words>
  <Application>Microsoft Office PowerPoint</Application>
  <PresentationFormat>Экран (4:3)</PresentationFormat>
  <Paragraphs>143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Calibri</vt:lpstr>
      <vt:lpstr>Comic Sans MS</vt:lpstr>
      <vt:lpstr>Sylfaen</vt:lpstr>
      <vt:lpstr>Symbol</vt:lpstr>
      <vt:lpstr>Office Theme</vt:lpstr>
      <vt:lpstr>Отические спектры и  классификация ИК-источников в областях звездообразования</vt:lpstr>
      <vt:lpstr>Введение</vt:lpstr>
      <vt:lpstr>Mon R1</vt:lpstr>
      <vt:lpstr>Ядро Mon R1: IRAS 06297+1021 (E-W)</vt:lpstr>
      <vt:lpstr>Mon R1 Core: IRAS 06297+1021 (E-W)</vt:lpstr>
      <vt:lpstr>Ядро Mon R1: IRAS 06297+1021 (E-W)</vt:lpstr>
      <vt:lpstr>Ядро R1: IRAS 06297+1021 (E-W)</vt:lpstr>
      <vt:lpstr>Ядро R1: IRAS 06297+1021 (E-W)</vt:lpstr>
      <vt:lpstr>Ядро Mon R1: HH 1203</vt:lpstr>
      <vt:lpstr>Ядро Mon R1: Steine, RNO 72, LkHa216</vt:lpstr>
      <vt:lpstr>Mon R2 юг: 2MASS 06084223-0657385 (дугообразный джет HH 1233)</vt:lpstr>
      <vt:lpstr>Mon R2 юг: 2MASS 06084223-0657385 (дугообразный джет HH 1233)</vt:lpstr>
      <vt:lpstr>Mon R2 юг: область V963 Mon </vt:lpstr>
      <vt:lpstr>HH 1216 IRS</vt:lpstr>
      <vt:lpstr>HH 1216 IRS</vt:lpstr>
      <vt:lpstr>CPM 19</vt:lpstr>
      <vt:lpstr>RNO 54</vt:lpstr>
      <vt:lpstr>RNO 54</vt:lpstr>
      <vt:lpstr>Выводы</vt:lpstr>
      <vt:lpstr>SED – объекты первой группы</vt:lpstr>
      <vt:lpstr>SED – объекты второй группы</vt:lpstr>
      <vt:lpstr>SED – объекты третьей группы</vt:lpstr>
      <vt:lpstr>SED – WTTS</vt:lpstr>
      <vt:lpstr>Диаграмма (J-H,H-K)</vt:lpstr>
      <vt:lpstr>Заключение</vt:lpstr>
      <vt:lpstr>  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Tigran</dc:creator>
  <cp:lastModifiedBy>Levon Hakobian</cp:lastModifiedBy>
  <cp:revision>127</cp:revision>
  <dcterms:created xsi:type="dcterms:W3CDTF">2022-05-11T13:26:08Z</dcterms:created>
  <dcterms:modified xsi:type="dcterms:W3CDTF">2023-06-26T20:39:30Z</dcterms:modified>
</cp:coreProperties>
</file>