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9.png" ContentType="image/png"/>
  <Override PartName="/ppt/media/image28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58.png" ContentType="image/png"/>
  <Override PartName="/ppt/media/image19.png" ContentType="image/png"/>
  <Override PartName="/ppt/media/image20.png" ContentType="image/png"/>
  <Override PartName="/ppt/media/image57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jpeg" ContentType="image/jpeg"/>
  <Override PartName="/ppt/media/image10.png" ContentType="image/png"/>
  <Override PartName="/ppt/media/image12.emf" ContentType="image/x-emf"/>
  <Override PartName="/ppt/media/image47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5.wmf" ContentType="image/x-wmf"/>
  <Override PartName="/ppt/media/image11.png" ContentType="image/png"/>
  <Override PartName="/ppt/media/image13.emf" ContentType="image/x-emf"/>
  <Override PartName="/ppt/media/image48.png" ContentType="image/png"/>
  <Override PartName="/ppt/media/image6.wmf" ContentType="image/x-wmf"/>
  <Override PartName="/ppt/media/image44.png" ContentType="image/png"/>
  <Override PartName="/ppt/media/image43.png" ContentType="image/png"/>
  <Override PartName="/ppt/media/image45.jpeg" ContentType="image/jpeg"/>
  <Override PartName="/ppt/media/image55.png" ContentType="image/png"/>
  <Override PartName="/ppt/media/image46.jpeg" ContentType="image/jpeg"/>
  <Override PartName="/ppt/media/image54.png" ContentType="image/png"/>
  <Override PartName="/ppt/media/image49.png" ContentType="image/png"/>
  <Override PartName="/ppt/media/image51.png" ContentType="image/png"/>
  <Override PartName="/ppt/media/image50.png" ContentType="image/png"/>
  <Override PartName="/ppt/media/image52.png" ContentType="image/png"/>
  <Override PartName="/ppt/media/image53.png" ContentType="image/png"/>
  <Override PartName="/ppt/media/image42.png" ContentType="image/png"/>
  <Override PartName="/ppt/media/image56.png" ContentType="image/png"/>
  <Override PartName="/ppt/media/image41.png" ContentType="image/png"/>
  <Override PartName="/ppt/media/image40.png" ContentType="image/png"/>
  <Override PartName="/ppt/media/image37.png" ContentType="image/png"/>
  <Override PartName="/ppt/media/image36.png" ContentType="image/png"/>
  <Override PartName="/ppt/media/image35.png" ContentType="image/png"/>
  <Override PartName="/ppt/media/image31.png" ContentType="image/png"/>
  <Override PartName="/ppt/media/image30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24.png" ContentType="image/png"/>
  <Override PartName="/ppt/media/image39.png" ContentType="image/png"/>
  <Override PartName="/ppt/media/image9.png" ContentType="image/png"/>
  <Override PartName="/ppt/media/image38.png" ContentType="image/png"/>
  <Override PartName="/ppt/media/image8.png" ContentType="image/png"/>
  <Override PartName="/ppt/media/image7.wmf" ContentType="image/x-wmf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52E8BF88-BD4C-43DE-B4F7-DB1F16A8CEA5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17320" cy="3985560"/>
          </a:xfrm>
          <a:prstGeom prst="rect">
            <a:avLst/>
          </a:prstGeom>
          <a:ln w="0">
            <a:noFill/>
          </a:ln>
        </p:spPr>
      </p:sp>
      <p:sp>
        <p:nvSpPr>
          <p:cNvPr id="388" name=""/>
          <p:cNvSpPr/>
          <p:nvPr/>
        </p:nvSpPr>
        <p:spPr>
          <a:xfrm>
            <a:off x="756000" y="5078520"/>
            <a:ext cx="6025320" cy="47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22362F-F6B7-4CA3-8B17-A85B36552A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5B7811-D5CB-49DC-A449-1357444FBC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AEE090-5338-483B-9F0B-F601CBF4064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D50DF7-1456-4383-ACBC-EB660C59808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CE351E-EF40-44BB-8457-42025E4598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F2D067-6C60-4039-A3FB-4FEAC58275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09C900-6564-4DD9-955C-B638F24FAD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BFCA3E-666D-40A6-B41D-27CE6B8B66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E0D28F-AE72-41C5-A99B-B856F566F6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2FB4765-C34B-4551-B4AA-DB2C076E0B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291434-15F6-4FA5-BB22-03EEC08285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4DAFA6-58DA-4EE1-B959-EF9C9E69B0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D35FDA1-CE90-47FC-BF7C-C5A2B19A82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11696E-F9D3-4D1D-9076-0F01DD0F0F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111FF0-B216-49EF-8665-88463A1DC2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4A2D14-1BCF-427C-B699-A2EE4B4C2B5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7A2F601-9B56-48BC-8648-83B48E45C3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0446742-D2AE-41AC-B351-C54C984B73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A9272D4-708D-4266-A6A0-533749845E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9C6327C-4163-493D-A97C-8702A83FBB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A3B1D9A-491E-4C00-8164-689FF4D5CE8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11DFC07-67E6-4EC1-A55B-DEB6AA9252C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A04192-90DB-4DDA-94A1-2A451525B9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008A62C-19D6-4F96-AF41-673F7FC23AC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A0FF288-D00A-4C07-8229-AE0D2DECCC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7696B38-A1A7-44A7-8772-303A21A7F0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513F817-511E-4CF7-87B3-4D62D1F348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D14E28D-6E5B-4D75-84D4-4456F22AA3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D11EB9F-C618-4CF6-94A7-595A3B1EA7B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8813DCF-6B48-43E8-90F3-7DC44DA2AF3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22830B-DE8C-43EB-B664-D9BA394EDE5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4254A9-4DEA-4655-BE8D-A032B77BE9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AC0F7F-86E3-4C90-A8BD-2C84456228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52666E-45D8-46D8-890D-A559F489BD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56F6B1-2050-4493-87A3-34055405D1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94CC4E-112C-407B-8B56-8D119BCF46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0F59531A-4160-4570-95C6-46B7BB68C0D1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502920" y="6886440"/>
            <a:ext cx="2346120" cy="5187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2400" spc="-1" strike="noStrike">
                <a:latin typeface="Times New Roman"/>
              </a:defRPr>
            </a:lvl1pPr>
          </a:lstStyle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447720" y="6886440"/>
            <a:ext cx="3193200" cy="5187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2400" spc="-1" strike="noStrike">
                <a:latin typeface="Times New Roman"/>
              </a:defRPr>
            </a:lvl1pPr>
          </a:lstStyle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7227000" y="6886440"/>
            <a:ext cx="2346120" cy="5187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</a:tabLst>
            </a:pPr>
            <a:fld id="{0065023D-BCF0-4177-BE7C-59E2526D3C0F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502920" y="6886440"/>
            <a:ext cx="2346120" cy="5187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2400" spc="-1" strike="noStrike">
                <a:latin typeface="Times New Roman"/>
              </a:defRPr>
            </a:lvl1pPr>
          </a:lstStyle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447720" y="6886440"/>
            <a:ext cx="3193200" cy="5187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2400" spc="-1" strike="noStrike">
                <a:latin typeface="Times New Roman"/>
              </a:defRPr>
            </a:lvl1pPr>
          </a:lstStyle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7227000" y="6886440"/>
            <a:ext cx="2346120" cy="5187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</a:tabLst>
            </a:pPr>
            <a:fld id="{E605D606-AB2F-4524-97C3-19CBBE0DC014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0" y="720"/>
            <a:ext cx="10080720" cy="763128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 txBox="1"/>
          <p:nvPr/>
        </p:nvSpPr>
        <p:spPr>
          <a:xfrm>
            <a:off x="1440000" y="2519640"/>
            <a:ext cx="7848000" cy="122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ru-RU" sz="4000" spc="-1" strike="noStrike">
                <a:solidFill>
                  <a:srgbClr val="ffffff"/>
                </a:solidFill>
                <a:latin typeface="Arial"/>
              </a:rPr>
              <a:t>Формирование межзвездных линий поглощения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1047960" y="1008000"/>
            <a:ext cx="8096040" cy="503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"/>
          <p:cNvSpPr txBox="1"/>
          <p:nvPr/>
        </p:nvSpPr>
        <p:spPr>
          <a:xfrm>
            <a:off x="2387160" y="216000"/>
            <a:ext cx="581508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Образование межзвездных линий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3816000" y="5508000"/>
            <a:ext cx="2725920" cy="380160"/>
          </a:xfrm>
          <a:prstGeom prst="rect">
            <a:avLst/>
          </a:prstGeom>
          <a:ln w="0">
            <a:noFill/>
          </a:ln>
        </p:spPr>
      </p:pic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3312000" y="3420000"/>
            <a:ext cx="3293280" cy="788400"/>
          </a:xfrm>
          <a:prstGeom prst="rect">
            <a:avLst/>
          </a:prstGeom>
          <a:ln w="0">
            <a:noFill/>
          </a:ln>
        </p:spPr>
      </p:pic>
      <p:grpSp>
        <p:nvGrpSpPr>
          <p:cNvPr id="171" name=""/>
          <p:cNvGrpSpPr/>
          <p:nvPr/>
        </p:nvGrpSpPr>
        <p:grpSpPr>
          <a:xfrm>
            <a:off x="5184000" y="6234120"/>
            <a:ext cx="1755000" cy="353880"/>
            <a:chOff x="5184000" y="6234120"/>
            <a:chExt cx="1755000" cy="353880"/>
          </a:xfrm>
        </p:grpSpPr>
        <p:sp>
          <p:nvSpPr>
            <p:cNvPr id="172" name=""/>
            <p:cNvSpPr/>
            <p:nvPr/>
          </p:nvSpPr>
          <p:spPr>
            <a:xfrm>
              <a:off x="5184000" y="6257160"/>
              <a:ext cx="165240" cy="242280"/>
            </a:xfrm>
            <a:custGeom>
              <a:avLst/>
              <a:gdLst/>
              <a:ahLst/>
              <a:rect l="0" t="0" r="r" b="b"/>
              <a:pathLst>
                <a:path w="459" h="673">
                  <a:moveTo>
                    <a:pt x="336" y="76"/>
                  </a:moveTo>
                  <a:cubicBezTo>
                    <a:pt x="344" y="39"/>
                    <a:pt x="347" y="31"/>
                    <a:pt x="425" y="31"/>
                  </a:cubicBezTo>
                  <a:cubicBezTo>
                    <a:pt x="451" y="31"/>
                    <a:pt x="459" y="31"/>
                    <a:pt x="459" y="11"/>
                  </a:cubicBezTo>
                  <a:cubicBezTo>
                    <a:pt x="459" y="0"/>
                    <a:pt x="448" y="0"/>
                    <a:pt x="442" y="0"/>
                  </a:cubicBezTo>
                  <a:cubicBezTo>
                    <a:pt x="414" y="0"/>
                    <a:pt x="341" y="3"/>
                    <a:pt x="313" y="3"/>
                  </a:cubicBezTo>
                  <a:cubicBezTo>
                    <a:pt x="283" y="3"/>
                    <a:pt x="210" y="0"/>
                    <a:pt x="182" y="0"/>
                  </a:cubicBezTo>
                  <a:cubicBezTo>
                    <a:pt x="174" y="0"/>
                    <a:pt x="162" y="0"/>
                    <a:pt x="162" y="20"/>
                  </a:cubicBezTo>
                  <a:cubicBezTo>
                    <a:pt x="162" y="31"/>
                    <a:pt x="171" y="31"/>
                    <a:pt x="190" y="31"/>
                  </a:cubicBezTo>
                  <a:cubicBezTo>
                    <a:pt x="229" y="31"/>
                    <a:pt x="257" y="31"/>
                    <a:pt x="257" y="51"/>
                  </a:cubicBezTo>
                  <a:cubicBezTo>
                    <a:pt x="257" y="53"/>
                    <a:pt x="257" y="56"/>
                    <a:pt x="255" y="65"/>
                  </a:cubicBezTo>
                  <a:lnTo>
                    <a:pt x="120" y="598"/>
                  </a:lnTo>
                  <a:cubicBezTo>
                    <a:pt x="112" y="634"/>
                    <a:pt x="109" y="642"/>
                    <a:pt x="31" y="642"/>
                  </a:cubicBezTo>
                  <a:cubicBezTo>
                    <a:pt x="8" y="642"/>
                    <a:pt x="0" y="642"/>
                    <a:pt x="0" y="662"/>
                  </a:cubicBezTo>
                  <a:cubicBezTo>
                    <a:pt x="0" y="673"/>
                    <a:pt x="11" y="673"/>
                    <a:pt x="14" y="673"/>
                  </a:cubicBezTo>
                  <a:cubicBezTo>
                    <a:pt x="45" y="673"/>
                    <a:pt x="115" y="670"/>
                    <a:pt x="146" y="670"/>
                  </a:cubicBezTo>
                  <a:cubicBezTo>
                    <a:pt x="174" y="670"/>
                    <a:pt x="246" y="673"/>
                    <a:pt x="277" y="673"/>
                  </a:cubicBezTo>
                  <a:cubicBezTo>
                    <a:pt x="285" y="673"/>
                    <a:pt x="297" y="673"/>
                    <a:pt x="297" y="654"/>
                  </a:cubicBezTo>
                  <a:cubicBezTo>
                    <a:pt x="297" y="642"/>
                    <a:pt x="288" y="642"/>
                    <a:pt x="266" y="642"/>
                  </a:cubicBezTo>
                  <a:cubicBezTo>
                    <a:pt x="249" y="642"/>
                    <a:pt x="243" y="642"/>
                    <a:pt x="224" y="640"/>
                  </a:cubicBezTo>
                  <a:cubicBezTo>
                    <a:pt x="204" y="640"/>
                    <a:pt x="199" y="634"/>
                    <a:pt x="199" y="623"/>
                  </a:cubicBezTo>
                  <a:cubicBezTo>
                    <a:pt x="199" y="617"/>
                    <a:pt x="201" y="609"/>
                    <a:pt x="204" y="600"/>
                  </a:cubicBezTo>
                  <a:lnTo>
                    <a:pt x="336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73" name=""/>
            <p:cNvSpPr/>
            <p:nvPr/>
          </p:nvSpPr>
          <p:spPr>
            <a:xfrm>
              <a:off x="5390640" y="6234120"/>
              <a:ext cx="83520" cy="353880"/>
            </a:xfrm>
            <a:custGeom>
              <a:avLst/>
              <a:gdLst/>
              <a:ahLst/>
              <a:rect l="0" t="0" r="r" b="b"/>
              <a:pathLst>
                <a:path w="232" h="983">
                  <a:moveTo>
                    <a:pt x="232" y="975"/>
                  </a:moveTo>
                  <a:cubicBezTo>
                    <a:pt x="232" y="972"/>
                    <a:pt x="232" y="969"/>
                    <a:pt x="212" y="952"/>
                  </a:cubicBezTo>
                  <a:cubicBezTo>
                    <a:pt x="89" y="829"/>
                    <a:pt x="58" y="642"/>
                    <a:pt x="58" y="492"/>
                  </a:cubicBezTo>
                  <a:cubicBezTo>
                    <a:pt x="58" y="322"/>
                    <a:pt x="95" y="151"/>
                    <a:pt x="218" y="28"/>
                  </a:cubicBezTo>
                  <a:cubicBezTo>
                    <a:pt x="232" y="14"/>
                    <a:pt x="232" y="14"/>
                    <a:pt x="232" y="11"/>
                  </a:cubicBezTo>
                  <a:cubicBezTo>
                    <a:pt x="232" y="3"/>
                    <a:pt x="226" y="0"/>
                    <a:pt x="221" y="0"/>
                  </a:cubicBezTo>
                  <a:cubicBezTo>
                    <a:pt x="210" y="0"/>
                    <a:pt x="120" y="67"/>
                    <a:pt x="61" y="193"/>
                  </a:cubicBezTo>
                  <a:cubicBezTo>
                    <a:pt x="11" y="302"/>
                    <a:pt x="0" y="411"/>
                    <a:pt x="0" y="492"/>
                  </a:cubicBezTo>
                  <a:cubicBezTo>
                    <a:pt x="0" y="569"/>
                    <a:pt x="11" y="687"/>
                    <a:pt x="64" y="799"/>
                  </a:cubicBezTo>
                  <a:cubicBezTo>
                    <a:pt x="126" y="922"/>
                    <a:pt x="210" y="983"/>
                    <a:pt x="221" y="983"/>
                  </a:cubicBezTo>
                  <a:cubicBezTo>
                    <a:pt x="226" y="983"/>
                    <a:pt x="232" y="980"/>
                    <a:pt x="232" y="9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74" name=""/>
            <p:cNvSpPr/>
            <p:nvPr/>
          </p:nvSpPr>
          <p:spPr>
            <a:xfrm>
              <a:off x="5511600" y="6342840"/>
              <a:ext cx="168120" cy="156960"/>
            </a:xfrm>
            <a:custGeom>
              <a:avLst/>
              <a:gdLst/>
              <a:ahLst/>
              <a:rect l="0" t="0" r="r" b="b"/>
              <a:pathLst>
                <a:path w="467" h="436">
                  <a:moveTo>
                    <a:pt x="167" y="11"/>
                  </a:moveTo>
                  <a:cubicBezTo>
                    <a:pt x="167" y="11"/>
                    <a:pt x="167" y="0"/>
                    <a:pt x="156" y="0"/>
                  </a:cubicBezTo>
                  <a:cubicBezTo>
                    <a:pt x="134" y="0"/>
                    <a:pt x="61" y="8"/>
                    <a:pt x="36" y="11"/>
                  </a:cubicBezTo>
                  <a:cubicBezTo>
                    <a:pt x="28" y="11"/>
                    <a:pt x="16" y="11"/>
                    <a:pt x="16" y="31"/>
                  </a:cubicBezTo>
                  <a:cubicBezTo>
                    <a:pt x="16" y="42"/>
                    <a:pt x="25" y="42"/>
                    <a:pt x="39" y="42"/>
                  </a:cubicBezTo>
                  <a:cubicBezTo>
                    <a:pt x="86" y="42"/>
                    <a:pt x="89" y="48"/>
                    <a:pt x="89" y="59"/>
                  </a:cubicBezTo>
                  <a:cubicBezTo>
                    <a:pt x="89" y="64"/>
                    <a:pt x="78" y="112"/>
                    <a:pt x="69" y="140"/>
                  </a:cubicBezTo>
                  <a:lnTo>
                    <a:pt x="11" y="380"/>
                  </a:lnTo>
                  <a:cubicBezTo>
                    <a:pt x="5" y="394"/>
                    <a:pt x="0" y="422"/>
                    <a:pt x="0" y="425"/>
                  </a:cubicBezTo>
                  <a:cubicBezTo>
                    <a:pt x="0" y="436"/>
                    <a:pt x="11" y="436"/>
                    <a:pt x="16" y="436"/>
                  </a:cubicBezTo>
                  <a:lnTo>
                    <a:pt x="30" y="436"/>
                  </a:lnTo>
                  <a:cubicBezTo>
                    <a:pt x="97" y="425"/>
                    <a:pt x="207" y="386"/>
                    <a:pt x="307" y="291"/>
                  </a:cubicBezTo>
                  <a:cubicBezTo>
                    <a:pt x="439" y="171"/>
                    <a:pt x="467" y="36"/>
                    <a:pt x="467" y="28"/>
                  </a:cubicBezTo>
                  <a:cubicBezTo>
                    <a:pt x="467" y="11"/>
                    <a:pt x="453" y="0"/>
                    <a:pt x="436" y="0"/>
                  </a:cubicBezTo>
                  <a:cubicBezTo>
                    <a:pt x="428" y="0"/>
                    <a:pt x="405" y="3"/>
                    <a:pt x="397" y="34"/>
                  </a:cubicBezTo>
                  <a:cubicBezTo>
                    <a:pt x="335" y="257"/>
                    <a:pt x="184" y="369"/>
                    <a:pt x="72" y="405"/>
                  </a:cubicBezTo>
                  <a:lnTo>
                    <a:pt x="167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75" name=""/>
            <p:cNvSpPr/>
            <p:nvPr/>
          </p:nvSpPr>
          <p:spPr>
            <a:xfrm>
              <a:off x="5711040" y="6234120"/>
              <a:ext cx="83520" cy="353880"/>
            </a:xfrm>
            <a:custGeom>
              <a:avLst/>
              <a:gdLst/>
              <a:ahLst/>
              <a:rect l="0" t="0" r="r" b="b"/>
              <a:pathLst>
                <a:path w="232" h="983">
                  <a:moveTo>
                    <a:pt x="232" y="492"/>
                  </a:moveTo>
                  <a:cubicBezTo>
                    <a:pt x="232" y="417"/>
                    <a:pt x="221" y="296"/>
                    <a:pt x="165" y="185"/>
                  </a:cubicBezTo>
                  <a:cubicBezTo>
                    <a:pt x="106" y="64"/>
                    <a:pt x="19" y="0"/>
                    <a:pt x="11" y="0"/>
                  </a:cubicBezTo>
                  <a:cubicBezTo>
                    <a:pt x="3" y="0"/>
                    <a:pt x="0" y="3"/>
                    <a:pt x="0" y="11"/>
                  </a:cubicBezTo>
                  <a:cubicBezTo>
                    <a:pt x="0" y="14"/>
                    <a:pt x="-1" y="14"/>
                    <a:pt x="19" y="34"/>
                  </a:cubicBezTo>
                  <a:cubicBezTo>
                    <a:pt x="116" y="131"/>
                    <a:pt x="173" y="288"/>
                    <a:pt x="173" y="492"/>
                  </a:cubicBezTo>
                  <a:cubicBezTo>
                    <a:pt x="173" y="662"/>
                    <a:pt x="137" y="835"/>
                    <a:pt x="14" y="958"/>
                  </a:cubicBezTo>
                  <a:cubicBezTo>
                    <a:pt x="0" y="969"/>
                    <a:pt x="0" y="972"/>
                    <a:pt x="0" y="975"/>
                  </a:cubicBezTo>
                  <a:cubicBezTo>
                    <a:pt x="0" y="980"/>
                    <a:pt x="3" y="983"/>
                    <a:pt x="11" y="983"/>
                  </a:cubicBezTo>
                  <a:cubicBezTo>
                    <a:pt x="19" y="983"/>
                    <a:pt x="109" y="916"/>
                    <a:pt x="168" y="793"/>
                  </a:cubicBezTo>
                  <a:cubicBezTo>
                    <a:pt x="218" y="684"/>
                    <a:pt x="232" y="575"/>
                    <a:pt x="232" y="4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76" name=""/>
            <p:cNvSpPr/>
            <p:nvPr/>
          </p:nvSpPr>
          <p:spPr>
            <a:xfrm>
              <a:off x="5946480" y="6369120"/>
              <a:ext cx="236880" cy="83520"/>
            </a:xfrm>
            <a:custGeom>
              <a:avLst/>
              <a:gdLst/>
              <a:ahLst/>
              <a:rect l="0" t="0" r="r" b="b"/>
              <a:pathLst>
                <a:path w="658" h="232">
                  <a:moveTo>
                    <a:pt x="625" y="39"/>
                  </a:moveTo>
                  <a:cubicBezTo>
                    <a:pt x="639" y="39"/>
                    <a:pt x="658" y="38"/>
                    <a:pt x="658" y="19"/>
                  </a:cubicBezTo>
                  <a:cubicBezTo>
                    <a:pt x="658" y="0"/>
                    <a:pt x="639" y="0"/>
                    <a:pt x="625" y="0"/>
                  </a:cubicBezTo>
                  <a:lnTo>
                    <a:pt x="34" y="0"/>
                  </a:lnTo>
                  <a:cubicBezTo>
                    <a:pt x="20" y="0"/>
                    <a:pt x="0" y="0"/>
                    <a:pt x="0" y="19"/>
                  </a:cubicBezTo>
                  <a:cubicBezTo>
                    <a:pt x="0" y="38"/>
                    <a:pt x="20" y="39"/>
                    <a:pt x="34" y="39"/>
                  </a:cubicBezTo>
                  <a:lnTo>
                    <a:pt x="625" y="39"/>
                  </a:lnTo>
                  <a:moveTo>
                    <a:pt x="625" y="232"/>
                  </a:moveTo>
                  <a:cubicBezTo>
                    <a:pt x="639" y="232"/>
                    <a:pt x="658" y="231"/>
                    <a:pt x="658" y="212"/>
                  </a:cubicBezTo>
                  <a:cubicBezTo>
                    <a:pt x="658" y="192"/>
                    <a:pt x="639" y="193"/>
                    <a:pt x="625" y="193"/>
                  </a:cubicBezTo>
                  <a:lnTo>
                    <a:pt x="34" y="193"/>
                  </a:lnTo>
                  <a:cubicBezTo>
                    <a:pt x="20" y="193"/>
                    <a:pt x="0" y="192"/>
                    <a:pt x="0" y="212"/>
                  </a:cubicBezTo>
                  <a:cubicBezTo>
                    <a:pt x="0" y="231"/>
                    <a:pt x="20" y="232"/>
                    <a:pt x="34" y="232"/>
                  </a:cubicBezTo>
                  <a:lnTo>
                    <a:pt x="625" y="2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77" name=""/>
            <p:cNvSpPr/>
            <p:nvPr/>
          </p:nvSpPr>
          <p:spPr>
            <a:xfrm>
              <a:off x="6316560" y="6342840"/>
              <a:ext cx="136800" cy="160920"/>
            </a:xfrm>
            <a:custGeom>
              <a:avLst/>
              <a:gdLst/>
              <a:ahLst/>
              <a:rect l="0" t="0" r="r" b="b"/>
              <a:pathLst>
                <a:path w="380" h="447">
                  <a:moveTo>
                    <a:pt x="139" y="210"/>
                  </a:moveTo>
                  <a:cubicBezTo>
                    <a:pt x="167" y="210"/>
                    <a:pt x="240" y="207"/>
                    <a:pt x="291" y="185"/>
                  </a:cubicBezTo>
                  <a:cubicBezTo>
                    <a:pt x="361" y="157"/>
                    <a:pt x="366" y="98"/>
                    <a:pt x="366" y="84"/>
                  </a:cubicBezTo>
                  <a:cubicBezTo>
                    <a:pt x="366" y="42"/>
                    <a:pt x="327" y="0"/>
                    <a:pt x="260" y="0"/>
                  </a:cubicBezTo>
                  <a:cubicBezTo>
                    <a:pt x="148" y="0"/>
                    <a:pt x="0" y="95"/>
                    <a:pt x="0" y="268"/>
                  </a:cubicBezTo>
                  <a:cubicBezTo>
                    <a:pt x="0" y="369"/>
                    <a:pt x="58" y="447"/>
                    <a:pt x="156" y="447"/>
                  </a:cubicBezTo>
                  <a:cubicBezTo>
                    <a:pt x="296" y="447"/>
                    <a:pt x="380" y="344"/>
                    <a:pt x="380" y="330"/>
                  </a:cubicBezTo>
                  <a:cubicBezTo>
                    <a:pt x="380" y="324"/>
                    <a:pt x="375" y="319"/>
                    <a:pt x="369" y="319"/>
                  </a:cubicBezTo>
                  <a:cubicBezTo>
                    <a:pt x="363" y="319"/>
                    <a:pt x="361" y="322"/>
                    <a:pt x="355" y="327"/>
                  </a:cubicBezTo>
                  <a:cubicBezTo>
                    <a:pt x="277" y="425"/>
                    <a:pt x="170" y="425"/>
                    <a:pt x="156" y="425"/>
                  </a:cubicBezTo>
                  <a:cubicBezTo>
                    <a:pt x="81" y="425"/>
                    <a:pt x="69" y="344"/>
                    <a:pt x="69" y="310"/>
                  </a:cubicBezTo>
                  <a:cubicBezTo>
                    <a:pt x="69" y="299"/>
                    <a:pt x="72" y="268"/>
                    <a:pt x="86" y="210"/>
                  </a:cubicBezTo>
                  <a:lnTo>
                    <a:pt x="139" y="210"/>
                  </a:lnTo>
                  <a:moveTo>
                    <a:pt x="92" y="187"/>
                  </a:moveTo>
                  <a:cubicBezTo>
                    <a:pt x="131" y="36"/>
                    <a:pt x="235" y="22"/>
                    <a:pt x="260" y="22"/>
                  </a:cubicBezTo>
                  <a:cubicBezTo>
                    <a:pt x="305" y="22"/>
                    <a:pt x="333" y="50"/>
                    <a:pt x="333" y="84"/>
                  </a:cubicBezTo>
                  <a:cubicBezTo>
                    <a:pt x="333" y="187"/>
                    <a:pt x="173" y="187"/>
                    <a:pt x="134" y="187"/>
                  </a:cubicBezTo>
                  <a:lnTo>
                    <a:pt x="92" y="1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78" name=""/>
            <p:cNvSpPr/>
            <p:nvPr/>
          </p:nvSpPr>
          <p:spPr>
            <a:xfrm>
              <a:off x="6491520" y="6285600"/>
              <a:ext cx="168480" cy="12960"/>
            </a:xfrm>
            <a:custGeom>
              <a:avLst/>
              <a:gdLst/>
              <a:ahLst/>
              <a:rect l="0" t="0" r="r" b="b"/>
              <a:pathLst>
                <a:path w="468" h="36">
                  <a:moveTo>
                    <a:pt x="443" y="36"/>
                  </a:moveTo>
                  <a:cubicBezTo>
                    <a:pt x="451" y="36"/>
                    <a:pt x="468" y="36"/>
                    <a:pt x="468" y="19"/>
                  </a:cubicBezTo>
                  <a:cubicBezTo>
                    <a:pt x="468" y="0"/>
                    <a:pt x="454" y="0"/>
                    <a:pt x="443" y="0"/>
                  </a:cubicBezTo>
                  <a:lnTo>
                    <a:pt x="26" y="0"/>
                  </a:lnTo>
                  <a:cubicBezTo>
                    <a:pt x="17" y="0"/>
                    <a:pt x="0" y="0"/>
                    <a:pt x="0" y="19"/>
                  </a:cubicBezTo>
                  <a:cubicBezTo>
                    <a:pt x="0" y="36"/>
                    <a:pt x="17" y="36"/>
                    <a:pt x="26" y="36"/>
                  </a:cubicBezTo>
                  <a:lnTo>
                    <a:pt x="443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79" name=""/>
            <p:cNvSpPr/>
            <p:nvPr/>
          </p:nvSpPr>
          <p:spPr>
            <a:xfrm>
              <a:off x="6697080" y="6246360"/>
              <a:ext cx="134280" cy="110520"/>
            </a:xfrm>
            <a:custGeom>
              <a:avLst/>
              <a:gdLst/>
              <a:ahLst/>
              <a:rect l="0" t="0" r="r" b="b"/>
              <a:pathLst>
                <a:path w="373" h="307">
                  <a:moveTo>
                    <a:pt x="207" y="47"/>
                  </a:moveTo>
                  <a:lnTo>
                    <a:pt x="336" y="47"/>
                  </a:lnTo>
                  <a:cubicBezTo>
                    <a:pt x="345" y="47"/>
                    <a:pt x="373" y="47"/>
                    <a:pt x="373" y="19"/>
                  </a:cubicBezTo>
                  <a:cubicBezTo>
                    <a:pt x="373" y="0"/>
                    <a:pt x="356" y="0"/>
                    <a:pt x="342" y="0"/>
                  </a:cubicBezTo>
                  <a:lnTo>
                    <a:pt x="123" y="0"/>
                  </a:lnTo>
                  <a:cubicBezTo>
                    <a:pt x="104" y="0"/>
                    <a:pt x="82" y="0"/>
                    <a:pt x="45" y="33"/>
                  </a:cubicBezTo>
                  <a:cubicBezTo>
                    <a:pt x="26" y="53"/>
                    <a:pt x="0" y="89"/>
                    <a:pt x="0" y="95"/>
                  </a:cubicBezTo>
                  <a:cubicBezTo>
                    <a:pt x="0" y="103"/>
                    <a:pt x="9" y="103"/>
                    <a:pt x="12" y="103"/>
                  </a:cubicBezTo>
                  <a:cubicBezTo>
                    <a:pt x="20" y="103"/>
                    <a:pt x="20" y="100"/>
                    <a:pt x="26" y="95"/>
                  </a:cubicBezTo>
                  <a:cubicBezTo>
                    <a:pt x="59" y="47"/>
                    <a:pt x="101" y="47"/>
                    <a:pt x="118" y="47"/>
                  </a:cubicBezTo>
                  <a:lnTo>
                    <a:pt x="179" y="47"/>
                  </a:lnTo>
                  <a:lnTo>
                    <a:pt x="112" y="268"/>
                  </a:lnTo>
                  <a:cubicBezTo>
                    <a:pt x="107" y="279"/>
                    <a:pt x="107" y="282"/>
                    <a:pt x="107" y="285"/>
                  </a:cubicBezTo>
                  <a:cubicBezTo>
                    <a:pt x="107" y="304"/>
                    <a:pt x="126" y="307"/>
                    <a:pt x="132" y="307"/>
                  </a:cubicBezTo>
                  <a:cubicBezTo>
                    <a:pt x="157" y="307"/>
                    <a:pt x="163" y="282"/>
                    <a:pt x="165" y="274"/>
                  </a:cubicBezTo>
                  <a:lnTo>
                    <a:pt x="20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80" name=""/>
            <p:cNvSpPr/>
            <p:nvPr/>
          </p:nvSpPr>
          <p:spPr>
            <a:xfrm>
              <a:off x="6838200" y="6310440"/>
              <a:ext cx="100800" cy="79560"/>
            </a:xfrm>
            <a:custGeom>
              <a:avLst/>
              <a:gdLst/>
              <a:ahLst/>
              <a:rect l="0" t="0" r="r" b="b"/>
              <a:pathLst>
                <a:path w="280" h="221">
                  <a:moveTo>
                    <a:pt x="93" y="20"/>
                  </a:moveTo>
                  <a:cubicBezTo>
                    <a:pt x="93" y="12"/>
                    <a:pt x="93" y="12"/>
                    <a:pt x="93" y="9"/>
                  </a:cubicBezTo>
                  <a:cubicBezTo>
                    <a:pt x="93" y="0"/>
                    <a:pt x="87" y="0"/>
                    <a:pt x="79" y="0"/>
                  </a:cubicBezTo>
                  <a:lnTo>
                    <a:pt x="17" y="6"/>
                  </a:lnTo>
                  <a:cubicBezTo>
                    <a:pt x="9" y="6"/>
                    <a:pt x="9" y="6"/>
                    <a:pt x="6" y="9"/>
                  </a:cubicBezTo>
                  <a:cubicBezTo>
                    <a:pt x="3" y="12"/>
                    <a:pt x="3" y="17"/>
                    <a:pt x="3" y="20"/>
                  </a:cubicBezTo>
                  <a:cubicBezTo>
                    <a:pt x="3" y="28"/>
                    <a:pt x="9" y="28"/>
                    <a:pt x="17" y="28"/>
                  </a:cubicBezTo>
                  <a:cubicBezTo>
                    <a:pt x="34" y="28"/>
                    <a:pt x="37" y="31"/>
                    <a:pt x="42" y="31"/>
                  </a:cubicBezTo>
                  <a:cubicBezTo>
                    <a:pt x="42" y="40"/>
                    <a:pt x="42" y="40"/>
                    <a:pt x="39" y="51"/>
                  </a:cubicBezTo>
                  <a:lnTo>
                    <a:pt x="6" y="193"/>
                  </a:lnTo>
                  <a:cubicBezTo>
                    <a:pt x="3" y="199"/>
                    <a:pt x="0" y="210"/>
                    <a:pt x="0" y="213"/>
                  </a:cubicBezTo>
                  <a:cubicBezTo>
                    <a:pt x="0" y="219"/>
                    <a:pt x="6" y="221"/>
                    <a:pt x="11" y="221"/>
                  </a:cubicBezTo>
                  <a:lnTo>
                    <a:pt x="20" y="221"/>
                  </a:lnTo>
                  <a:cubicBezTo>
                    <a:pt x="56" y="216"/>
                    <a:pt x="123" y="199"/>
                    <a:pt x="190" y="151"/>
                  </a:cubicBezTo>
                  <a:cubicBezTo>
                    <a:pt x="266" y="96"/>
                    <a:pt x="280" y="25"/>
                    <a:pt x="280" y="17"/>
                  </a:cubicBezTo>
                  <a:cubicBezTo>
                    <a:pt x="280" y="8"/>
                    <a:pt x="274" y="0"/>
                    <a:pt x="263" y="0"/>
                  </a:cubicBezTo>
                  <a:cubicBezTo>
                    <a:pt x="252" y="0"/>
                    <a:pt x="241" y="6"/>
                    <a:pt x="238" y="20"/>
                  </a:cubicBezTo>
                  <a:cubicBezTo>
                    <a:pt x="232" y="42"/>
                    <a:pt x="218" y="87"/>
                    <a:pt x="162" y="135"/>
                  </a:cubicBezTo>
                  <a:cubicBezTo>
                    <a:pt x="134" y="160"/>
                    <a:pt x="95" y="185"/>
                    <a:pt x="48" y="199"/>
                  </a:cubicBezTo>
                  <a:lnTo>
                    <a:pt x="9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grpSp>
        <p:nvGrpSpPr>
          <p:cNvPr id="181" name=""/>
          <p:cNvGrpSpPr/>
          <p:nvPr/>
        </p:nvGrpSpPr>
        <p:grpSpPr>
          <a:xfrm>
            <a:off x="1987920" y="6234120"/>
            <a:ext cx="1396080" cy="353880"/>
            <a:chOff x="1987920" y="6234120"/>
            <a:chExt cx="1396080" cy="353880"/>
          </a:xfrm>
        </p:grpSpPr>
        <p:sp>
          <p:nvSpPr>
            <p:cNvPr id="182" name=""/>
            <p:cNvSpPr/>
            <p:nvPr/>
          </p:nvSpPr>
          <p:spPr>
            <a:xfrm>
              <a:off x="1987920" y="6257160"/>
              <a:ext cx="165240" cy="242280"/>
            </a:xfrm>
            <a:custGeom>
              <a:avLst/>
              <a:gdLst/>
              <a:ahLst/>
              <a:rect l="0" t="0" r="r" b="b"/>
              <a:pathLst>
                <a:path w="459" h="673">
                  <a:moveTo>
                    <a:pt x="335" y="76"/>
                  </a:moveTo>
                  <a:cubicBezTo>
                    <a:pt x="344" y="39"/>
                    <a:pt x="347" y="31"/>
                    <a:pt x="425" y="31"/>
                  </a:cubicBezTo>
                  <a:cubicBezTo>
                    <a:pt x="450" y="31"/>
                    <a:pt x="459" y="31"/>
                    <a:pt x="459" y="11"/>
                  </a:cubicBezTo>
                  <a:cubicBezTo>
                    <a:pt x="459" y="0"/>
                    <a:pt x="447" y="0"/>
                    <a:pt x="442" y="0"/>
                  </a:cubicBezTo>
                  <a:cubicBezTo>
                    <a:pt x="414" y="0"/>
                    <a:pt x="341" y="3"/>
                    <a:pt x="313" y="3"/>
                  </a:cubicBezTo>
                  <a:cubicBezTo>
                    <a:pt x="282" y="3"/>
                    <a:pt x="210" y="0"/>
                    <a:pt x="182" y="0"/>
                  </a:cubicBezTo>
                  <a:cubicBezTo>
                    <a:pt x="173" y="0"/>
                    <a:pt x="162" y="0"/>
                    <a:pt x="162" y="20"/>
                  </a:cubicBezTo>
                  <a:cubicBezTo>
                    <a:pt x="162" y="31"/>
                    <a:pt x="170" y="31"/>
                    <a:pt x="190" y="31"/>
                  </a:cubicBezTo>
                  <a:cubicBezTo>
                    <a:pt x="229" y="31"/>
                    <a:pt x="257" y="31"/>
                    <a:pt x="257" y="51"/>
                  </a:cubicBezTo>
                  <a:cubicBezTo>
                    <a:pt x="257" y="53"/>
                    <a:pt x="257" y="56"/>
                    <a:pt x="254" y="65"/>
                  </a:cubicBezTo>
                  <a:lnTo>
                    <a:pt x="120" y="598"/>
                  </a:lnTo>
                  <a:cubicBezTo>
                    <a:pt x="112" y="634"/>
                    <a:pt x="109" y="642"/>
                    <a:pt x="30" y="642"/>
                  </a:cubicBezTo>
                  <a:cubicBezTo>
                    <a:pt x="8" y="642"/>
                    <a:pt x="0" y="642"/>
                    <a:pt x="0" y="662"/>
                  </a:cubicBezTo>
                  <a:cubicBezTo>
                    <a:pt x="0" y="673"/>
                    <a:pt x="11" y="673"/>
                    <a:pt x="14" y="673"/>
                  </a:cubicBezTo>
                  <a:cubicBezTo>
                    <a:pt x="44" y="673"/>
                    <a:pt x="114" y="670"/>
                    <a:pt x="145" y="670"/>
                  </a:cubicBezTo>
                  <a:cubicBezTo>
                    <a:pt x="173" y="670"/>
                    <a:pt x="246" y="673"/>
                    <a:pt x="277" y="673"/>
                  </a:cubicBezTo>
                  <a:cubicBezTo>
                    <a:pt x="285" y="673"/>
                    <a:pt x="296" y="673"/>
                    <a:pt x="296" y="654"/>
                  </a:cubicBezTo>
                  <a:cubicBezTo>
                    <a:pt x="296" y="642"/>
                    <a:pt x="288" y="642"/>
                    <a:pt x="266" y="642"/>
                  </a:cubicBezTo>
                  <a:cubicBezTo>
                    <a:pt x="249" y="642"/>
                    <a:pt x="243" y="642"/>
                    <a:pt x="224" y="640"/>
                  </a:cubicBezTo>
                  <a:cubicBezTo>
                    <a:pt x="204" y="640"/>
                    <a:pt x="198" y="634"/>
                    <a:pt x="198" y="623"/>
                  </a:cubicBezTo>
                  <a:cubicBezTo>
                    <a:pt x="198" y="617"/>
                    <a:pt x="201" y="609"/>
                    <a:pt x="204" y="600"/>
                  </a:cubicBezTo>
                  <a:lnTo>
                    <a:pt x="335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83" name=""/>
            <p:cNvSpPr/>
            <p:nvPr/>
          </p:nvSpPr>
          <p:spPr>
            <a:xfrm>
              <a:off x="2143800" y="6388200"/>
              <a:ext cx="115920" cy="169920"/>
            </a:xfrm>
            <a:custGeom>
              <a:avLst/>
              <a:gdLst/>
              <a:ahLst/>
              <a:rect l="0" t="0" r="r" b="b"/>
              <a:pathLst>
                <a:path w="322" h="472">
                  <a:moveTo>
                    <a:pt x="322" y="237"/>
                  </a:moveTo>
                  <a:cubicBezTo>
                    <a:pt x="322" y="162"/>
                    <a:pt x="314" y="109"/>
                    <a:pt x="283" y="59"/>
                  </a:cubicBezTo>
                  <a:cubicBezTo>
                    <a:pt x="261" y="28"/>
                    <a:pt x="216" y="0"/>
                    <a:pt x="163" y="0"/>
                  </a:cubicBezTo>
                  <a:cubicBezTo>
                    <a:pt x="0" y="0"/>
                    <a:pt x="0" y="190"/>
                    <a:pt x="0" y="237"/>
                  </a:cubicBezTo>
                  <a:cubicBezTo>
                    <a:pt x="0" y="288"/>
                    <a:pt x="0" y="472"/>
                    <a:pt x="163" y="472"/>
                  </a:cubicBezTo>
                  <a:cubicBezTo>
                    <a:pt x="322" y="472"/>
                    <a:pt x="322" y="288"/>
                    <a:pt x="322" y="237"/>
                  </a:cubicBezTo>
                  <a:moveTo>
                    <a:pt x="163" y="453"/>
                  </a:moveTo>
                  <a:cubicBezTo>
                    <a:pt x="129" y="453"/>
                    <a:pt x="87" y="436"/>
                    <a:pt x="73" y="377"/>
                  </a:cubicBezTo>
                  <a:cubicBezTo>
                    <a:pt x="65" y="338"/>
                    <a:pt x="65" y="279"/>
                    <a:pt x="65" y="229"/>
                  </a:cubicBezTo>
                  <a:cubicBezTo>
                    <a:pt x="65" y="179"/>
                    <a:pt x="65" y="126"/>
                    <a:pt x="73" y="89"/>
                  </a:cubicBezTo>
                  <a:cubicBezTo>
                    <a:pt x="90" y="33"/>
                    <a:pt x="132" y="19"/>
                    <a:pt x="163" y="19"/>
                  </a:cubicBezTo>
                  <a:cubicBezTo>
                    <a:pt x="199" y="19"/>
                    <a:pt x="236" y="42"/>
                    <a:pt x="247" y="81"/>
                  </a:cubicBezTo>
                  <a:cubicBezTo>
                    <a:pt x="258" y="120"/>
                    <a:pt x="261" y="170"/>
                    <a:pt x="261" y="229"/>
                  </a:cubicBezTo>
                  <a:cubicBezTo>
                    <a:pt x="261" y="279"/>
                    <a:pt x="261" y="333"/>
                    <a:pt x="250" y="374"/>
                  </a:cubicBezTo>
                  <a:cubicBezTo>
                    <a:pt x="236" y="439"/>
                    <a:pt x="191" y="453"/>
                    <a:pt x="163" y="4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84" name=""/>
            <p:cNvSpPr/>
            <p:nvPr/>
          </p:nvSpPr>
          <p:spPr>
            <a:xfrm>
              <a:off x="2325240" y="6234120"/>
              <a:ext cx="83520" cy="353880"/>
            </a:xfrm>
            <a:custGeom>
              <a:avLst/>
              <a:gdLst/>
              <a:ahLst/>
              <a:rect l="0" t="0" r="r" b="b"/>
              <a:pathLst>
                <a:path w="232" h="983">
                  <a:moveTo>
                    <a:pt x="232" y="975"/>
                  </a:moveTo>
                  <a:cubicBezTo>
                    <a:pt x="232" y="972"/>
                    <a:pt x="232" y="969"/>
                    <a:pt x="213" y="952"/>
                  </a:cubicBezTo>
                  <a:cubicBezTo>
                    <a:pt x="90" y="829"/>
                    <a:pt x="59" y="642"/>
                    <a:pt x="59" y="492"/>
                  </a:cubicBezTo>
                  <a:cubicBezTo>
                    <a:pt x="59" y="322"/>
                    <a:pt x="95" y="151"/>
                    <a:pt x="218" y="28"/>
                  </a:cubicBezTo>
                  <a:cubicBezTo>
                    <a:pt x="232" y="14"/>
                    <a:pt x="232" y="14"/>
                    <a:pt x="232" y="11"/>
                  </a:cubicBezTo>
                  <a:cubicBezTo>
                    <a:pt x="232" y="3"/>
                    <a:pt x="227" y="0"/>
                    <a:pt x="221" y="0"/>
                  </a:cubicBezTo>
                  <a:cubicBezTo>
                    <a:pt x="210" y="0"/>
                    <a:pt x="121" y="67"/>
                    <a:pt x="62" y="193"/>
                  </a:cubicBezTo>
                  <a:cubicBezTo>
                    <a:pt x="11" y="302"/>
                    <a:pt x="0" y="411"/>
                    <a:pt x="0" y="492"/>
                  </a:cubicBezTo>
                  <a:cubicBezTo>
                    <a:pt x="0" y="569"/>
                    <a:pt x="11" y="687"/>
                    <a:pt x="65" y="799"/>
                  </a:cubicBezTo>
                  <a:cubicBezTo>
                    <a:pt x="126" y="922"/>
                    <a:pt x="210" y="983"/>
                    <a:pt x="221" y="983"/>
                  </a:cubicBezTo>
                  <a:cubicBezTo>
                    <a:pt x="227" y="983"/>
                    <a:pt x="232" y="980"/>
                    <a:pt x="232" y="9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85" name=""/>
            <p:cNvSpPr/>
            <p:nvPr/>
          </p:nvSpPr>
          <p:spPr>
            <a:xfrm>
              <a:off x="2446200" y="6342840"/>
              <a:ext cx="168120" cy="156960"/>
            </a:xfrm>
            <a:custGeom>
              <a:avLst/>
              <a:gdLst/>
              <a:ahLst/>
              <a:rect l="0" t="0" r="r" b="b"/>
              <a:pathLst>
                <a:path w="467" h="436">
                  <a:moveTo>
                    <a:pt x="168" y="11"/>
                  </a:moveTo>
                  <a:cubicBezTo>
                    <a:pt x="168" y="11"/>
                    <a:pt x="168" y="0"/>
                    <a:pt x="157" y="0"/>
                  </a:cubicBezTo>
                  <a:cubicBezTo>
                    <a:pt x="134" y="0"/>
                    <a:pt x="62" y="8"/>
                    <a:pt x="36" y="11"/>
                  </a:cubicBezTo>
                  <a:cubicBezTo>
                    <a:pt x="28" y="11"/>
                    <a:pt x="17" y="11"/>
                    <a:pt x="17" y="31"/>
                  </a:cubicBezTo>
                  <a:cubicBezTo>
                    <a:pt x="17" y="42"/>
                    <a:pt x="25" y="42"/>
                    <a:pt x="39" y="42"/>
                  </a:cubicBezTo>
                  <a:cubicBezTo>
                    <a:pt x="87" y="42"/>
                    <a:pt x="90" y="48"/>
                    <a:pt x="90" y="59"/>
                  </a:cubicBezTo>
                  <a:cubicBezTo>
                    <a:pt x="90" y="64"/>
                    <a:pt x="78" y="112"/>
                    <a:pt x="70" y="140"/>
                  </a:cubicBezTo>
                  <a:lnTo>
                    <a:pt x="11" y="380"/>
                  </a:lnTo>
                  <a:cubicBezTo>
                    <a:pt x="6" y="394"/>
                    <a:pt x="0" y="422"/>
                    <a:pt x="0" y="425"/>
                  </a:cubicBezTo>
                  <a:cubicBezTo>
                    <a:pt x="0" y="436"/>
                    <a:pt x="11" y="436"/>
                    <a:pt x="17" y="436"/>
                  </a:cubicBezTo>
                  <a:lnTo>
                    <a:pt x="31" y="436"/>
                  </a:lnTo>
                  <a:cubicBezTo>
                    <a:pt x="98" y="425"/>
                    <a:pt x="207" y="386"/>
                    <a:pt x="308" y="291"/>
                  </a:cubicBezTo>
                  <a:cubicBezTo>
                    <a:pt x="439" y="171"/>
                    <a:pt x="467" y="36"/>
                    <a:pt x="467" y="28"/>
                  </a:cubicBezTo>
                  <a:cubicBezTo>
                    <a:pt x="467" y="11"/>
                    <a:pt x="453" y="0"/>
                    <a:pt x="437" y="0"/>
                  </a:cubicBezTo>
                  <a:cubicBezTo>
                    <a:pt x="428" y="0"/>
                    <a:pt x="406" y="3"/>
                    <a:pt x="397" y="34"/>
                  </a:cubicBezTo>
                  <a:cubicBezTo>
                    <a:pt x="336" y="257"/>
                    <a:pt x="185" y="369"/>
                    <a:pt x="73" y="405"/>
                  </a:cubicBezTo>
                  <a:lnTo>
                    <a:pt x="168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86" name=""/>
            <p:cNvSpPr/>
            <p:nvPr/>
          </p:nvSpPr>
          <p:spPr>
            <a:xfrm>
              <a:off x="2645640" y="6234120"/>
              <a:ext cx="83520" cy="353880"/>
            </a:xfrm>
            <a:custGeom>
              <a:avLst/>
              <a:gdLst/>
              <a:ahLst/>
              <a:rect l="0" t="0" r="r" b="b"/>
              <a:pathLst>
                <a:path w="232" h="983">
                  <a:moveTo>
                    <a:pt x="232" y="492"/>
                  </a:moveTo>
                  <a:cubicBezTo>
                    <a:pt x="232" y="417"/>
                    <a:pt x="221" y="296"/>
                    <a:pt x="165" y="185"/>
                  </a:cubicBezTo>
                  <a:cubicBezTo>
                    <a:pt x="106" y="64"/>
                    <a:pt x="19" y="0"/>
                    <a:pt x="11" y="0"/>
                  </a:cubicBezTo>
                  <a:cubicBezTo>
                    <a:pt x="2" y="0"/>
                    <a:pt x="0" y="3"/>
                    <a:pt x="0" y="11"/>
                  </a:cubicBezTo>
                  <a:cubicBezTo>
                    <a:pt x="0" y="14"/>
                    <a:pt x="0" y="14"/>
                    <a:pt x="20" y="34"/>
                  </a:cubicBezTo>
                  <a:cubicBezTo>
                    <a:pt x="118" y="131"/>
                    <a:pt x="174" y="288"/>
                    <a:pt x="174" y="492"/>
                  </a:cubicBezTo>
                  <a:cubicBezTo>
                    <a:pt x="174" y="662"/>
                    <a:pt x="137" y="835"/>
                    <a:pt x="14" y="958"/>
                  </a:cubicBezTo>
                  <a:cubicBezTo>
                    <a:pt x="0" y="969"/>
                    <a:pt x="0" y="972"/>
                    <a:pt x="0" y="975"/>
                  </a:cubicBezTo>
                  <a:cubicBezTo>
                    <a:pt x="0" y="980"/>
                    <a:pt x="2" y="983"/>
                    <a:pt x="11" y="983"/>
                  </a:cubicBezTo>
                  <a:cubicBezTo>
                    <a:pt x="19" y="983"/>
                    <a:pt x="109" y="916"/>
                    <a:pt x="168" y="793"/>
                  </a:cubicBezTo>
                  <a:cubicBezTo>
                    <a:pt x="218" y="684"/>
                    <a:pt x="232" y="575"/>
                    <a:pt x="232" y="4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87" name=""/>
            <p:cNvSpPr/>
            <p:nvPr/>
          </p:nvSpPr>
          <p:spPr>
            <a:xfrm>
              <a:off x="2881440" y="6369120"/>
              <a:ext cx="236880" cy="83520"/>
            </a:xfrm>
            <a:custGeom>
              <a:avLst/>
              <a:gdLst/>
              <a:ahLst/>
              <a:rect l="0" t="0" r="r" b="b"/>
              <a:pathLst>
                <a:path w="658" h="232">
                  <a:moveTo>
                    <a:pt x="624" y="39"/>
                  </a:moveTo>
                  <a:cubicBezTo>
                    <a:pt x="638" y="39"/>
                    <a:pt x="658" y="38"/>
                    <a:pt x="658" y="19"/>
                  </a:cubicBezTo>
                  <a:cubicBezTo>
                    <a:pt x="658" y="0"/>
                    <a:pt x="638" y="0"/>
                    <a:pt x="624" y="0"/>
                  </a:cubicBezTo>
                  <a:lnTo>
                    <a:pt x="34" y="0"/>
                  </a:lnTo>
                  <a:cubicBezTo>
                    <a:pt x="20" y="0"/>
                    <a:pt x="0" y="0"/>
                    <a:pt x="0" y="19"/>
                  </a:cubicBezTo>
                  <a:cubicBezTo>
                    <a:pt x="0" y="38"/>
                    <a:pt x="20" y="39"/>
                    <a:pt x="34" y="39"/>
                  </a:cubicBezTo>
                  <a:lnTo>
                    <a:pt x="624" y="39"/>
                  </a:lnTo>
                  <a:moveTo>
                    <a:pt x="624" y="232"/>
                  </a:moveTo>
                  <a:cubicBezTo>
                    <a:pt x="638" y="232"/>
                    <a:pt x="658" y="231"/>
                    <a:pt x="658" y="212"/>
                  </a:cubicBezTo>
                  <a:cubicBezTo>
                    <a:pt x="658" y="192"/>
                    <a:pt x="638" y="193"/>
                    <a:pt x="624" y="193"/>
                  </a:cubicBezTo>
                  <a:lnTo>
                    <a:pt x="34" y="193"/>
                  </a:lnTo>
                  <a:cubicBezTo>
                    <a:pt x="20" y="193"/>
                    <a:pt x="0" y="192"/>
                    <a:pt x="0" y="212"/>
                  </a:cubicBezTo>
                  <a:cubicBezTo>
                    <a:pt x="0" y="231"/>
                    <a:pt x="20" y="232"/>
                    <a:pt x="34" y="232"/>
                  </a:cubicBezTo>
                  <a:lnTo>
                    <a:pt x="624" y="2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188" name=""/>
            <p:cNvSpPr/>
            <p:nvPr/>
          </p:nvSpPr>
          <p:spPr>
            <a:xfrm>
              <a:off x="3266280" y="6263280"/>
              <a:ext cx="117720" cy="236160"/>
            </a:xfrm>
            <a:custGeom>
              <a:avLst/>
              <a:gdLst/>
              <a:ahLst/>
              <a:rect l="0" t="0" r="r" b="b"/>
              <a:pathLst>
                <a:path w="327" h="656">
                  <a:moveTo>
                    <a:pt x="204" y="25"/>
                  </a:moveTo>
                  <a:cubicBezTo>
                    <a:pt x="204" y="3"/>
                    <a:pt x="204" y="0"/>
                    <a:pt x="182" y="0"/>
                  </a:cubicBezTo>
                  <a:cubicBezTo>
                    <a:pt x="120" y="64"/>
                    <a:pt x="31" y="64"/>
                    <a:pt x="0" y="64"/>
                  </a:cubicBezTo>
                  <a:lnTo>
                    <a:pt x="0" y="95"/>
                  </a:lnTo>
                  <a:cubicBezTo>
                    <a:pt x="20" y="95"/>
                    <a:pt x="78" y="95"/>
                    <a:pt x="129" y="67"/>
                  </a:cubicBezTo>
                  <a:lnTo>
                    <a:pt x="129" y="578"/>
                  </a:lnTo>
                  <a:cubicBezTo>
                    <a:pt x="129" y="614"/>
                    <a:pt x="126" y="625"/>
                    <a:pt x="36" y="625"/>
                  </a:cubicBezTo>
                  <a:lnTo>
                    <a:pt x="6" y="625"/>
                  </a:lnTo>
                  <a:lnTo>
                    <a:pt x="6" y="656"/>
                  </a:lnTo>
                  <a:cubicBezTo>
                    <a:pt x="42" y="653"/>
                    <a:pt x="126" y="653"/>
                    <a:pt x="168" y="653"/>
                  </a:cubicBezTo>
                  <a:cubicBezTo>
                    <a:pt x="207" y="653"/>
                    <a:pt x="294" y="653"/>
                    <a:pt x="327" y="656"/>
                  </a:cubicBezTo>
                  <a:lnTo>
                    <a:pt x="327" y="625"/>
                  </a:lnTo>
                  <a:lnTo>
                    <a:pt x="297" y="625"/>
                  </a:lnTo>
                  <a:cubicBezTo>
                    <a:pt x="207" y="625"/>
                    <a:pt x="204" y="614"/>
                    <a:pt x="204" y="578"/>
                  </a:cubicBezTo>
                  <a:lnTo>
                    <a:pt x="204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sp>
        <p:nvSpPr>
          <p:cNvPr id="189" name=""/>
          <p:cNvSpPr txBox="1"/>
          <p:nvPr/>
        </p:nvSpPr>
        <p:spPr>
          <a:xfrm>
            <a:off x="4237920" y="2232000"/>
            <a:ext cx="238608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Уравнение переноса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90" name=""/>
          <p:cNvGrpSpPr/>
          <p:nvPr/>
        </p:nvGrpSpPr>
        <p:grpSpPr>
          <a:xfrm>
            <a:off x="721440" y="1060920"/>
            <a:ext cx="8785080" cy="1013760"/>
            <a:chOff x="721440" y="1060920"/>
            <a:chExt cx="8785080" cy="1013760"/>
          </a:xfrm>
        </p:grpSpPr>
        <p:sp>
          <p:nvSpPr>
            <p:cNvPr id="191" name=""/>
            <p:cNvSpPr/>
            <p:nvPr/>
          </p:nvSpPr>
          <p:spPr>
            <a:xfrm>
              <a:off x="8856000" y="1512360"/>
              <a:ext cx="432000" cy="432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10800"/>
                  </a:moveTo>
                  <a:lnTo>
                    <a:pt x="3104" y="13909"/>
                  </a:lnTo>
                  <a:lnTo>
                    <a:pt x="3163" y="18437"/>
                  </a:lnTo>
                  <a:lnTo>
                    <a:pt x="7557" y="18440"/>
                  </a:lnTo>
                  <a:lnTo>
                    <a:pt x="10800" y="21600"/>
                  </a:lnTo>
                  <a:lnTo>
                    <a:pt x="13909" y="18496"/>
                  </a:lnTo>
                  <a:lnTo>
                    <a:pt x="18437" y="18437"/>
                  </a:lnTo>
                  <a:lnTo>
                    <a:pt x="18440" y="14043"/>
                  </a:lnTo>
                  <a:lnTo>
                    <a:pt x="21600" y="10800"/>
                  </a:lnTo>
                  <a:lnTo>
                    <a:pt x="18496" y="7691"/>
                  </a:lnTo>
                  <a:lnTo>
                    <a:pt x="18437" y="3163"/>
                  </a:lnTo>
                  <a:lnTo>
                    <a:pt x="14043" y="3160"/>
                  </a:lnTo>
                  <a:lnTo>
                    <a:pt x="10800" y="0"/>
                  </a:lnTo>
                  <a:lnTo>
                    <a:pt x="7691" y="3104"/>
                  </a:lnTo>
                  <a:lnTo>
                    <a:pt x="3163" y="3163"/>
                  </a:lnTo>
                  <a:lnTo>
                    <a:pt x="3160" y="7557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"/>
            <p:cNvSpPr/>
            <p:nvPr/>
          </p:nvSpPr>
          <p:spPr>
            <a:xfrm flipH="1">
              <a:off x="2232000" y="1728000"/>
              <a:ext cx="6552000" cy="72000"/>
            </a:xfrm>
            <a:prstGeom prst="line">
              <a:avLst/>
            </a:prstGeom>
            <a:ln w="0">
              <a:solidFill>
                <a:srgbClr val="cccc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93" name=""/>
            <p:cNvGrpSpPr/>
            <p:nvPr/>
          </p:nvGrpSpPr>
          <p:grpSpPr>
            <a:xfrm>
              <a:off x="721440" y="1514160"/>
              <a:ext cx="558720" cy="560520"/>
              <a:chOff x="721440" y="1514160"/>
              <a:chExt cx="558720" cy="560520"/>
            </a:xfrm>
          </p:grpSpPr>
          <p:sp>
            <p:nvSpPr>
              <p:cNvPr id="194" name=""/>
              <p:cNvSpPr/>
              <p:nvPr/>
            </p:nvSpPr>
            <p:spPr>
              <a:xfrm rot="2718600">
                <a:off x="908280" y="1649160"/>
                <a:ext cx="288000" cy="288000"/>
              </a:xfrm>
              <a:prstGeom prst="ellipse">
                <a:avLst/>
              </a:prstGeom>
              <a:solidFill>
                <a:srgbClr val="999999"/>
              </a:solidFill>
              <a:ln w="0"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" name=""/>
              <p:cNvSpPr/>
              <p:nvPr/>
            </p:nvSpPr>
            <p:spPr>
              <a:xfrm rot="2718600">
                <a:off x="1031400" y="1721160"/>
                <a:ext cx="144000" cy="14400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" name=""/>
              <p:cNvSpPr/>
              <p:nvPr/>
            </p:nvSpPr>
            <p:spPr>
              <a:xfrm flipV="1">
                <a:off x="721440" y="1514160"/>
                <a:ext cx="510840" cy="30276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7" name=""/>
              <p:cNvSpPr/>
              <p:nvPr/>
            </p:nvSpPr>
            <p:spPr>
              <a:xfrm>
                <a:off x="721440" y="1816920"/>
                <a:ext cx="558720" cy="25776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98" name=""/>
            <p:cNvGrpSpPr/>
            <p:nvPr/>
          </p:nvGrpSpPr>
          <p:grpSpPr>
            <a:xfrm>
              <a:off x="1361520" y="1600920"/>
              <a:ext cx="654480" cy="379080"/>
              <a:chOff x="1361520" y="1600920"/>
              <a:chExt cx="654480" cy="379080"/>
            </a:xfrm>
          </p:grpSpPr>
          <p:sp>
            <p:nvSpPr>
              <p:cNvPr id="199" name=""/>
              <p:cNvSpPr/>
              <p:nvPr/>
            </p:nvSpPr>
            <p:spPr>
              <a:xfrm>
                <a:off x="1361520" y="1625760"/>
                <a:ext cx="177120" cy="259560"/>
              </a:xfrm>
              <a:custGeom>
                <a:avLst/>
                <a:gdLst/>
                <a:ahLst/>
                <a:rect l="0" t="0" r="r" b="b"/>
                <a:pathLst>
                  <a:path w="492" h="721">
                    <a:moveTo>
                      <a:pt x="360" y="81"/>
                    </a:moveTo>
                    <a:cubicBezTo>
                      <a:pt x="369" y="42"/>
                      <a:pt x="372" y="33"/>
                      <a:pt x="456" y="33"/>
                    </a:cubicBezTo>
                    <a:cubicBezTo>
                      <a:pt x="483" y="33"/>
                      <a:pt x="492" y="33"/>
                      <a:pt x="492" y="12"/>
                    </a:cubicBezTo>
                    <a:cubicBezTo>
                      <a:pt x="492" y="0"/>
                      <a:pt x="480" y="0"/>
                      <a:pt x="474" y="0"/>
                    </a:cubicBezTo>
                    <a:cubicBezTo>
                      <a:pt x="444" y="0"/>
                      <a:pt x="366" y="3"/>
                      <a:pt x="336" y="3"/>
                    </a:cubicBezTo>
                    <a:cubicBezTo>
                      <a:pt x="303" y="3"/>
                      <a:pt x="225" y="0"/>
                      <a:pt x="195" y="0"/>
                    </a:cubicBezTo>
                    <a:cubicBezTo>
                      <a:pt x="186" y="0"/>
                      <a:pt x="174" y="0"/>
                      <a:pt x="174" y="21"/>
                    </a:cubicBezTo>
                    <a:cubicBezTo>
                      <a:pt x="174" y="33"/>
                      <a:pt x="183" y="33"/>
                      <a:pt x="204" y="33"/>
                    </a:cubicBezTo>
                    <a:cubicBezTo>
                      <a:pt x="246" y="33"/>
                      <a:pt x="276" y="33"/>
                      <a:pt x="276" y="54"/>
                    </a:cubicBezTo>
                    <a:cubicBezTo>
                      <a:pt x="276" y="57"/>
                      <a:pt x="276" y="60"/>
                      <a:pt x="273" y="69"/>
                    </a:cubicBezTo>
                    <a:lnTo>
                      <a:pt x="129" y="640"/>
                    </a:lnTo>
                    <a:cubicBezTo>
                      <a:pt x="120" y="679"/>
                      <a:pt x="117" y="688"/>
                      <a:pt x="33" y="688"/>
                    </a:cubicBezTo>
                    <a:cubicBezTo>
                      <a:pt x="9" y="688"/>
                      <a:pt x="0" y="688"/>
                      <a:pt x="0" y="709"/>
                    </a:cubicBezTo>
                    <a:cubicBezTo>
                      <a:pt x="0" y="721"/>
                      <a:pt x="12" y="721"/>
                      <a:pt x="15" y="721"/>
                    </a:cubicBezTo>
                    <a:cubicBezTo>
                      <a:pt x="48" y="721"/>
                      <a:pt x="123" y="718"/>
                      <a:pt x="156" y="718"/>
                    </a:cubicBezTo>
                    <a:cubicBezTo>
                      <a:pt x="186" y="718"/>
                      <a:pt x="264" y="721"/>
                      <a:pt x="297" y="721"/>
                    </a:cubicBezTo>
                    <a:cubicBezTo>
                      <a:pt x="306" y="721"/>
                      <a:pt x="318" y="721"/>
                      <a:pt x="318" y="700"/>
                    </a:cubicBezTo>
                    <a:cubicBezTo>
                      <a:pt x="318" y="688"/>
                      <a:pt x="309" y="688"/>
                      <a:pt x="285" y="688"/>
                    </a:cubicBezTo>
                    <a:cubicBezTo>
                      <a:pt x="267" y="688"/>
                      <a:pt x="261" y="688"/>
                      <a:pt x="240" y="685"/>
                    </a:cubicBezTo>
                    <a:cubicBezTo>
                      <a:pt x="219" y="685"/>
                      <a:pt x="213" y="679"/>
                      <a:pt x="213" y="667"/>
                    </a:cubicBezTo>
                    <a:cubicBezTo>
                      <a:pt x="213" y="661"/>
                      <a:pt x="216" y="652"/>
                      <a:pt x="219" y="643"/>
                    </a:cubicBezTo>
                    <a:lnTo>
                      <a:pt x="36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00" name=""/>
              <p:cNvSpPr/>
              <p:nvPr/>
            </p:nvSpPr>
            <p:spPr>
              <a:xfrm>
                <a:off x="1582920" y="1600920"/>
                <a:ext cx="89640" cy="379080"/>
              </a:xfrm>
              <a:custGeom>
                <a:avLst/>
                <a:gdLst/>
                <a:ahLst/>
                <a:rect l="0" t="0" r="r" b="b"/>
                <a:pathLst>
                  <a:path w="249" h="1053">
                    <a:moveTo>
                      <a:pt x="249" y="1044"/>
                    </a:moveTo>
                    <a:cubicBezTo>
                      <a:pt x="249" y="1041"/>
                      <a:pt x="249" y="1038"/>
                      <a:pt x="228" y="1020"/>
                    </a:cubicBezTo>
                    <a:cubicBezTo>
                      <a:pt x="96" y="888"/>
                      <a:pt x="63" y="688"/>
                      <a:pt x="63" y="527"/>
                    </a:cubicBezTo>
                    <a:cubicBezTo>
                      <a:pt x="63" y="344"/>
                      <a:pt x="102" y="162"/>
                      <a:pt x="234" y="30"/>
                    </a:cubicBezTo>
                    <a:cubicBezTo>
                      <a:pt x="249" y="15"/>
                      <a:pt x="249" y="15"/>
                      <a:pt x="249" y="12"/>
                    </a:cubicBezTo>
                    <a:cubicBezTo>
                      <a:pt x="249" y="3"/>
                      <a:pt x="243" y="0"/>
                      <a:pt x="237" y="0"/>
                    </a:cubicBezTo>
                    <a:cubicBezTo>
                      <a:pt x="225" y="0"/>
                      <a:pt x="129" y="72"/>
                      <a:pt x="66" y="207"/>
                    </a:cubicBezTo>
                    <a:cubicBezTo>
                      <a:pt x="12" y="323"/>
                      <a:pt x="0" y="440"/>
                      <a:pt x="0" y="527"/>
                    </a:cubicBezTo>
                    <a:cubicBezTo>
                      <a:pt x="0" y="610"/>
                      <a:pt x="12" y="736"/>
                      <a:pt x="69" y="855"/>
                    </a:cubicBezTo>
                    <a:cubicBezTo>
                      <a:pt x="135" y="987"/>
                      <a:pt x="225" y="1053"/>
                      <a:pt x="237" y="1053"/>
                    </a:cubicBezTo>
                    <a:cubicBezTo>
                      <a:pt x="243" y="1053"/>
                      <a:pt x="249" y="1050"/>
                      <a:pt x="249" y="1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01" name=""/>
              <p:cNvSpPr/>
              <p:nvPr/>
            </p:nvSpPr>
            <p:spPr>
              <a:xfrm>
                <a:off x="1712520" y="1717200"/>
                <a:ext cx="180360" cy="168480"/>
              </a:xfrm>
              <a:custGeom>
                <a:avLst/>
                <a:gdLst/>
                <a:ahLst/>
                <a:rect l="0" t="0" r="r" b="b"/>
                <a:pathLst>
                  <a:path w="501" h="468">
                    <a:moveTo>
                      <a:pt x="180" y="12"/>
                    </a:moveTo>
                    <a:cubicBezTo>
                      <a:pt x="180" y="12"/>
                      <a:pt x="180" y="0"/>
                      <a:pt x="168" y="0"/>
                    </a:cubicBezTo>
                    <a:cubicBezTo>
                      <a:pt x="144" y="0"/>
                      <a:pt x="66" y="9"/>
                      <a:pt x="39" y="12"/>
                    </a:cubicBezTo>
                    <a:cubicBezTo>
                      <a:pt x="30" y="12"/>
                      <a:pt x="18" y="12"/>
                      <a:pt x="18" y="33"/>
                    </a:cubicBezTo>
                    <a:cubicBezTo>
                      <a:pt x="18" y="45"/>
                      <a:pt x="27" y="45"/>
                      <a:pt x="42" y="45"/>
                    </a:cubicBezTo>
                    <a:cubicBezTo>
                      <a:pt x="93" y="45"/>
                      <a:pt x="96" y="51"/>
                      <a:pt x="96" y="63"/>
                    </a:cubicBezTo>
                    <a:cubicBezTo>
                      <a:pt x="96" y="69"/>
                      <a:pt x="84" y="120"/>
                      <a:pt x="75" y="150"/>
                    </a:cubicBezTo>
                    <a:lnTo>
                      <a:pt x="12" y="408"/>
                    </a:lnTo>
                    <a:cubicBezTo>
                      <a:pt x="6" y="423"/>
                      <a:pt x="0" y="453"/>
                      <a:pt x="0" y="456"/>
                    </a:cubicBezTo>
                    <a:cubicBezTo>
                      <a:pt x="0" y="468"/>
                      <a:pt x="12" y="468"/>
                      <a:pt x="18" y="468"/>
                    </a:cubicBezTo>
                    <a:lnTo>
                      <a:pt x="33" y="468"/>
                    </a:lnTo>
                    <a:cubicBezTo>
                      <a:pt x="105" y="456"/>
                      <a:pt x="222" y="414"/>
                      <a:pt x="330" y="312"/>
                    </a:cubicBezTo>
                    <a:cubicBezTo>
                      <a:pt x="471" y="183"/>
                      <a:pt x="501" y="39"/>
                      <a:pt x="501" y="30"/>
                    </a:cubicBezTo>
                    <a:cubicBezTo>
                      <a:pt x="501" y="12"/>
                      <a:pt x="486" y="0"/>
                      <a:pt x="468" y="0"/>
                    </a:cubicBezTo>
                    <a:cubicBezTo>
                      <a:pt x="459" y="0"/>
                      <a:pt x="435" y="3"/>
                      <a:pt x="426" y="36"/>
                    </a:cubicBezTo>
                    <a:cubicBezTo>
                      <a:pt x="360" y="276"/>
                      <a:pt x="198" y="396"/>
                      <a:pt x="78" y="435"/>
                    </a:cubicBezTo>
                    <a:lnTo>
                      <a:pt x="18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02" name=""/>
              <p:cNvSpPr/>
              <p:nvPr/>
            </p:nvSpPr>
            <p:spPr>
              <a:xfrm>
                <a:off x="1926360" y="1600920"/>
                <a:ext cx="89640" cy="379080"/>
              </a:xfrm>
              <a:custGeom>
                <a:avLst/>
                <a:gdLst/>
                <a:ahLst/>
                <a:rect l="0" t="0" r="r" b="b"/>
                <a:pathLst>
                  <a:path w="249" h="1053">
                    <a:moveTo>
                      <a:pt x="249" y="527"/>
                    </a:moveTo>
                    <a:cubicBezTo>
                      <a:pt x="249" y="446"/>
                      <a:pt x="237" y="317"/>
                      <a:pt x="177" y="198"/>
                    </a:cubicBezTo>
                    <a:cubicBezTo>
                      <a:pt x="114" y="69"/>
                      <a:pt x="21" y="0"/>
                      <a:pt x="12" y="0"/>
                    </a:cubicBezTo>
                    <a:cubicBezTo>
                      <a:pt x="3" y="0"/>
                      <a:pt x="0" y="3"/>
                      <a:pt x="0" y="12"/>
                    </a:cubicBezTo>
                    <a:cubicBezTo>
                      <a:pt x="0" y="15"/>
                      <a:pt x="0" y="15"/>
                      <a:pt x="21" y="36"/>
                    </a:cubicBezTo>
                    <a:cubicBezTo>
                      <a:pt x="126" y="141"/>
                      <a:pt x="186" y="308"/>
                      <a:pt x="186" y="527"/>
                    </a:cubicBezTo>
                    <a:cubicBezTo>
                      <a:pt x="186" y="709"/>
                      <a:pt x="147" y="894"/>
                      <a:pt x="15" y="1026"/>
                    </a:cubicBezTo>
                    <a:cubicBezTo>
                      <a:pt x="0" y="1038"/>
                      <a:pt x="0" y="1041"/>
                      <a:pt x="0" y="1044"/>
                    </a:cubicBezTo>
                    <a:cubicBezTo>
                      <a:pt x="0" y="1050"/>
                      <a:pt x="3" y="1053"/>
                      <a:pt x="12" y="1053"/>
                    </a:cubicBezTo>
                    <a:cubicBezTo>
                      <a:pt x="21" y="1053"/>
                      <a:pt x="117" y="981"/>
                      <a:pt x="180" y="849"/>
                    </a:cubicBezTo>
                    <a:cubicBezTo>
                      <a:pt x="234" y="733"/>
                      <a:pt x="249" y="616"/>
                      <a:pt x="249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</p:grpSp>
        <p:grpSp>
          <p:nvGrpSpPr>
            <p:cNvPr id="203" name=""/>
            <p:cNvGrpSpPr/>
            <p:nvPr/>
          </p:nvGrpSpPr>
          <p:grpSpPr>
            <a:xfrm>
              <a:off x="8712000" y="1060920"/>
              <a:ext cx="794520" cy="379080"/>
              <a:chOff x="8712000" y="1060920"/>
              <a:chExt cx="794520" cy="379080"/>
            </a:xfrm>
          </p:grpSpPr>
          <p:sp>
            <p:nvSpPr>
              <p:cNvPr id="204" name=""/>
              <p:cNvSpPr/>
              <p:nvPr/>
            </p:nvSpPr>
            <p:spPr>
              <a:xfrm>
                <a:off x="8712000" y="1085760"/>
                <a:ext cx="177120" cy="259560"/>
              </a:xfrm>
              <a:custGeom>
                <a:avLst/>
                <a:gdLst/>
                <a:ahLst/>
                <a:rect l="0" t="0" r="r" b="b"/>
                <a:pathLst>
                  <a:path w="492" h="721">
                    <a:moveTo>
                      <a:pt x="360" y="81"/>
                    </a:moveTo>
                    <a:cubicBezTo>
                      <a:pt x="369" y="42"/>
                      <a:pt x="372" y="33"/>
                      <a:pt x="456" y="33"/>
                    </a:cubicBezTo>
                    <a:cubicBezTo>
                      <a:pt x="483" y="33"/>
                      <a:pt x="492" y="33"/>
                      <a:pt x="492" y="12"/>
                    </a:cubicBezTo>
                    <a:cubicBezTo>
                      <a:pt x="492" y="0"/>
                      <a:pt x="480" y="0"/>
                      <a:pt x="474" y="0"/>
                    </a:cubicBezTo>
                    <a:cubicBezTo>
                      <a:pt x="444" y="0"/>
                      <a:pt x="366" y="3"/>
                      <a:pt x="336" y="3"/>
                    </a:cubicBezTo>
                    <a:cubicBezTo>
                      <a:pt x="303" y="3"/>
                      <a:pt x="225" y="0"/>
                      <a:pt x="195" y="0"/>
                    </a:cubicBezTo>
                    <a:cubicBezTo>
                      <a:pt x="186" y="0"/>
                      <a:pt x="174" y="0"/>
                      <a:pt x="174" y="21"/>
                    </a:cubicBezTo>
                    <a:cubicBezTo>
                      <a:pt x="174" y="33"/>
                      <a:pt x="183" y="33"/>
                      <a:pt x="204" y="33"/>
                    </a:cubicBezTo>
                    <a:cubicBezTo>
                      <a:pt x="246" y="33"/>
                      <a:pt x="276" y="33"/>
                      <a:pt x="276" y="54"/>
                    </a:cubicBezTo>
                    <a:cubicBezTo>
                      <a:pt x="276" y="57"/>
                      <a:pt x="276" y="60"/>
                      <a:pt x="273" y="69"/>
                    </a:cubicBezTo>
                    <a:lnTo>
                      <a:pt x="129" y="640"/>
                    </a:lnTo>
                    <a:cubicBezTo>
                      <a:pt x="120" y="679"/>
                      <a:pt x="117" y="688"/>
                      <a:pt x="33" y="688"/>
                    </a:cubicBezTo>
                    <a:cubicBezTo>
                      <a:pt x="9" y="688"/>
                      <a:pt x="0" y="688"/>
                      <a:pt x="0" y="709"/>
                    </a:cubicBezTo>
                    <a:cubicBezTo>
                      <a:pt x="0" y="721"/>
                      <a:pt x="12" y="721"/>
                      <a:pt x="15" y="721"/>
                    </a:cubicBezTo>
                    <a:cubicBezTo>
                      <a:pt x="48" y="721"/>
                      <a:pt x="123" y="718"/>
                      <a:pt x="156" y="718"/>
                    </a:cubicBezTo>
                    <a:cubicBezTo>
                      <a:pt x="186" y="718"/>
                      <a:pt x="264" y="721"/>
                      <a:pt x="297" y="721"/>
                    </a:cubicBezTo>
                    <a:cubicBezTo>
                      <a:pt x="306" y="721"/>
                      <a:pt x="318" y="721"/>
                      <a:pt x="318" y="700"/>
                    </a:cubicBezTo>
                    <a:cubicBezTo>
                      <a:pt x="318" y="688"/>
                      <a:pt x="309" y="688"/>
                      <a:pt x="285" y="688"/>
                    </a:cubicBezTo>
                    <a:cubicBezTo>
                      <a:pt x="267" y="688"/>
                      <a:pt x="261" y="688"/>
                      <a:pt x="240" y="685"/>
                    </a:cubicBezTo>
                    <a:cubicBezTo>
                      <a:pt x="219" y="685"/>
                      <a:pt x="213" y="679"/>
                      <a:pt x="213" y="667"/>
                    </a:cubicBezTo>
                    <a:cubicBezTo>
                      <a:pt x="213" y="661"/>
                      <a:pt x="216" y="652"/>
                      <a:pt x="219" y="643"/>
                    </a:cubicBezTo>
                    <a:lnTo>
                      <a:pt x="36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05" name=""/>
              <p:cNvSpPr/>
              <p:nvPr/>
            </p:nvSpPr>
            <p:spPr>
              <a:xfrm>
                <a:off x="8879040" y="1225800"/>
                <a:ext cx="124200" cy="182160"/>
              </a:xfrm>
              <a:custGeom>
                <a:avLst/>
                <a:gdLst/>
                <a:ahLst/>
                <a:rect l="0" t="0" r="r" b="b"/>
                <a:pathLst>
                  <a:path w="345" h="506">
                    <a:moveTo>
                      <a:pt x="345" y="255"/>
                    </a:moveTo>
                    <a:cubicBezTo>
                      <a:pt x="345" y="174"/>
                      <a:pt x="336" y="117"/>
                      <a:pt x="303" y="63"/>
                    </a:cubicBezTo>
                    <a:cubicBezTo>
                      <a:pt x="279" y="30"/>
                      <a:pt x="231" y="0"/>
                      <a:pt x="174" y="0"/>
                    </a:cubicBezTo>
                    <a:cubicBezTo>
                      <a:pt x="0" y="0"/>
                      <a:pt x="0" y="204"/>
                      <a:pt x="0" y="255"/>
                    </a:cubicBezTo>
                    <a:cubicBezTo>
                      <a:pt x="0" y="309"/>
                      <a:pt x="0" y="506"/>
                      <a:pt x="174" y="506"/>
                    </a:cubicBezTo>
                    <a:cubicBezTo>
                      <a:pt x="345" y="506"/>
                      <a:pt x="345" y="309"/>
                      <a:pt x="345" y="255"/>
                    </a:cubicBezTo>
                    <a:moveTo>
                      <a:pt x="174" y="485"/>
                    </a:moveTo>
                    <a:cubicBezTo>
                      <a:pt x="138" y="485"/>
                      <a:pt x="93" y="467"/>
                      <a:pt x="78" y="404"/>
                    </a:cubicBezTo>
                    <a:cubicBezTo>
                      <a:pt x="69" y="362"/>
                      <a:pt x="69" y="300"/>
                      <a:pt x="69" y="246"/>
                    </a:cubicBezTo>
                    <a:cubicBezTo>
                      <a:pt x="69" y="192"/>
                      <a:pt x="69" y="135"/>
                      <a:pt x="78" y="96"/>
                    </a:cubicBezTo>
                    <a:cubicBezTo>
                      <a:pt x="96" y="36"/>
                      <a:pt x="141" y="21"/>
                      <a:pt x="174" y="21"/>
                    </a:cubicBezTo>
                    <a:cubicBezTo>
                      <a:pt x="213" y="21"/>
                      <a:pt x="252" y="45"/>
                      <a:pt x="264" y="87"/>
                    </a:cubicBezTo>
                    <a:cubicBezTo>
                      <a:pt x="276" y="129"/>
                      <a:pt x="279" y="183"/>
                      <a:pt x="279" y="246"/>
                    </a:cubicBezTo>
                    <a:cubicBezTo>
                      <a:pt x="279" y="300"/>
                      <a:pt x="279" y="356"/>
                      <a:pt x="267" y="401"/>
                    </a:cubicBezTo>
                    <a:cubicBezTo>
                      <a:pt x="252" y="470"/>
                      <a:pt x="204" y="485"/>
                      <a:pt x="174" y="4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06" name=""/>
              <p:cNvSpPr/>
              <p:nvPr/>
            </p:nvSpPr>
            <p:spPr>
              <a:xfrm>
                <a:off x="9073440" y="1060920"/>
                <a:ext cx="89640" cy="379080"/>
              </a:xfrm>
              <a:custGeom>
                <a:avLst/>
                <a:gdLst/>
                <a:ahLst/>
                <a:rect l="0" t="0" r="r" b="b"/>
                <a:pathLst>
                  <a:path w="249" h="1053">
                    <a:moveTo>
                      <a:pt x="249" y="1044"/>
                    </a:moveTo>
                    <a:cubicBezTo>
                      <a:pt x="249" y="1041"/>
                      <a:pt x="249" y="1038"/>
                      <a:pt x="228" y="1020"/>
                    </a:cubicBezTo>
                    <a:cubicBezTo>
                      <a:pt x="96" y="888"/>
                      <a:pt x="63" y="688"/>
                      <a:pt x="63" y="527"/>
                    </a:cubicBezTo>
                    <a:cubicBezTo>
                      <a:pt x="63" y="344"/>
                      <a:pt x="102" y="162"/>
                      <a:pt x="234" y="30"/>
                    </a:cubicBezTo>
                    <a:cubicBezTo>
                      <a:pt x="249" y="15"/>
                      <a:pt x="249" y="15"/>
                      <a:pt x="249" y="12"/>
                    </a:cubicBezTo>
                    <a:cubicBezTo>
                      <a:pt x="249" y="3"/>
                      <a:pt x="243" y="0"/>
                      <a:pt x="237" y="0"/>
                    </a:cubicBezTo>
                    <a:cubicBezTo>
                      <a:pt x="225" y="0"/>
                      <a:pt x="129" y="72"/>
                      <a:pt x="66" y="207"/>
                    </a:cubicBezTo>
                    <a:cubicBezTo>
                      <a:pt x="12" y="323"/>
                      <a:pt x="0" y="440"/>
                      <a:pt x="0" y="527"/>
                    </a:cubicBezTo>
                    <a:cubicBezTo>
                      <a:pt x="0" y="610"/>
                      <a:pt x="12" y="736"/>
                      <a:pt x="69" y="855"/>
                    </a:cubicBezTo>
                    <a:cubicBezTo>
                      <a:pt x="135" y="987"/>
                      <a:pt x="225" y="1053"/>
                      <a:pt x="237" y="1053"/>
                    </a:cubicBezTo>
                    <a:cubicBezTo>
                      <a:pt x="243" y="1053"/>
                      <a:pt x="249" y="1050"/>
                      <a:pt x="249" y="1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07" name=""/>
              <p:cNvSpPr/>
              <p:nvPr/>
            </p:nvSpPr>
            <p:spPr>
              <a:xfrm>
                <a:off x="9204120" y="1177200"/>
                <a:ext cx="180360" cy="168480"/>
              </a:xfrm>
              <a:custGeom>
                <a:avLst/>
                <a:gdLst/>
                <a:ahLst/>
                <a:rect l="0" t="0" r="r" b="b"/>
                <a:pathLst>
                  <a:path w="501" h="468">
                    <a:moveTo>
                      <a:pt x="180" y="12"/>
                    </a:moveTo>
                    <a:cubicBezTo>
                      <a:pt x="180" y="12"/>
                      <a:pt x="180" y="0"/>
                      <a:pt x="168" y="0"/>
                    </a:cubicBezTo>
                    <a:cubicBezTo>
                      <a:pt x="144" y="0"/>
                      <a:pt x="66" y="9"/>
                      <a:pt x="39" y="12"/>
                    </a:cubicBezTo>
                    <a:cubicBezTo>
                      <a:pt x="30" y="12"/>
                      <a:pt x="18" y="12"/>
                      <a:pt x="18" y="33"/>
                    </a:cubicBezTo>
                    <a:cubicBezTo>
                      <a:pt x="18" y="45"/>
                      <a:pt x="27" y="45"/>
                      <a:pt x="42" y="45"/>
                    </a:cubicBezTo>
                    <a:cubicBezTo>
                      <a:pt x="93" y="45"/>
                      <a:pt x="96" y="51"/>
                      <a:pt x="96" y="63"/>
                    </a:cubicBezTo>
                    <a:cubicBezTo>
                      <a:pt x="96" y="69"/>
                      <a:pt x="84" y="120"/>
                      <a:pt x="75" y="150"/>
                    </a:cubicBezTo>
                    <a:lnTo>
                      <a:pt x="12" y="408"/>
                    </a:lnTo>
                    <a:cubicBezTo>
                      <a:pt x="6" y="423"/>
                      <a:pt x="0" y="453"/>
                      <a:pt x="0" y="456"/>
                    </a:cubicBezTo>
                    <a:cubicBezTo>
                      <a:pt x="0" y="468"/>
                      <a:pt x="12" y="468"/>
                      <a:pt x="18" y="468"/>
                    </a:cubicBezTo>
                    <a:lnTo>
                      <a:pt x="33" y="468"/>
                    </a:lnTo>
                    <a:cubicBezTo>
                      <a:pt x="105" y="456"/>
                      <a:pt x="222" y="414"/>
                      <a:pt x="330" y="312"/>
                    </a:cubicBezTo>
                    <a:cubicBezTo>
                      <a:pt x="471" y="183"/>
                      <a:pt x="501" y="39"/>
                      <a:pt x="501" y="30"/>
                    </a:cubicBezTo>
                    <a:cubicBezTo>
                      <a:pt x="501" y="12"/>
                      <a:pt x="486" y="0"/>
                      <a:pt x="468" y="0"/>
                    </a:cubicBezTo>
                    <a:cubicBezTo>
                      <a:pt x="459" y="0"/>
                      <a:pt x="435" y="3"/>
                      <a:pt x="426" y="36"/>
                    </a:cubicBezTo>
                    <a:cubicBezTo>
                      <a:pt x="360" y="276"/>
                      <a:pt x="198" y="396"/>
                      <a:pt x="78" y="435"/>
                    </a:cubicBezTo>
                    <a:lnTo>
                      <a:pt x="18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08" name=""/>
              <p:cNvSpPr/>
              <p:nvPr/>
            </p:nvSpPr>
            <p:spPr>
              <a:xfrm>
                <a:off x="9416880" y="1060920"/>
                <a:ext cx="89640" cy="379080"/>
              </a:xfrm>
              <a:custGeom>
                <a:avLst/>
                <a:gdLst/>
                <a:ahLst/>
                <a:rect l="0" t="0" r="r" b="b"/>
                <a:pathLst>
                  <a:path w="249" h="1053">
                    <a:moveTo>
                      <a:pt x="249" y="527"/>
                    </a:moveTo>
                    <a:cubicBezTo>
                      <a:pt x="249" y="446"/>
                      <a:pt x="237" y="317"/>
                      <a:pt x="177" y="198"/>
                    </a:cubicBezTo>
                    <a:cubicBezTo>
                      <a:pt x="114" y="69"/>
                      <a:pt x="21" y="0"/>
                      <a:pt x="12" y="0"/>
                    </a:cubicBezTo>
                    <a:cubicBezTo>
                      <a:pt x="3" y="0"/>
                      <a:pt x="0" y="3"/>
                      <a:pt x="0" y="12"/>
                    </a:cubicBezTo>
                    <a:cubicBezTo>
                      <a:pt x="0" y="15"/>
                      <a:pt x="0" y="15"/>
                      <a:pt x="21" y="36"/>
                    </a:cubicBezTo>
                    <a:cubicBezTo>
                      <a:pt x="126" y="141"/>
                      <a:pt x="186" y="308"/>
                      <a:pt x="186" y="527"/>
                    </a:cubicBezTo>
                    <a:cubicBezTo>
                      <a:pt x="186" y="709"/>
                      <a:pt x="147" y="894"/>
                      <a:pt x="15" y="1026"/>
                    </a:cubicBezTo>
                    <a:cubicBezTo>
                      <a:pt x="0" y="1038"/>
                      <a:pt x="0" y="1041"/>
                      <a:pt x="0" y="1044"/>
                    </a:cubicBezTo>
                    <a:cubicBezTo>
                      <a:pt x="0" y="1050"/>
                      <a:pt x="3" y="1053"/>
                      <a:pt x="12" y="1053"/>
                    </a:cubicBezTo>
                    <a:cubicBezTo>
                      <a:pt x="21" y="1053"/>
                      <a:pt x="117" y="981"/>
                      <a:pt x="180" y="849"/>
                    </a:cubicBezTo>
                    <a:cubicBezTo>
                      <a:pt x="234" y="733"/>
                      <a:pt x="249" y="616"/>
                      <a:pt x="249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</p:grpSp>
        <p:sp>
          <p:nvSpPr>
            <p:cNvPr id="209" name=""/>
            <p:cNvSpPr txBox="1"/>
            <p:nvPr/>
          </p:nvSpPr>
          <p:spPr>
            <a:xfrm>
              <a:off x="4896000" y="1440000"/>
              <a:ext cx="15570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ru-RU" sz="1800" spc="-1" strike="noStrike">
                  <a:solidFill>
                    <a:srgbClr val="808019"/>
                  </a:solidFill>
                  <a:latin typeface="Arial"/>
                </a:rPr>
                <a:t>поглощение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210" name=""/>
          <p:cNvSpPr txBox="1"/>
          <p:nvPr/>
        </p:nvSpPr>
        <p:spPr>
          <a:xfrm>
            <a:off x="1080000" y="6228000"/>
            <a:ext cx="55872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при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1" name=""/>
          <p:cNvSpPr txBox="1"/>
          <p:nvPr/>
        </p:nvSpPr>
        <p:spPr>
          <a:xfrm>
            <a:off x="929520" y="3672000"/>
            <a:ext cx="216648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Оптическая толща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2" name=""/>
          <p:cNvSpPr txBox="1"/>
          <p:nvPr/>
        </p:nvSpPr>
        <p:spPr>
          <a:xfrm>
            <a:off x="7560000" y="6244560"/>
            <a:ext cx="10584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( 0 … 1 ]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 flipH="1" flipV="1">
            <a:off x="6120000" y="4032000"/>
            <a:ext cx="144000" cy="288000"/>
          </a:xfrm>
          <a:prstGeom prst="line">
            <a:avLst/>
          </a:prstGeom>
          <a:ln w="0">
            <a:solidFill>
              <a:srgbClr val="808019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"/>
          <p:cNvSpPr txBox="1"/>
          <p:nvPr/>
        </p:nvSpPr>
        <p:spPr>
          <a:xfrm>
            <a:off x="6192000" y="4392000"/>
            <a:ext cx="3178440" cy="29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ru-RU" sz="1400" spc="-1" strike="noStrike">
                <a:solidFill>
                  <a:srgbClr val="808019"/>
                </a:solidFill>
                <a:latin typeface="Arial"/>
              </a:rPr>
              <a:t>Коэффициент поглощения в линии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5" name=""/>
          <p:cNvSpPr txBox="1"/>
          <p:nvPr/>
        </p:nvSpPr>
        <p:spPr>
          <a:xfrm>
            <a:off x="7056000" y="6602040"/>
            <a:ext cx="1944000" cy="48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ru-RU" sz="1400" spc="-1" strike="noStrike">
                <a:solidFill>
                  <a:srgbClr val="ea7500"/>
                </a:solidFill>
                <a:latin typeface="Arial"/>
              </a:rPr>
              <a:t>Доля прошедшего света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16" name="" descr="30§display§dI (\nu) = -\kappa_\nu \rho I_0 (\nu) dl = -I_\nu d\tau_\nu§png§600§FALSE§"/>
          <p:cNvPicPr/>
          <p:nvPr/>
        </p:nvPicPr>
        <p:blipFill>
          <a:blip r:embed="rId3"/>
          <a:stretch/>
        </p:blipFill>
        <p:spPr>
          <a:xfrm>
            <a:off x="2880360" y="2843640"/>
            <a:ext cx="5094360" cy="376920"/>
          </a:xfrm>
          <a:prstGeom prst="rect">
            <a:avLst/>
          </a:prstGeom>
          <a:ln w="0">
            <a:noFill/>
          </a:ln>
        </p:spPr>
      </p:pic>
      <p:sp>
        <p:nvSpPr>
          <p:cNvPr id="217" name=""/>
          <p:cNvSpPr txBox="1"/>
          <p:nvPr/>
        </p:nvSpPr>
        <p:spPr>
          <a:xfrm>
            <a:off x="4237920" y="5004000"/>
            <a:ext cx="238608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Решение: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1008000" y="6624000"/>
            <a:ext cx="3024000" cy="48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400" spc="-1" strike="noStrike">
                <a:solidFill>
                  <a:srgbClr val="ea7500"/>
                </a:solidFill>
                <a:latin typeface="Arial"/>
              </a:rPr>
              <a:t>Случай нормированного на континуум спектра звезды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"/>
          <p:cNvSpPr txBox="1"/>
          <p:nvPr/>
        </p:nvSpPr>
        <p:spPr>
          <a:xfrm>
            <a:off x="2091240" y="505800"/>
            <a:ext cx="554076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Коэффициент поглощения в линии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0" name=""/>
          <p:cNvSpPr txBox="1"/>
          <p:nvPr/>
        </p:nvSpPr>
        <p:spPr>
          <a:xfrm>
            <a:off x="5616000" y="2853720"/>
            <a:ext cx="31374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Сила осциллятора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A</a:t>
            </a:r>
            <a:r>
              <a:rPr b="0" lang="ru-RU" sz="1800" spc="-1" strike="noStrike" baseline="-8000">
                <a:latin typeface="Arial"/>
              </a:rPr>
              <a:t>ki</a:t>
            </a:r>
            <a:r>
              <a:rPr b="0" lang="ru-RU" sz="1800" spc="-1" strike="noStrike">
                <a:latin typeface="Arial"/>
              </a:rPr>
              <a:t> Коэффициент Энштейна</a:t>
            </a: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r>
              <a:rPr b="0" lang="ru-RU" sz="1800" spc="-1" strike="noStrike">
                <a:latin typeface="Arial"/>
              </a:rPr>
              <a:t>спонтанного перехода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1" name="" descr="28§display§\alpha_\nu = \frac{\Delta\nu}{(\nu-\nu_0)^2+\Delta\nu^2}§png§600§FALSE§"/>
          <p:cNvPicPr/>
          <p:nvPr/>
        </p:nvPicPr>
        <p:blipFill>
          <a:blip r:embed="rId1"/>
          <a:stretch/>
        </p:blipFill>
        <p:spPr>
          <a:xfrm>
            <a:off x="1728000" y="4752000"/>
            <a:ext cx="3369600" cy="821520"/>
          </a:xfrm>
          <a:prstGeom prst="rect">
            <a:avLst/>
          </a:prstGeom>
          <a:ln w="0">
            <a:noFill/>
          </a:ln>
        </p:spPr>
      </p:pic>
      <p:sp>
        <p:nvSpPr>
          <p:cNvPr id="222" name=""/>
          <p:cNvSpPr txBox="1"/>
          <p:nvPr/>
        </p:nvSpPr>
        <p:spPr>
          <a:xfrm>
            <a:off x="5457600" y="4896000"/>
            <a:ext cx="3672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Профиль линии с естественной шириной, вследствие затухания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3" name="kappa 2" descr="28§display§\kappa_\nu = \frac{\pi e^2}{m_e c} \; f_{ik}\; \alpha_\nu§png§600§FALSE§kappa"/>
          <p:cNvPicPr/>
          <p:nvPr/>
        </p:nvPicPr>
        <p:blipFill>
          <a:blip r:embed="rId2"/>
          <a:stretch/>
        </p:blipFill>
        <p:spPr>
          <a:xfrm>
            <a:off x="1800360" y="1512720"/>
            <a:ext cx="2540160" cy="825480"/>
          </a:xfrm>
          <a:prstGeom prst="rect">
            <a:avLst/>
          </a:prstGeom>
          <a:ln w="0">
            <a:noFill/>
          </a:ln>
        </p:spPr>
      </p:pic>
      <p:sp>
        <p:nvSpPr>
          <p:cNvPr id="224" name=""/>
          <p:cNvSpPr txBox="1"/>
          <p:nvPr/>
        </p:nvSpPr>
        <p:spPr>
          <a:xfrm>
            <a:off x="5616000" y="1800000"/>
            <a:ext cx="282492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на один атом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5" name="kappa 3" descr="28§display§f_{ik} = \frac{m_e c^3}{8 \pi^2 e^2} \frac{A_{ki}}{\nu_{ik}^2} \frac{g_k}{g_i} §png§600§FALSE§kappa"/>
          <p:cNvPicPr/>
          <p:nvPr/>
        </p:nvPicPr>
        <p:blipFill>
          <a:blip r:embed="rId3"/>
          <a:stretch/>
        </p:blipFill>
        <p:spPr>
          <a:xfrm>
            <a:off x="1656000" y="2791080"/>
            <a:ext cx="2857680" cy="88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" descr="28§display§\kappa_\lambda = \frac{\pi e^2}{m_e c} \lambda f \alpha_v = \sigma_0 f \lambda \alpha_v = 0.02654 f \lambda \alpha_v §png§600§FALSE§"/>
          <p:cNvPicPr/>
          <p:nvPr/>
        </p:nvPicPr>
        <p:blipFill>
          <a:blip r:embed="rId1"/>
          <a:stretch/>
        </p:blipFill>
        <p:spPr>
          <a:xfrm>
            <a:off x="2016000" y="5654520"/>
            <a:ext cx="6371640" cy="825480"/>
          </a:xfrm>
          <a:prstGeom prst="rect">
            <a:avLst/>
          </a:prstGeom>
          <a:ln w="0">
            <a:noFill/>
          </a:ln>
        </p:spPr>
      </p:pic>
      <p:sp>
        <p:nvSpPr>
          <p:cNvPr id="227" name=""/>
          <p:cNvSpPr txBox="1"/>
          <p:nvPr/>
        </p:nvSpPr>
        <p:spPr>
          <a:xfrm>
            <a:off x="1566360" y="577800"/>
            <a:ext cx="7145640" cy="105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Коэффициент поглощения в линии в среде с ненулевой температурой</a:t>
            </a:r>
            <a:endParaRPr b="0" lang="ru-RU" sz="2400" spc="-1" strike="noStrike">
              <a:latin typeface="Arial"/>
            </a:endParaRPr>
          </a:p>
          <a:p>
            <a:pPr algn="ctr">
              <a:buNone/>
            </a:pPr>
            <a:r>
              <a:rPr b="1" lang="ru-RU" sz="2000" spc="-1" strike="noStrike">
                <a:solidFill>
                  <a:srgbClr val="0000ff"/>
                </a:solidFill>
                <a:latin typeface="Arial"/>
              </a:rPr>
              <a:t>(тепловой профиль)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28" name="" descr="28§display§\sqrt{\frac{m}{2 \pi k T}} e^{-\frac{mv^2}{2kT}} dv§png§600§FALSE§"/>
          <p:cNvPicPr/>
          <p:nvPr/>
        </p:nvPicPr>
        <p:blipFill>
          <a:blip r:embed="rId2"/>
          <a:stretch/>
        </p:blipFill>
        <p:spPr>
          <a:xfrm>
            <a:off x="2088000" y="3744000"/>
            <a:ext cx="2557440" cy="846720"/>
          </a:xfrm>
          <a:prstGeom prst="rect">
            <a:avLst/>
          </a:prstGeom>
          <a:ln w="0">
            <a:noFill/>
          </a:ln>
        </p:spPr>
      </p:pic>
      <p:sp>
        <p:nvSpPr>
          <p:cNvPr id="229" name=""/>
          <p:cNvSpPr txBox="1"/>
          <p:nvPr/>
        </p:nvSpPr>
        <p:spPr>
          <a:xfrm>
            <a:off x="5123160" y="3816720"/>
            <a:ext cx="4092840" cy="73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Доля атомов с скоростями </a:t>
            </a:r>
            <a:r>
              <a:rPr b="0" i="1" lang="ru-RU" sz="1800" spc="-1" strike="noStrike">
                <a:latin typeface="URW Bookman"/>
              </a:rPr>
              <a:t>v</a:t>
            </a:r>
            <a:r>
              <a:rPr b="0" lang="ru-RU" sz="1800" spc="-1" strike="noStrike">
                <a:latin typeface="URW Bookman"/>
              </a:rPr>
              <a:t> … </a:t>
            </a:r>
            <a:r>
              <a:rPr b="0" i="1" lang="ru-RU" sz="1800" spc="-1" strike="noStrike">
                <a:latin typeface="URW Bookman"/>
              </a:rPr>
              <a:t>v+dv</a:t>
            </a:r>
            <a:endParaRPr b="0" lang="ru-RU" sz="18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  <a:ea typeface="Microsoft YaHei"/>
              </a:rPr>
              <a:t>Для каждого значения </a:t>
            </a:r>
            <a:r>
              <a:rPr b="0" i="1" lang="ru-RU" sz="1400" spc="-1" strike="noStrike">
                <a:latin typeface="URW Bookman"/>
              </a:rPr>
              <a:t>v</a:t>
            </a:r>
            <a:r>
              <a:rPr b="0" lang="ru-RU" sz="1400" spc="-1" strike="noStrike">
                <a:latin typeface="URW Bookman"/>
              </a:rPr>
              <a:t> </a:t>
            </a:r>
            <a:r>
              <a:rPr b="0" lang="ru-RU" sz="1400" spc="-1" strike="noStrike">
                <a:latin typeface="Arial"/>
              </a:rPr>
              <a:t>свой профиль </a:t>
            </a:r>
            <a:r>
              <a:rPr b="0" lang="ru-RU" sz="2000" spc="-1" strike="noStrike">
                <a:latin typeface="Symbol"/>
              </a:rPr>
              <a:t>a</a:t>
            </a:r>
            <a:r>
              <a:rPr b="0" lang="ru-RU" sz="2000" spc="-1" strike="noStrike" baseline="-33000">
                <a:latin typeface="Symbol"/>
              </a:rPr>
              <a:t>n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30" name="" descr="28§display§\alpha_v = \frac{1}{\sqrt{\pi} b} e^{-\frac{v^2}{b^2}}§png§600§FALSE§"/>
          <p:cNvPicPr/>
          <p:nvPr/>
        </p:nvPicPr>
        <p:blipFill>
          <a:blip r:embed="rId3"/>
          <a:stretch/>
        </p:blipFill>
        <p:spPr>
          <a:xfrm>
            <a:off x="1944000" y="1878120"/>
            <a:ext cx="2286000" cy="800280"/>
          </a:xfrm>
          <a:prstGeom prst="rect">
            <a:avLst/>
          </a:prstGeom>
          <a:ln w="0">
            <a:noFill/>
          </a:ln>
        </p:spPr>
      </p:pic>
      <p:sp>
        <p:nvSpPr>
          <p:cNvPr id="231" name=""/>
          <p:cNvSpPr txBox="1"/>
          <p:nvPr/>
        </p:nvSpPr>
        <p:spPr>
          <a:xfrm>
            <a:off x="5256000" y="1995480"/>
            <a:ext cx="3888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ru-RU" sz="1800" spc="-1" strike="noStrike">
                <a:latin typeface="Arial"/>
              </a:rPr>
              <a:t>Доплеровский тепловой профиль в шкале скоростей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32" name="" descr="28§display§b^2 = \frac{2kT}{m}§png§600§FALSE§"/>
          <p:cNvPicPr/>
          <p:nvPr/>
        </p:nvPicPr>
        <p:blipFill>
          <a:blip r:embed="rId4"/>
          <a:stretch/>
        </p:blipFill>
        <p:spPr>
          <a:xfrm>
            <a:off x="6393960" y="2664000"/>
            <a:ext cx="1431360" cy="727920"/>
          </a:xfrm>
          <a:prstGeom prst="rect">
            <a:avLst/>
          </a:prstGeom>
          <a:ln w="0">
            <a:noFill/>
          </a:ln>
        </p:spPr>
      </p:pic>
      <p:pic>
        <p:nvPicPr>
          <p:cNvPr id="233" name="" descr="28§display§\Delta\nu = \nu \frac{v}{c}§png§600§FALSE§"/>
          <p:cNvPicPr/>
          <p:nvPr/>
        </p:nvPicPr>
        <p:blipFill>
          <a:blip r:embed="rId5"/>
          <a:stretch/>
        </p:blipFill>
        <p:spPr>
          <a:xfrm>
            <a:off x="6624000" y="4535640"/>
            <a:ext cx="1080000" cy="50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"/>
          <p:cNvSpPr txBox="1"/>
          <p:nvPr/>
        </p:nvSpPr>
        <p:spPr>
          <a:xfrm>
            <a:off x="2387160" y="216000"/>
            <a:ext cx="581508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Образование межзвездных линий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 rot="825600">
            <a:off x="857520" y="5849640"/>
            <a:ext cx="288000" cy="288000"/>
          </a:xfrm>
          <a:prstGeom prst="ellipse">
            <a:avLst/>
          </a:prstGeom>
          <a:solidFill>
            <a:srgbClr val="999999"/>
          </a:solidFill>
          <a:ln w="0"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"/>
          <p:cNvSpPr/>
          <p:nvPr/>
        </p:nvSpPr>
        <p:spPr>
          <a:xfrm rot="825600">
            <a:off x="972720" y="5895000"/>
            <a:ext cx="144000" cy="144000"/>
          </a:xfrm>
          <a:prstGeom prst="ellipse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"/>
          <p:cNvSpPr/>
          <p:nvPr/>
        </p:nvSpPr>
        <p:spPr>
          <a:xfrm flipV="1">
            <a:off x="731880" y="5662080"/>
            <a:ext cx="276840" cy="525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"/>
          <p:cNvSpPr/>
          <p:nvPr/>
        </p:nvSpPr>
        <p:spPr>
          <a:xfrm flipV="1">
            <a:off x="731880" y="6114600"/>
            <a:ext cx="610920" cy="727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"/>
          <p:cNvSpPr/>
          <p:nvPr/>
        </p:nvSpPr>
        <p:spPr>
          <a:xfrm>
            <a:off x="5040000" y="1800360"/>
            <a:ext cx="2448000" cy="1655640"/>
          </a:xfrm>
          <a:custGeom>
            <a:avLst/>
            <a:gdLst/>
            <a:ahLst/>
            <a:rect l="0" t="0" r="r" b="b"/>
            <a:pathLst>
              <a:path w="6800" h="4599">
                <a:moveTo>
                  <a:pt x="799" y="1400"/>
                </a:moveTo>
                <a:cubicBezTo>
                  <a:pt x="893" y="1400"/>
                  <a:pt x="982" y="1415"/>
                  <a:pt x="1065" y="1443"/>
                </a:cubicBezTo>
                <a:cubicBezTo>
                  <a:pt x="1117" y="1345"/>
                  <a:pt x="1198" y="1259"/>
                  <a:pt x="1302" y="1190"/>
                </a:cubicBezTo>
                <a:cubicBezTo>
                  <a:pt x="1236" y="1102"/>
                  <a:pt x="1200" y="1004"/>
                  <a:pt x="1200" y="899"/>
                </a:cubicBezTo>
                <a:cubicBezTo>
                  <a:pt x="1200" y="503"/>
                  <a:pt x="1720" y="200"/>
                  <a:pt x="2400" y="200"/>
                </a:cubicBezTo>
                <a:cubicBezTo>
                  <a:pt x="2911" y="200"/>
                  <a:pt x="3332" y="371"/>
                  <a:pt x="3509" y="624"/>
                </a:cubicBezTo>
                <a:cubicBezTo>
                  <a:pt x="3558" y="611"/>
                  <a:pt x="3610" y="603"/>
                  <a:pt x="3663" y="601"/>
                </a:cubicBezTo>
                <a:cubicBezTo>
                  <a:pt x="3772" y="361"/>
                  <a:pt x="4011" y="200"/>
                  <a:pt x="4299" y="200"/>
                </a:cubicBezTo>
                <a:cubicBezTo>
                  <a:pt x="4422" y="200"/>
                  <a:pt x="4537" y="229"/>
                  <a:pt x="4636" y="282"/>
                </a:cubicBezTo>
                <a:cubicBezTo>
                  <a:pt x="4798" y="107"/>
                  <a:pt x="5032" y="0"/>
                  <a:pt x="5299" y="0"/>
                </a:cubicBezTo>
                <a:cubicBezTo>
                  <a:pt x="5809" y="0"/>
                  <a:pt x="6199" y="389"/>
                  <a:pt x="6199" y="899"/>
                </a:cubicBezTo>
                <a:cubicBezTo>
                  <a:pt x="6199" y="1113"/>
                  <a:pt x="6130" y="1307"/>
                  <a:pt x="6012" y="1459"/>
                </a:cubicBezTo>
                <a:cubicBezTo>
                  <a:pt x="6364" y="1565"/>
                  <a:pt x="6600" y="1807"/>
                  <a:pt x="6600" y="2099"/>
                </a:cubicBezTo>
                <a:cubicBezTo>
                  <a:pt x="6600" y="2276"/>
                  <a:pt x="6514" y="2434"/>
                  <a:pt x="6368" y="2555"/>
                </a:cubicBezTo>
                <a:cubicBezTo>
                  <a:pt x="6634" y="2682"/>
                  <a:pt x="6800" y="2876"/>
                  <a:pt x="6800" y="3099"/>
                </a:cubicBezTo>
                <a:cubicBezTo>
                  <a:pt x="6800" y="3256"/>
                  <a:pt x="6719" y="3398"/>
                  <a:pt x="6578" y="3513"/>
                </a:cubicBezTo>
                <a:cubicBezTo>
                  <a:pt x="6592" y="3573"/>
                  <a:pt x="6600" y="3635"/>
                  <a:pt x="6600" y="3699"/>
                </a:cubicBezTo>
                <a:cubicBezTo>
                  <a:pt x="6600" y="4209"/>
                  <a:pt x="6123" y="4599"/>
                  <a:pt x="5500" y="4599"/>
                </a:cubicBezTo>
                <a:cubicBezTo>
                  <a:pt x="5034" y="4599"/>
                  <a:pt x="4649" y="4380"/>
                  <a:pt x="4485" y="4056"/>
                </a:cubicBezTo>
                <a:cubicBezTo>
                  <a:pt x="4376" y="4147"/>
                  <a:pt x="4243" y="4199"/>
                  <a:pt x="4099" y="4199"/>
                </a:cubicBezTo>
                <a:cubicBezTo>
                  <a:pt x="3897" y="4199"/>
                  <a:pt x="3720" y="4098"/>
                  <a:pt x="3594" y="3931"/>
                </a:cubicBezTo>
                <a:cubicBezTo>
                  <a:pt x="3366" y="4095"/>
                  <a:pt x="2967" y="4200"/>
                  <a:pt x="2499" y="4200"/>
                </a:cubicBezTo>
                <a:cubicBezTo>
                  <a:pt x="1901" y="4200"/>
                  <a:pt x="1417" y="4029"/>
                  <a:pt x="1256" y="3782"/>
                </a:cubicBezTo>
                <a:cubicBezTo>
                  <a:pt x="1206" y="3793"/>
                  <a:pt x="1153" y="3799"/>
                  <a:pt x="1099" y="3799"/>
                </a:cubicBezTo>
                <a:cubicBezTo>
                  <a:pt x="703" y="3799"/>
                  <a:pt x="400" y="3495"/>
                  <a:pt x="400" y="3099"/>
                </a:cubicBezTo>
                <a:cubicBezTo>
                  <a:pt x="400" y="3033"/>
                  <a:pt x="408" y="2970"/>
                  <a:pt x="424" y="2910"/>
                </a:cubicBezTo>
                <a:cubicBezTo>
                  <a:pt x="168" y="2779"/>
                  <a:pt x="0" y="2515"/>
                  <a:pt x="0" y="2199"/>
                </a:cubicBezTo>
                <a:cubicBezTo>
                  <a:pt x="0" y="1746"/>
                  <a:pt x="346" y="1400"/>
                  <a:pt x="799" y="1400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</p:sp>
      <p:sp>
        <p:nvSpPr>
          <p:cNvPr id="240" name=""/>
          <p:cNvSpPr/>
          <p:nvPr/>
        </p:nvSpPr>
        <p:spPr>
          <a:xfrm flipH="1">
            <a:off x="1296000" y="1080000"/>
            <a:ext cx="7272000" cy="4752000"/>
          </a:xfrm>
          <a:prstGeom prst="line">
            <a:avLst/>
          </a:prstGeom>
          <a:ln w="0">
            <a:solidFill>
              <a:srgbClr val="cccc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"/>
          <p:cNvSpPr/>
          <p:nvPr/>
        </p:nvSpPr>
        <p:spPr>
          <a:xfrm>
            <a:off x="8640000" y="720000"/>
            <a:ext cx="432000" cy="43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800"/>
                </a:moveTo>
                <a:lnTo>
                  <a:pt x="3104" y="13909"/>
                </a:lnTo>
                <a:lnTo>
                  <a:pt x="3163" y="18437"/>
                </a:lnTo>
                <a:lnTo>
                  <a:pt x="7557" y="18440"/>
                </a:lnTo>
                <a:lnTo>
                  <a:pt x="10800" y="21600"/>
                </a:lnTo>
                <a:lnTo>
                  <a:pt x="13909" y="18496"/>
                </a:lnTo>
                <a:lnTo>
                  <a:pt x="18437" y="18437"/>
                </a:lnTo>
                <a:lnTo>
                  <a:pt x="18440" y="14043"/>
                </a:lnTo>
                <a:lnTo>
                  <a:pt x="21600" y="10800"/>
                </a:lnTo>
                <a:lnTo>
                  <a:pt x="18496" y="7691"/>
                </a:lnTo>
                <a:lnTo>
                  <a:pt x="18437" y="3163"/>
                </a:lnTo>
                <a:lnTo>
                  <a:pt x="14043" y="3160"/>
                </a:lnTo>
                <a:lnTo>
                  <a:pt x="10800" y="0"/>
                </a:lnTo>
                <a:lnTo>
                  <a:pt x="7691" y="3104"/>
                </a:lnTo>
                <a:lnTo>
                  <a:pt x="3163" y="3163"/>
                </a:lnTo>
                <a:lnTo>
                  <a:pt x="3160" y="7557"/>
                </a:lnTo>
                <a:lnTo>
                  <a:pt x="0" y="1080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"/>
          <p:cNvSpPr/>
          <p:nvPr/>
        </p:nvSpPr>
        <p:spPr>
          <a:xfrm>
            <a:off x="4968000" y="2808000"/>
            <a:ext cx="1728000" cy="1152000"/>
          </a:xfrm>
          <a:custGeom>
            <a:avLst/>
            <a:gdLst/>
            <a:ahLst/>
            <a:rect l="0" t="0" r="r" b="b"/>
            <a:pathLst>
              <a:path fill="none" w="4800" h="3200">
                <a:moveTo>
                  <a:pt x="4800" y="0"/>
                </a:moveTo>
                <a:lnTo>
                  <a:pt x="0" y="320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  <p:sp>
        <p:nvSpPr>
          <p:cNvPr id="243" name=""/>
          <p:cNvSpPr txBox="1"/>
          <p:nvPr/>
        </p:nvSpPr>
        <p:spPr>
          <a:xfrm>
            <a:off x="5638680" y="3531960"/>
            <a:ext cx="3337920" cy="5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latin typeface="Arial"/>
              </a:rPr>
              <a:t>V</a:t>
            </a:r>
            <a:r>
              <a:rPr b="1" lang="ru-RU" sz="2600" spc="-1" strike="noStrike" baseline="-33000">
                <a:latin typeface="Arial"/>
              </a:rPr>
              <a:t>0</a:t>
            </a:r>
            <a:r>
              <a:rPr b="1" lang="ru-RU" sz="2600" spc="-1" strike="noStrike">
                <a:latin typeface="Arial"/>
              </a:rPr>
              <a:t>= </a:t>
            </a:r>
            <a:r>
              <a:rPr b="0" lang="ru-RU" sz="1800" spc="-1" strike="noStrike">
                <a:latin typeface="Arial"/>
              </a:rPr>
              <a:t> V</a:t>
            </a:r>
            <a:r>
              <a:rPr b="0" lang="ru-RU" sz="1800" spc="-1" strike="noStrike" baseline="-33000">
                <a:latin typeface="Arial"/>
              </a:rPr>
              <a:t>LSR</a:t>
            </a:r>
            <a:r>
              <a:rPr b="0" lang="ru-RU" sz="1800" spc="-1" strike="noStrike">
                <a:latin typeface="Arial"/>
              </a:rPr>
              <a:t>+</a:t>
            </a:r>
            <a:r>
              <a:rPr b="0" lang="ru-RU" sz="1800" spc="-1" strike="noStrike">
                <a:latin typeface="Symbol"/>
              </a:rPr>
              <a:t>D</a:t>
            </a:r>
            <a:r>
              <a:rPr b="0" lang="ru-RU" sz="1800" spc="-1" strike="noStrike">
                <a:latin typeface="Arial"/>
              </a:rPr>
              <a:t>V</a:t>
            </a:r>
            <a:r>
              <a:rPr b="0" lang="ru-RU" sz="1800" spc="-1" strike="noStrike" baseline="-33000">
                <a:latin typeface="Arial"/>
              </a:rPr>
              <a:t>Earth</a:t>
            </a:r>
            <a:r>
              <a:rPr b="0" lang="ru-RU" sz="1800" spc="-1" strike="noStrike">
                <a:latin typeface="Arial"/>
              </a:rPr>
              <a:t>+</a:t>
            </a:r>
            <a:r>
              <a:rPr b="0" lang="ru-RU" sz="1800" spc="-1" strike="noStrike">
                <a:latin typeface="Symbol"/>
              </a:rPr>
              <a:t>D</a:t>
            </a:r>
            <a:r>
              <a:rPr b="0" lang="ru-RU" sz="1800" spc="-1" strike="noStrike">
                <a:latin typeface="Arial"/>
              </a:rPr>
              <a:t>V</a:t>
            </a:r>
            <a:r>
              <a:rPr b="0" lang="ru-RU" sz="1800" spc="-1" strike="noStrike" baseline="-33000">
                <a:latin typeface="Arial"/>
              </a:rPr>
              <a:t>Sun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4" name=""/>
          <p:cNvSpPr txBox="1"/>
          <p:nvPr/>
        </p:nvSpPr>
        <p:spPr>
          <a:xfrm>
            <a:off x="1728000" y="1340640"/>
            <a:ext cx="500580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тепловые и турбулентные движения </a:t>
            </a:r>
            <a:r>
              <a:rPr b="1" lang="ru-RU" sz="2600" spc="-1" strike="noStrike">
                <a:latin typeface="Arial"/>
              </a:rPr>
              <a:t>b </a:t>
            </a:r>
            <a:r>
              <a:rPr b="0" lang="ru-RU" sz="1800" spc="-1" strike="noStrike">
                <a:latin typeface="Arial"/>
              </a:rPr>
              <a:t>(км/c)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2664000" y="1827360"/>
            <a:ext cx="2309400" cy="863280"/>
          </a:xfrm>
          <a:prstGeom prst="rect">
            <a:avLst/>
          </a:prstGeom>
          <a:ln w="0">
            <a:noFill/>
          </a:ln>
        </p:spPr>
      </p:pic>
      <p:sp>
        <p:nvSpPr>
          <p:cNvPr id="246" name=""/>
          <p:cNvSpPr/>
          <p:nvPr/>
        </p:nvSpPr>
        <p:spPr>
          <a:xfrm>
            <a:off x="5400000" y="1980000"/>
            <a:ext cx="1800000" cy="1188000"/>
          </a:xfrm>
          <a:custGeom>
            <a:avLst/>
            <a:gdLst/>
            <a:ahLst/>
            <a:rect l="0" t="0" r="r" b="b"/>
            <a:pathLst>
              <a:path fill="none" w="5000" h="3300">
                <a:moveTo>
                  <a:pt x="5000" y="0"/>
                </a:moveTo>
                <a:lnTo>
                  <a:pt x="0" y="3300"/>
                </a:lnTo>
              </a:path>
            </a:pathLst>
          </a:custGeom>
          <a:ln w="108000">
            <a:solidFill>
              <a:srgbClr val="cccc00"/>
            </a:solidFill>
            <a:round/>
            <a:tailEnd len="med" type="triangle" w="med"/>
          </a:ln>
        </p:spPr>
      </p:sp>
      <p:grpSp>
        <p:nvGrpSpPr>
          <p:cNvPr id="247" name=""/>
          <p:cNvGrpSpPr/>
          <p:nvPr/>
        </p:nvGrpSpPr>
        <p:grpSpPr>
          <a:xfrm>
            <a:off x="5472000" y="1865160"/>
            <a:ext cx="798840" cy="798840"/>
            <a:chOff x="5472000" y="1865160"/>
            <a:chExt cx="798840" cy="798840"/>
          </a:xfrm>
        </p:grpSpPr>
        <p:sp>
          <p:nvSpPr>
            <p:cNvPr id="248" name=""/>
            <p:cNvSpPr/>
            <p:nvPr/>
          </p:nvSpPr>
          <p:spPr>
            <a:xfrm flipV="1">
              <a:off x="5871600" y="1865160"/>
              <a:ext cx="0" cy="491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"/>
            <p:cNvSpPr/>
            <p:nvPr/>
          </p:nvSpPr>
          <p:spPr>
            <a:xfrm>
              <a:off x="5871600" y="2172240"/>
              <a:ext cx="0" cy="491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"/>
            <p:cNvSpPr/>
            <p:nvPr/>
          </p:nvSpPr>
          <p:spPr>
            <a:xfrm>
              <a:off x="5779080" y="2264760"/>
              <a:ext cx="49176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"/>
            <p:cNvSpPr/>
            <p:nvPr/>
          </p:nvSpPr>
          <p:spPr>
            <a:xfrm flipH="1">
              <a:off x="5472000" y="2264760"/>
              <a:ext cx="49176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"/>
            <p:cNvSpPr/>
            <p:nvPr/>
          </p:nvSpPr>
          <p:spPr>
            <a:xfrm flipV="1">
              <a:off x="5806080" y="1982160"/>
              <a:ext cx="347760" cy="347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"/>
            <p:cNvSpPr/>
            <p:nvPr/>
          </p:nvSpPr>
          <p:spPr>
            <a:xfrm flipH="1">
              <a:off x="5589000" y="2199240"/>
              <a:ext cx="347760" cy="347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"/>
            <p:cNvSpPr/>
            <p:nvPr/>
          </p:nvSpPr>
          <p:spPr>
            <a:xfrm>
              <a:off x="5806080" y="2199240"/>
              <a:ext cx="347760" cy="347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"/>
            <p:cNvSpPr/>
            <p:nvPr/>
          </p:nvSpPr>
          <p:spPr>
            <a:xfrm flipH="1" flipV="1">
              <a:off x="5589000" y="1982160"/>
              <a:ext cx="347760" cy="347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6" name=""/>
          <p:cNvSpPr txBox="1"/>
          <p:nvPr/>
        </p:nvSpPr>
        <p:spPr>
          <a:xfrm>
            <a:off x="1647000" y="2852640"/>
            <a:ext cx="353844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Лучевая концентрация</a:t>
            </a:r>
            <a:r>
              <a:rPr b="0" lang="ru-RU" sz="2600" spc="-1" strike="noStrike">
                <a:latin typeface="Arial"/>
              </a:rPr>
              <a:t> </a:t>
            </a:r>
            <a:r>
              <a:rPr b="1" lang="ru-RU" sz="2600" spc="-1" strike="noStrike">
                <a:latin typeface="Arial"/>
              </a:rPr>
              <a:t>N</a:t>
            </a:r>
            <a:r>
              <a:rPr b="0" lang="ru-RU" sz="1800" spc="-1" strike="noStrike">
                <a:latin typeface="Arial"/>
              </a:rPr>
              <a:t> (см</a:t>
            </a:r>
            <a:r>
              <a:rPr b="0" lang="ru-RU" sz="1800" spc="-1" strike="noStrike" baseline="33000">
                <a:latin typeface="Arial"/>
              </a:rPr>
              <a:t>-2</a:t>
            </a:r>
            <a:r>
              <a:rPr b="0" lang="ru-RU" sz="1800" spc="-1" strike="noStrike">
                <a:latin typeface="Arial"/>
              </a:rPr>
              <a:t>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2"/>
          <a:stretch/>
        </p:blipFill>
        <p:spPr>
          <a:xfrm>
            <a:off x="4536000" y="5616000"/>
            <a:ext cx="5173920" cy="1447200"/>
          </a:xfrm>
          <a:prstGeom prst="rect">
            <a:avLst/>
          </a:prstGeom>
          <a:ln w="0">
            <a:noFill/>
          </a:ln>
        </p:spPr>
      </p:pic>
      <p:sp>
        <p:nvSpPr>
          <p:cNvPr id="258" name=""/>
          <p:cNvSpPr/>
          <p:nvPr/>
        </p:nvSpPr>
        <p:spPr>
          <a:xfrm>
            <a:off x="7560000" y="6984000"/>
            <a:ext cx="432000" cy="216000"/>
          </a:xfrm>
          <a:custGeom>
            <a:avLst/>
            <a:gdLst/>
            <a:ahLst/>
            <a:rect l="0" t="0" r="r" b="b"/>
            <a:pathLst>
              <a:path fill="none" w="1200" h="600">
                <a:moveTo>
                  <a:pt x="1200" y="6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  <p:sp>
        <p:nvSpPr>
          <p:cNvPr id="259" name=""/>
          <p:cNvSpPr txBox="1"/>
          <p:nvPr/>
        </p:nvSpPr>
        <p:spPr>
          <a:xfrm>
            <a:off x="8040960" y="7116840"/>
            <a:ext cx="1319040" cy="37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000" spc="-1" strike="noStrike">
                <a:latin typeface="Arial"/>
              </a:rPr>
              <a:t>Инструментальный</a:t>
            </a:r>
            <a:endParaRPr b="0" lang="ru-RU" sz="1000" spc="-1" strike="noStrike">
              <a:latin typeface="Arial"/>
            </a:endParaRPr>
          </a:p>
          <a:p>
            <a:pPr algn="ctr">
              <a:buNone/>
            </a:pPr>
            <a:r>
              <a:rPr b="0" lang="ru-RU" sz="1000" spc="-1" strike="noStrike">
                <a:latin typeface="Arial"/>
              </a:rPr>
              <a:t>профиль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260" name=""/>
          <p:cNvGrpSpPr/>
          <p:nvPr/>
        </p:nvGrpSpPr>
        <p:grpSpPr>
          <a:xfrm>
            <a:off x="4536000" y="5040000"/>
            <a:ext cx="1484640" cy="293760"/>
            <a:chOff x="4536000" y="5040000"/>
            <a:chExt cx="1484640" cy="293760"/>
          </a:xfrm>
        </p:grpSpPr>
        <p:grpSp>
          <p:nvGrpSpPr>
            <p:cNvPr id="261" name=""/>
            <p:cNvGrpSpPr/>
            <p:nvPr/>
          </p:nvGrpSpPr>
          <p:grpSpPr>
            <a:xfrm>
              <a:off x="4536000" y="5040000"/>
              <a:ext cx="1484640" cy="293760"/>
              <a:chOff x="4536000" y="5040000"/>
              <a:chExt cx="1484640" cy="293760"/>
            </a:xfrm>
          </p:grpSpPr>
          <p:sp>
            <p:nvSpPr>
              <p:cNvPr id="262" name=""/>
              <p:cNvSpPr/>
              <p:nvPr/>
            </p:nvSpPr>
            <p:spPr>
              <a:xfrm>
                <a:off x="4543920" y="5058000"/>
                <a:ext cx="1458360" cy="257400"/>
              </a:xfrm>
              <a:custGeom>
                <a:avLst/>
                <a:gdLst/>
                <a:ahLst/>
                <a:rect l="0" t="0" r="r" b="b"/>
                <a:pathLst>
                  <a:path w="4051" h="715">
                    <a:moveTo>
                      <a:pt x="2026" y="715"/>
                    </a:moveTo>
                    <a:cubicBezTo>
                      <a:pt x="1350" y="715"/>
                      <a:pt x="675" y="715"/>
                      <a:pt x="0" y="715"/>
                    </a:cubicBezTo>
                    <a:cubicBezTo>
                      <a:pt x="0" y="476"/>
                      <a:pt x="0" y="238"/>
                      <a:pt x="0" y="0"/>
                    </a:cubicBezTo>
                    <a:cubicBezTo>
                      <a:pt x="1350" y="0"/>
                      <a:pt x="2701" y="0"/>
                      <a:pt x="4051" y="0"/>
                    </a:cubicBezTo>
                    <a:cubicBezTo>
                      <a:pt x="4051" y="238"/>
                      <a:pt x="4051" y="476"/>
                      <a:pt x="4051" y="715"/>
                    </a:cubicBezTo>
                    <a:cubicBezTo>
                      <a:pt x="3376" y="715"/>
                      <a:pt x="2701" y="715"/>
                      <a:pt x="2026" y="7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</p:sp>
          <p:sp>
            <p:nvSpPr>
              <p:cNvPr id="263" name=""/>
              <p:cNvSpPr/>
              <p:nvPr/>
            </p:nvSpPr>
            <p:spPr>
              <a:xfrm>
                <a:off x="4536000" y="5128560"/>
                <a:ext cx="171360" cy="156960"/>
              </a:xfrm>
              <a:custGeom>
                <a:avLst/>
                <a:gdLst/>
                <a:ahLst/>
                <a:rect l="0" t="0" r="r" b="b"/>
                <a:pathLst>
                  <a:path w="476" h="436">
                    <a:moveTo>
                      <a:pt x="263" y="59"/>
                    </a:moveTo>
                    <a:cubicBezTo>
                      <a:pt x="318" y="59"/>
                      <a:pt x="373" y="59"/>
                      <a:pt x="428" y="59"/>
                    </a:cubicBezTo>
                    <a:cubicBezTo>
                      <a:pt x="439" y="59"/>
                      <a:pt x="476" y="59"/>
                      <a:pt x="476" y="25"/>
                    </a:cubicBezTo>
                    <a:cubicBezTo>
                      <a:pt x="476" y="0"/>
                      <a:pt x="453" y="0"/>
                      <a:pt x="436" y="0"/>
                    </a:cubicBezTo>
                    <a:cubicBezTo>
                      <a:pt x="344" y="0"/>
                      <a:pt x="252" y="0"/>
                      <a:pt x="159" y="0"/>
                    </a:cubicBezTo>
                    <a:cubicBezTo>
                      <a:pt x="140" y="0"/>
                      <a:pt x="104" y="0"/>
                      <a:pt x="59" y="47"/>
                    </a:cubicBezTo>
                    <a:cubicBezTo>
                      <a:pt x="28" y="81"/>
                      <a:pt x="0" y="128"/>
                      <a:pt x="0" y="134"/>
                    </a:cubicBezTo>
                    <a:cubicBezTo>
                      <a:pt x="0" y="137"/>
                      <a:pt x="0" y="145"/>
                      <a:pt x="11" y="145"/>
                    </a:cubicBezTo>
                    <a:cubicBezTo>
                      <a:pt x="20" y="145"/>
                      <a:pt x="20" y="140"/>
                      <a:pt x="28" y="134"/>
                    </a:cubicBezTo>
                    <a:cubicBezTo>
                      <a:pt x="76" y="59"/>
                      <a:pt x="132" y="59"/>
                      <a:pt x="151" y="59"/>
                    </a:cubicBezTo>
                    <a:cubicBezTo>
                      <a:pt x="178" y="59"/>
                      <a:pt x="205" y="59"/>
                      <a:pt x="232" y="59"/>
                    </a:cubicBezTo>
                    <a:cubicBezTo>
                      <a:pt x="201" y="163"/>
                      <a:pt x="169" y="267"/>
                      <a:pt x="137" y="371"/>
                    </a:cubicBezTo>
                    <a:cubicBezTo>
                      <a:pt x="132" y="382"/>
                      <a:pt x="126" y="405"/>
                      <a:pt x="126" y="408"/>
                    </a:cubicBezTo>
                    <a:cubicBezTo>
                      <a:pt x="126" y="419"/>
                      <a:pt x="134" y="436"/>
                      <a:pt x="157" y="436"/>
                    </a:cubicBezTo>
                    <a:cubicBezTo>
                      <a:pt x="187" y="436"/>
                      <a:pt x="193" y="408"/>
                      <a:pt x="196" y="391"/>
                    </a:cubicBezTo>
                    <a:cubicBezTo>
                      <a:pt x="218" y="280"/>
                      <a:pt x="241" y="169"/>
                      <a:pt x="263" y="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64" name=""/>
              <p:cNvSpPr/>
              <p:nvPr/>
            </p:nvSpPr>
            <p:spPr>
              <a:xfrm>
                <a:off x="4699080" y="5225040"/>
                <a:ext cx="127080" cy="108720"/>
              </a:xfrm>
              <a:custGeom>
                <a:avLst/>
                <a:gdLst/>
                <a:ahLst/>
                <a:rect l="0" t="0" r="r" b="b"/>
                <a:pathLst>
                  <a:path w="353" h="302">
                    <a:moveTo>
                      <a:pt x="123" y="20"/>
                    </a:moveTo>
                    <a:cubicBezTo>
                      <a:pt x="123" y="17"/>
                      <a:pt x="123" y="11"/>
                      <a:pt x="123" y="8"/>
                    </a:cubicBezTo>
                    <a:cubicBezTo>
                      <a:pt x="119" y="6"/>
                      <a:pt x="123" y="0"/>
                      <a:pt x="112" y="0"/>
                    </a:cubicBezTo>
                    <a:cubicBezTo>
                      <a:pt x="97" y="1"/>
                      <a:pt x="73" y="3"/>
                      <a:pt x="67" y="3"/>
                    </a:cubicBezTo>
                    <a:cubicBezTo>
                      <a:pt x="53" y="3"/>
                      <a:pt x="42" y="6"/>
                      <a:pt x="28" y="6"/>
                    </a:cubicBezTo>
                    <a:cubicBezTo>
                      <a:pt x="17" y="6"/>
                      <a:pt x="8" y="8"/>
                      <a:pt x="8" y="22"/>
                    </a:cubicBezTo>
                    <a:cubicBezTo>
                      <a:pt x="8" y="31"/>
                      <a:pt x="20" y="31"/>
                      <a:pt x="28" y="31"/>
                    </a:cubicBezTo>
                    <a:cubicBezTo>
                      <a:pt x="62" y="31"/>
                      <a:pt x="62" y="36"/>
                      <a:pt x="62" y="42"/>
                    </a:cubicBezTo>
                    <a:cubicBezTo>
                      <a:pt x="62" y="45"/>
                      <a:pt x="56" y="59"/>
                      <a:pt x="53" y="67"/>
                    </a:cubicBezTo>
                    <a:cubicBezTo>
                      <a:pt x="42" y="114"/>
                      <a:pt x="31" y="160"/>
                      <a:pt x="20" y="207"/>
                    </a:cubicBezTo>
                    <a:cubicBezTo>
                      <a:pt x="3" y="276"/>
                      <a:pt x="0" y="288"/>
                      <a:pt x="0" y="290"/>
                    </a:cubicBezTo>
                    <a:cubicBezTo>
                      <a:pt x="0" y="302"/>
                      <a:pt x="8" y="302"/>
                      <a:pt x="11" y="302"/>
                    </a:cubicBezTo>
                    <a:cubicBezTo>
                      <a:pt x="15" y="302"/>
                      <a:pt x="19" y="302"/>
                      <a:pt x="22" y="302"/>
                    </a:cubicBezTo>
                    <a:cubicBezTo>
                      <a:pt x="84" y="290"/>
                      <a:pt x="171" y="260"/>
                      <a:pt x="246" y="195"/>
                    </a:cubicBezTo>
                    <a:cubicBezTo>
                      <a:pt x="339" y="112"/>
                      <a:pt x="317" y="80"/>
                      <a:pt x="353" y="22"/>
                    </a:cubicBezTo>
                    <a:cubicBezTo>
                      <a:pt x="353" y="8"/>
                      <a:pt x="344" y="0"/>
                      <a:pt x="330" y="0"/>
                    </a:cubicBezTo>
                    <a:cubicBezTo>
                      <a:pt x="305" y="0"/>
                      <a:pt x="299" y="20"/>
                      <a:pt x="294" y="36"/>
                    </a:cubicBezTo>
                    <a:cubicBezTo>
                      <a:pt x="266" y="134"/>
                      <a:pt x="173" y="240"/>
                      <a:pt x="59" y="274"/>
                    </a:cubicBezTo>
                    <a:cubicBezTo>
                      <a:pt x="80" y="189"/>
                      <a:pt x="102" y="104"/>
                      <a:pt x="123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65" name=""/>
              <p:cNvSpPr/>
              <p:nvPr/>
            </p:nvSpPr>
            <p:spPr>
              <a:xfrm>
                <a:off x="4975200" y="5151600"/>
                <a:ext cx="235800" cy="82440"/>
              </a:xfrm>
              <a:custGeom>
                <a:avLst/>
                <a:gdLst/>
                <a:ahLst/>
                <a:rect l="0" t="0" r="r" b="b"/>
                <a:pathLst>
                  <a:path w="655" h="229">
                    <a:moveTo>
                      <a:pt x="621" y="39"/>
                    </a:moveTo>
                    <a:cubicBezTo>
                      <a:pt x="635" y="39"/>
                      <a:pt x="655" y="39"/>
                      <a:pt x="655" y="20"/>
                    </a:cubicBezTo>
                    <a:cubicBezTo>
                      <a:pt x="655" y="0"/>
                      <a:pt x="635" y="0"/>
                      <a:pt x="621" y="0"/>
                    </a:cubicBezTo>
                    <a:cubicBezTo>
                      <a:pt x="424" y="0"/>
                      <a:pt x="228" y="0"/>
                      <a:pt x="31" y="0"/>
                    </a:cubicBezTo>
                    <a:cubicBezTo>
                      <a:pt x="20" y="0"/>
                      <a:pt x="0" y="0"/>
                      <a:pt x="0" y="20"/>
                    </a:cubicBezTo>
                    <a:cubicBezTo>
                      <a:pt x="0" y="39"/>
                      <a:pt x="20" y="39"/>
                      <a:pt x="34" y="39"/>
                    </a:cubicBezTo>
                    <a:cubicBezTo>
                      <a:pt x="229" y="39"/>
                      <a:pt x="425" y="39"/>
                      <a:pt x="621" y="39"/>
                    </a:cubicBezTo>
                    <a:moveTo>
                      <a:pt x="621" y="229"/>
                    </a:moveTo>
                    <a:cubicBezTo>
                      <a:pt x="635" y="229"/>
                      <a:pt x="655" y="229"/>
                      <a:pt x="655" y="209"/>
                    </a:cubicBezTo>
                    <a:cubicBezTo>
                      <a:pt x="655" y="190"/>
                      <a:pt x="635" y="190"/>
                      <a:pt x="621" y="190"/>
                    </a:cubicBezTo>
                    <a:cubicBezTo>
                      <a:pt x="425" y="190"/>
                      <a:pt x="229" y="190"/>
                      <a:pt x="34" y="190"/>
                    </a:cubicBezTo>
                    <a:cubicBezTo>
                      <a:pt x="20" y="190"/>
                      <a:pt x="0" y="190"/>
                      <a:pt x="0" y="209"/>
                    </a:cubicBezTo>
                    <a:cubicBezTo>
                      <a:pt x="0" y="229"/>
                      <a:pt x="20" y="229"/>
                      <a:pt x="31" y="229"/>
                    </a:cubicBezTo>
                    <a:cubicBezTo>
                      <a:pt x="228" y="229"/>
                      <a:pt x="424" y="229"/>
                      <a:pt x="621" y="2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66" name=""/>
              <p:cNvSpPr/>
              <p:nvPr/>
            </p:nvSpPr>
            <p:spPr>
              <a:xfrm>
                <a:off x="5347800" y="5125320"/>
                <a:ext cx="174240" cy="158760"/>
              </a:xfrm>
              <a:custGeom>
                <a:avLst/>
                <a:gdLst/>
                <a:ahLst/>
                <a:rect l="0" t="0" r="r" b="b"/>
                <a:pathLst>
                  <a:path w="484" h="441">
                    <a:moveTo>
                      <a:pt x="6" y="394"/>
                    </a:moveTo>
                    <a:cubicBezTo>
                      <a:pt x="0" y="408"/>
                      <a:pt x="0" y="408"/>
                      <a:pt x="0" y="416"/>
                    </a:cubicBezTo>
                    <a:cubicBezTo>
                      <a:pt x="0" y="433"/>
                      <a:pt x="14" y="441"/>
                      <a:pt x="31" y="441"/>
                    </a:cubicBezTo>
                    <a:cubicBezTo>
                      <a:pt x="59" y="441"/>
                      <a:pt x="64" y="419"/>
                      <a:pt x="73" y="388"/>
                    </a:cubicBezTo>
                    <a:cubicBezTo>
                      <a:pt x="84" y="352"/>
                      <a:pt x="76" y="371"/>
                      <a:pt x="120" y="207"/>
                    </a:cubicBezTo>
                    <a:cubicBezTo>
                      <a:pt x="201" y="209"/>
                      <a:pt x="288" y="226"/>
                      <a:pt x="288" y="290"/>
                    </a:cubicBezTo>
                    <a:cubicBezTo>
                      <a:pt x="288" y="296"/>
                      <a:pt x="288" y="302"/>
                      <a:pt x="285" y="310"/>
                    </a:cubicBezTo>
                    <a:cubicBezTo>
                      <a:pt x="280" y="327"/>
                      <a:pt x="280" y="338"/>
                      <a:pt x="280" y="343"/>
                    </a:cubicBezTo>
                    <a:cubicBezTo>
                      <a:pt x="280" y="402"/>
                      <a:pt x="319" y="441"/>
                      <a:pt x="369" y="441"/>
                    </a:cubicBezTo>
                    <a:cubicBezTo>
                      <a:pt x="403" y="441"/>
                      <a:pt x="428" y="424"/>
                      <a:pt x="448" y="391"/>
                    </a:cubicBezTo>
                    <a:cubicBezTo>
                      <a:pt x="473" y="349"/>
                      <a:pt x="484" y="293"/>
                      <a:pt x="484" y="290"/>
                    </a:cubicBezTo>
                    <a:cubicBezTo>
                      <a:pt x="484" y="282"/>
                      <a:pt x="476" y="282"/>
                      <a:pt x="473" y="282"/>
                    </a:cubicBezTo>
                    <a:cubicBezTo>
                      <a:pt x="462" y="282"/>
                      <a:pt x="462" y="285"/>
                      <a:pt x="459" y="299"/>
                    </a:cubicBezTo>
                    <a:cubicBezTo>
                      <a:pt x="439" y="366"/>
                      <a:pt x="417" y="419"/>
                      <a:pt x="372" y="419"/>
                    </a:cubicBezTo>
                    <a:cubicBezTo>
                      <a:pt x="353" y="419"/>
                      <a:pt x="341" y="408"/>
                      <a:pt x="341" y="374"/>
                    </a:cubicBezTo>
                    <a:cubicBezTo>
                      <a:pt x="341" y="357"/>
                      <a:pt x="344" y="335"/>
                      <a:pt x="350" y="318"/>
                    </a:cubicBezTo>
                    <a:cubicBezTo>
                      <a:pt x="350" y="310"/>
                      <a:pt x="353" y="296"/>
                      <a:pt x="353" y="285"/>
                    </a:cubicBezTo>
                    <a:cubicBezTo>
                      <a:pt x="353" y="195"/>
                      <a:pt x="218" y="187"/>
                      <a:pt x="162" y="184"/>
                    </a:cubicBezTo>
                    <a:cubicBezTo>
                      <a:pt x="196" y="168"/>
                      <a:pt x="227" y="142"/>
                      <a:pt x="255" y="120"/>
                    </a:cubicBezTo>
                    <a:cubicBezTo>
                      <a:pt x="299" y="81"/>
                      <a:pt x="327" y="59"/>
                      <a:pt x="367" y="42"/>
                    </a:cubicBezTo>
                    <a:cubicBezTo>
                      <a:pt x="364" y="45"/>
                      <a:pt x="361" y="59"/>
                      <a:pt x="361" y="61"/>
                    </a:cubicBezTo>
                    <a:cubicBezTo>
                      <a:pt x="361" y="75"/>
                      <a:pt x="369" y="98"/>
                      <a:pt x="400" y="98"/>
                    </a:cubicBezTo>
                    <a:cubicBezTo>
                      <a:pt x="431" y="98"/>
                      <a:pt x="453" y="67"/>
                      <a:pt x="453" y="45"/>
                    </a:cubicBezTo>
                    <a:cubicBezTo>
                      <a:pt x="453" y="36"/>
                      <a:pt x="448" y="8"/>
                      <a:pt x="414" y="8"/>
                    </a:cubicBezTo>
                    <a:cubicBezTo>
                      <a:pt x="353" y="8"/>
                      <a:pt x="294" y="59"/>
                      <a:pt x="252" y="95"/>
                    </a:cubicBezTo>
                    <a:cubicBezTo>
                      <a:pt x="185" y="151"/>
                      <a:pt x="162" y="165"/>
                      <a:pt x="126" y="179"/>
                    </a:cubicBezTo>
                    <a:cubicBezTo>
                      <a:pt x="129" y="168"/>
                      <a:pt x="140" y="117"/>
                      <a:pt x="145" y="101"/>
                    </a:cubicBezTo>
                    <a:cubicBezTo>
                      <a:pt x="151" y="75"/>
                      <a:pt x="162" y="31"/>
                      <a:pt x="162" y="25"/>
                    </a:cubicBezTo>
                    <a:cubicBezTo>
                      <a:pt x="162" y="8"/>
                      <a:pt x="151" y="0"/>
                      <a:pt x="134" y="0"/>
                    </a:cubicBezTo>
                    <a:cubicBezTo>
                      <a:pt x="132" y="0"/>
                      <a:pt x="104" y="0"/>
                      <a:pt x="95" y="34"/>
                    </a:cubicBezTo>
                    <a:cubicBezTo>
                      <a:pt x="65" y="154"/>
                      <a:pt x="35" y="274"/>
                      <a:pt x="6" y="3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67" name=""/>
              <p:cNvSpPr/>
              <p:nvPr/>
            </p:nvSpPr>
            <p:spPr>
              <a:xfrm>
                <a:off x="5550120" y="5225040"/>
                <a:ext cx="127800" cy="108720"/>
              </a:xfrm>
              <a:custGeom>
                <a:avLst/>
                <a:gdLst/>
                <a:ahLst/>
                <a:rect l="0" t="0" r="r" b="b"/>
                <a:pathLst>
                  <a:path w="355" h="302">
                    <a:moveTo>
                      <a:pt x="123" y="20"/>
                    </a:moveTo>
                    <a:cubicBezTo>
                      <a:pt x="123" y="17"/>
                      <a:pt x="126" y="11"/>
                      <a:pt x="126" y="8"/>
                    </a:cubicBezTo>
                    <a:cubicBezTo>
                      <a:pt x="122" y="6"/>
                      <a:pt x="126" y="0"/>
                      <a:pt x="115" y="0"/>
                    </a:cubicBezTo>
                    <a:cubicBezTo>
                      <a:pt x="112" y="0"/>
                      <a:pt x="73" y="3"/>
                      <a:pt x="70" y="3"/>
                    </a:cubicBezTo>
                    <a:cubicBezTo>
                      <a:pt x="56" y="3"/>
                      <a:pt x="45" y="6"/>
                      <a:pt x="31" y="6"/>
                    </a:cubicBezTo>
                    <a:cubicBezTo>
                      <a:pt x="20" y="6"/>
                      <a:pt x="11" y="8"/>
                      <a:pt x="11" y="22"/>
                    </a:cubicBezTo>
                    <a:cubicBezTo>
                      <a:pt x="11" y="31"/>
                      <a:pt x="22" y="31"/>
                      <a:pt x="28" y="31"/>
                    </a:cubicBezTo>
                    <a:cubicBezTo>
                      <a:pt x="62" y="31"/>
                      <a:pt x="62" y="36"/>
                      <a:pt x="62" y="42"/>
                    </a:cubicBezTo>
                    <a:cubicBezTo>
                      <a:pt x="62" y="45"/>
                      <a:pt x="59" y="59"/>
                      <a:pt x="56" y="67"/>
                    </a:cubicBezTo>
                    <a:cubicBezTo>
                      <a:pt x="45" y="114"/>
                      <a:pt x="34" y="160"/>
                      <a:pt x="22" y="207"/>
                    </a:cubicBezTo>
                    <a:cubicBezTo>
                      <a:pt x="6" y="276"/>
                      <a:pt x="0" y="288"/>
                      <a:pt x="0" y="290"/>
                    </a:cubicBezTo>
                    <a:cubicBezTo>
                      <a:pt x="0" y="302"/>
                      <a:pt x="11" y="302"/>
                      <a:pt x="14" y="302"/>
                    </a:cubicBezTo>
                    <a:cubicBezTo>
                      <a:pt x="18" y="302"/>
                      <a:pt x="21" y="302"/>
                      <a:pt x="25" y="302"/>
                    </a:cubicBezTo>
                    <a:cubicBezTo>
                      <a:pt x="87" y="290"/>
                      <a:pt x="173" y="260"/>
                      <a:pt x="246" y="195"/>
                    </a:cubicBezTo>
                    <a:cubicBezTo>
                      <a:pt x="341" y="112"/>
                      <a:pt x="319" y="80"/>
                      <a:pt x="355" y="22"/>
                    </a:cubicBezTo>
                    <a:cubicBezTo>
                      <a:pt x="355" y="8"/>
                      <a:pt x="344" y="0"/>
                      <a:pt x="330" y="0"/>
                    </a:cubicBezTo>
                    <a:cubicBezTo>
                      <a:pt x="308" y="0"/>
                      <a:pt x="302" y="20"/>
                      <a:pt x="297" y="36"/>
                    </a:cubicBezTo>
                    <a:cubicBezTo>
                      <a:pt x="269" y="134"/>
                      <a:pt x="176" y="240"/>
                      <a:pt x="59" y="274"/>
                    </a:cubicBezTo>
                    <a:cubicBezTo>
                      <a:pt x="80" y="189"/>
                      <a:pt x="102" y="104"/>
                      <a:pt x="123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  <p:sp>
            <p:nvSpPr>
              <p:cNvPr id="268" name=""/>
              <p:cNvSpPr/>
              <p:nvPr/>
            </p:nvSpPr>
            <p:spPr>
              <a:xfrm>
                <a:off x="5722560" y="5040000"/>
                <a:ext cx="298080" cy="240120"/>
              </a:xfrm>
              <a:custGeom>
                <a:avLst/>
                <a:gdLst/>
                <a:ahLst/>
                <a:rect l="0" t="0" r="r" b="b"/>
                <a:pathLst>
                  <a:path w="828" h="667">
                    <a:moveTo>
                      <a:pt x="705" y="103"/>
                    </a:moveTo>
                    <a:cubicBezTo>
                      <a:pt x="713" y="64"/>
                      <a:pt x="733" y="34"/>
                      <a:pt x="811" y="31"/>
                    </a:cubicBezTo>
                    <a:cubicBezTo>
                      <a:pt x="817" y="31"/>
                      <a:pt x="828" y="31"/>
                      <a:pt x="828" y="11"/>
                    </a:cubicBezTo>
                    <a:cubicBezTo>
                      <a:pt x="824" y="7"/>
                      <a:pt x="828" y="0"/>
                      <a:pt x="814" y="0"/>
                    </a:cubicBezTo>
                    <a:cubicBezTo>
                      <a:pt x="783" y="0"/>
                      <a:pt x="747" y="3"/>
                      <a:pt x="716" y="3"/>
                    </a:cubicBezTo>
                    <a:cubicBezTo>
                      <a:pt x="683" y="3"/>
                      <a:pt x="646" y="0"/>
                      <a:pt x="616" y="0"/>
                    </a:cubicBezTo>
                    <a:cubicBezTo>
                      <a:pt x="610" y="0"/>
                      <a:pt x="599" y="0"/>
                      <a:pt x="599" y="20"/>
                    </a:cubicBezTo>
                    <a:cubicBezTo>
                      <a:pt x="599" y="31"/>
                      <a:pt x="607" y="31"/>
                      <a:pt x="616" y="31"/>
                    </a:cubicBezTo>
                    <a:cubicBezTo>
                      <a:pt x="671" y="31"/>
                      <a:pt x="683" y="53"/>
                      <a:pt x="683" y="73"/>
                    </a:cubicBezTo>
                    <a:cubicBezTo>
                      <a:pt x="683" y="75"/>
                      <a:pt x="680" y="92"/>
                      <a:pt x="680" y="95"/>
                    </a:cubicBezTo>
                    <a:cubicBezTo>
                      <a:pt x="643" y="240"/>
                      <a:pt x="605" y="385"/>
                      <a:pt x="568" y="530"/>
                    </a:cubicBezTo>
                    <a:cubicBezTo>
                      <a:pt x="496" y="360"/>
                      <a:pt x="424" y="190"/>
                      <a:pt x="353" y="20"/>
                    </a:cubicBezTo>
                    <a:cubicBezTo>
                      <a:pt x="344" y="3"/>
                      <a:pt x="344" y="0"/>
                      <a:pt x="319" y="0"/>
                    </a:cubicBezTo>
                    <a:cubicBezTo>
                      <a:pt x="275" y="0"/>
                      <a:pt x="231" y="0"/>
                      <a:pt x="187" y="0"/>
                    </a:cubicBezTo>
                    <a:cubicBezTo>
                      <a:pt x="168" y="0"/>
                      <a:pt x="159" y="0"/>
                      <a:pt x="159" y="20"/>
                    </a:cubicBezTo>
                    <a:cubicBezTo>
                      <a:pt x="159" y="31"/>
                      <a:pt x="168" y="31"/>
                      <a:pt x="187" y="31"/>
                    </a:cubicBezTo>
                    <a:cubicBezTo>
                      <a:pt x="193" y="31"/>
                      <a:pt x="255" y="31"/>
                      <a:pt x="255" y="39"/>
                    </a:cubicBezTo>
                    <a:cubicBezTo>
                      <a:pt x="211" y="214"/>
                      <a:pt x="167" y="389"/>
                      <a:pt x="123" y="564"/>
                    </a:cubicBezTo>
                    <a:cubicBezTo>
                      <a:pt x="112" y="603"/>
                      <a:pt x="95" y="634"/>
                      <a:pt x="17" y="637"/>
                    </a:cubicBezTo>
                    <a:cubicBezTo>
                      <a:pt x="11" y="637"/>
                      <a:pt x="0" y="639"/>
                      <a:pt x="0" y="656"/>
                    </a:cubicBezTo>
                    <a:cubicBezTo>
                      <a:pt x="0" y="664"/>
                      <a:pt x="6" y="667"/>
                      <a:pt x="14" y="667"/>
                    </a:cubicBezTo>
                    <a:cubicBezTo>
                      <a:pt x="45" y="667"/>
                      <a:pt x="78" y="664"/>
                      <a:pt x="112" y="664"/>
                    </a:cubicBezTo>
                    <a:cubicBezTo>
                      <a:pt x="145" y="664"/>
                      <a:pt x="179" y="667"/>
                      <a:pt x="213" y="667"/>
                    </a:cubicBezTo>
                    <a:cubicBezTo>
                      <a:pt x="218" y="667"/>
                      <a:pt x="229" y="667"/>
                      <a:pt x="229" y="648"/>
                    </a:cubicBezTo>
                    <a:cubicBezTo>
                      <a:pt x="229" y="639"/>
                      <a:pt x="221" y="637"/>
                      <a:pt x="210" y="637"/>
                    </a:cubicBezTo>
                    <a:cubicBezTo>
                      <a:pt x="154" y="637"/>
                      <a:pt x="145" y="614"/>
                      <a:pt x="145" y="595"/>
                    </a:cubicBezTo>
                    <a:cubicBezTo>
                      <a:pt x="145" y="589"/>
                      <a:pt x="145" y="584"/>
                      <a:pt x="148" y="572"/>
                    </a:cubicBezTo>
                    <a:cubicBezTo>
                      <a:pt x="192" y="400"/>
                      <a:pt x="236" y="228"/>
                      <a:pt x="280" y="56"/>
                    </a:cubicBezTo>
                    <a:cubicBezTo>
                      <a:pt x="283" y="61"/>
                      <a:pt x="283" y="64"/>
                      <a:pt x="288" y="73"/>
                    </a:cubicBezTo>
                    <a:cubicBezTo>
                      <a:pt x="369" y="265"/>
                      <a:pt x="450" y="458"/>
                      <a:pt x="532" y="651"/>
                    </a:cubicBezTo>
                    <a:cubicBezTo>
                      <a:pt x="540" y="667"/>
                      <a:pt x="543" y="667"/>
                      <a:pt x="551" y="667"/>
                    </a:cubicBezTo>
                    <a:cubicBezTo>
                      <a:pt x="562" y="667"/>
                      <a:pt x="562" y="664"/>
                      <a:pt x="568" y="648"/>
                    </a:cubicBezTo>
                    <a:cubicBezTo>
                      <a:pt x="614" y="466"/>
                      <a:pt x="659" y="285"/>
                      <a:pt x="705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nodeType="afterEffect" fill="hold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1"/>
                            </p:stCondLst>
                            <p:childTnLst>
                              <p:par>
                                <p:cTn id="2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"/>
                            </p:stCondLst>
                            <p:childTnLst>
                              <p:par>
                                <p:cTn id="3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1"/>
                            </p:stCondLst>
                            <p:childTnLst>
                              <p:par>
                                <p:cTn id="4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3611520" y="5616000"/>
            <a:ext cx="5964480" cy="1391040"/>
          </a:xfrm>
          <a:prstGeom prst="rect">
            <a:avLst/>
          </a:prstGeom>
          <a:ln w="0">
            <a:noFill/>
          </a:ln>
        </p:spPr>
      </p:pic>
      <p:sp>
        <p:nvSpPr>
          <p:cNvPr id="270" name=""/>
          <p:cNvSpPr txBox="1"/>
          <p:nvPr/>
        </p:nvSpPr>
        <p:spPr>
          <a:xfrm>
            <a:off x="2387160" y="216000"/>
            <a:ext cx="581508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Образование межзвездных линий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 rot="825600">
            <a:off x="857520" y="5849640"/>
            <a:ext cx="288000" cy="288000"/>
          </a:xfrm>
          <a:prstGeom prst="ellipse">
            <a:avLst/>
          </a:prstGeom>
          <a:solidFill>
            <a:srgbClr val="999999"/>
          </a:solidFill>
          <a:ln w="0"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"/>
          <p:cNvSpPr/>
          <p:nvPr/>
        </p:nvSpPr>
        <p:spPr>
          <a:xfrm rot="825600">
            <a:off x="972720" y="5895000"/>
            <a:ext cx="144000" cy="144000"/>
          </a:xfrm>
          <a:prstGeom prst="ellipse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"/>
          <p:cNvSpPr/>
          <p:nvPr/>
        </p:nvSpPr>
        <p:spPr>
          <a:xfrm flipV="1">
            <a:off x="731880" y="5662080"/>
            <a:ext cx="276840" cy="525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"/>
          <p:cNvSpPr/>
          <p:nvPr/>
        </p:nvSpPr>
        <p:spPr>
          <a:xfrm flipV="1">
            <a:off x="731880" y="6114600"/>
            <a:ext cx="610920" cy="727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"/>
          <p:cNvSpPr/>
          <p:nvPr/>
        </p:nvSpPr>
        <p:spPr>
          <a:xfrm>
            <a:off x="6048000" y="1152360"/>
            <a:ext cx="2448000" cy="1655640"/>
          </a:xfrm>
          <a:custGeom>
            <a:avLst/>
            <a:gdLst/>
            <a:ahLst/>
            <a:rect l="0" t="0" r="r" b="b"/>
            <a:pathLst>
              <a:path w="6800" h="4599">
                <a:moveTo>
                  <a:pt x="799" y="1400"/>
                </a:moveTo>
                <a:cubicBezTo>
                  <a:pt x="893" y="1400"/>
                  <a:pt x="982" y="1415"/>
                  <a:pt x="1065" y="1443"/>
                </a:cubicBezTo>
                <a:cubicBezTo>
                  <a:pt x="1117" y="1345"/>
                  <a:pt x="1198" y="1259"/>
                  <a:pt x="1302" y="1190"/>
                </a:cubicBezTo>
                <a:cubicBezTo>
                  <a:pt x="1236" y="1102"/>
                  <a:pt x="1200" y="1004"/>
                  <a:pt x="1200" y="899"/>
                </a:cubicBezTo>
                <a:cubicBezTo>
                  <a:pt x="1200" y="503"/>
                  <a:pt x="1720" y="200"/>
                  <a:pt x="2400" y="200"/>
                </a:cubicBezTo>
                <a:cubicBezTo>
                  <a:pt x="2911" y="200"/>
                  <a:pt x="3332" y="371"/>
                  <a:pt x="3509" y="624"/>
                </a:cubicBezTo>
                <a:cubicBezTo>
                  <a:pt x="3558" y="611"/>
                  <a:pt x="3610" y="603"/>
                  <a:pt x="3663" y="601"/>
                </a:cubicBezTo>
                <a:cubicBezTo>
                  <a:pt x="3772" y="361"/>
                  <a:pt x="4011" y="200"/>
                  <a:pt x="4299" y="200"/>
                </a:cubicBezTo>
                <a:cubicBezTo>
                  <a:pt x="4422" y="200"/>
                  <a:pt x="4537" y="229"/>
                  <a:pt x="4636" y="282"/>
                </a:cubicBezTo>
                <a:cubicBezTo>
                  <a:pt x="4798" y="107"/>
                  <a:pt x="5032" y="0"/>
                  <a:pt x="5299" y="0"/>
                </a:cubicBezTo>
                <a:cubicBezTo>
                  <a:pt x="5809" y="0"/>
                  <a:pt x="6199" y="389"/>
                  <a:pt x="6199" y="899"/>
                </a:cubicBezTo>
                <a:cubicBezTo>
                  <a:pt x="6199" y="1113"/>
                  <a:pt x="6130" y="1307"/>
                  <a:pt x="6012" y="1459"/>
                </a:cubicBezTo>
                <a:cubicBezTo>
                  <a:pt x="6364" y="1565"/>
                  <a:pt x="6600" y="1807"/>
                  <a:pt x="6600" y="2099"/>
                </a:cubicBezTo>
                <a:cubicBezTo>
                  <a:pt x="6600" y="2276"/>
                  <a:pt x="6514" y="2434"/>
                  <a:pt x="6368" y="2555"/>
                </a:cubicBezTo>
                <a:cubicBezTo>
                  <a:pt x="6634" y="2682"/>
                  <a:pt x="6800" y="2876"/>
                  <a:pt x="6800" y="3099"/>
                </a:cubicBezTo>
                <a:cubicBezTo>
                  <a:pt x="6800" y="3256"/>
                  <a:pt x="6719" y="3398"/>
                  <a:pt x="6578" y="3513"/>
                </a:cubicBezTo>
                <a:cubicBezTo>
                  <a:pt x="6592" y="3573"/>
                  <a:pt x="6600" y="3635"/>
                  <a:pt x="6600" y="3699"/>
                </a:cubicBezTo>
                <a:cubicBezTo>
                  <a:pt x="6600" y="4209"/>
                  <a:pt x="6123" y="4599"/>
                  <a:pt x="5500" y="4599"/>
                </a:cubicBezTo>
                <a:cubicBezTo>
                  <a:pt x="5034" y="4599"/>
                  <a:pt x="4649" y="4380"/>
                  <a:pt x="4485" y="4056"/>
                </a:cubicBezTo>
                <a:cubicBezTo>
                  <a:pt x="4376" y="4147"/>
                  <a:pt x="4243" y="4199"/>
                  <a:pt x="4099" y="4199"/>
                </a:cubicBezTo>
                <a:cubicBezTo>
                  <a:pt x="3897" y="4199"/>
                  <a:pt x="3720" y="4098"/>
                  <a:pt x="3594" y="3931"/>
                </a:cubicBezTo>
                <a:cubicBezTo>
                  <a:pt x="3366" y="4095"/>
                  <a:pt x="2967" y="4200"/>
                  <a:pt x="2499" y="4200"/>
                </a:cubicBezTo>
                <a:cubicBezTo>
                  <a:pt x="1901" y="4200"/>
                  <a:pt x="1417" y="4029"/>
                  <a:pt x="1256" y="3782"/>
                </a:cubicBezTo>
                <a:cubicBezTo>
                  <a:pt x="1206" y="3793"/>
                  <a:pt x="1153" y="3799"/>
                  <a:pt x="1099" y="3799"/>
                </a:cubicBezTo>
                <a:cubicBezTo>
                  <a:pt x="703" y="3799"/>
                  <a:pt x="400" y="3495"/>
                  <a:pt x="400" y="3099"/>
                </a:cubicBezTo>
                <a:cubicBezTo>
                  <a:pt x="400" y="3033"/>
                  <a:pt x="408" y="2970"/>
                  <a:pt x="424" y="2910"/>
                </a:cubicBezTo>
                <a:cubicBezTo>
                  <a:pt x="168" y="2779"/>
                  <a:pt x="0" y="2515"/>
                  <a:pt x="0" y="2199"/>
                </a:cubicBezTo>
                <a:cubicBezTo>
                  <a:pt x="0" y="1746"/>
                  <a:pt x="346" y="1400"/>
                  <a:pt x="799" y="1400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</p:sp>
      <p:sp>
        <p:nvSpPr>
          <p:cNvPr id="276" name=""/>
          <p:cNvSpPr/>
          <p:nvPr/>
        </p:nvSpPr>
        <p:spPr>
          <a:xfrm flipH="1">
            <a:off x="1296000" y="1080000"/>
            <a:ext cx="7272000" cy="4752000"/>
          </a:xfrm>
          <a:prstGeom prst="line">
            <a:avLst/>
          </a:prstGeom>
          <a:ln w="0">
            <a:solidFill>
              <a:srgbClr val="cccc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"/>
          <p:cNvSpPr/>
          <p:nvPr/>
        </p:nvSpPr>
        <p:spPr>
          <a:xfrm>
            <a:off x="8640000" y="720000"/>
            <a:ext cx="432000" cy="43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800"/>
                </a:moveTo>
                <a:lnTo>
                  <a:pt x="3104" y="13909"/>
                </a:lnTo>
                <a:lnTo>
                  <a:pt x="3163" y="18437"/>
                </a:lnTo>
                <a:lnTo>
                  <a:pt x="7557" y="18440"/>
                </a:lnTo>
                <a:lnTo>
                  <a:pt x="10800" y="21600"/>
                </a:lnTo>
                <a:lnTo>
                  <a:pt x="13909" y="18496"/>
                </a:lnTo>
                <a:lnTo>
                  <a:pt x="18437" y="18437"/>
                </a:lnTo>
                <a:lnTo>
                  <a:pt x="18440" y="14043"/>
                </a:lnTo>
                <a:lnTo>
                  <a:pt x="21600" y="10800"/>
                </a:lnTo>
                <a:lnTo>
                  <a:pt x="18496" y="7691"/>
                </a:lnTo>
                <a:lnTo>
                  <a:pt x="18437" y="3163"/>
                </a:lnTo>
                <a:lnTo>
                  <a:pt x="14043" y="3160"/>
                </a:lnTo>
                <a:lnTo>
                  <a:pt x="10800" y="0"/>
                </a:lnTo>
                <a:lnTo>
                  <a:pt x="7691" y="3104"/>
                </a:lnTo>
                <a:lnTo>
                  <a:pt x="3163" y="3163"/>
                </a:lnTo>
                <a:lnTo>
                  <a:pt x="3160" y="7557"/>
                </a:lnTo>
                <a:lnTo>
                  <a:pt x="0" y="1080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"/>
          <p:cNvSpPr/>
          <p:nvPr/>
        </p:nvSpPr>
        <p:spPr>
          <a:xfrm flipH="1">
            <a:off x="6696000" y="2232000"/>
            <a:ext cx="1152000" cy="792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"/>
          <p:cNvSpPr txBox="1"/>
          <p:nvPr/>
        </p:nvSpPr>
        <p:spPr>
          <a:xfrm>
            <a:off x="6844320" y="2808000"/>
            <a:ext cx="508320" cy="5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latin typeface="Arial"/>
              </a:rPr>
              <a:t>V</a:t>
            </a:r>
            <a:r>
              <a:rPr b="1" lang="ru-RU" sz="2600" spc="-1" strike="noStrike" baseline="-33000">
                <a:latin typeface="Arial"/>
              </a:rPr>
              <a:t>1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80" name=""/>
          <p:cNvSpPr txBox="1"/>
          <p:nvPr/>
        </p:nvSpPr>
        <p:spPr>
          <a:xfrm>
            <a:off x="6696000" y="720000"/>
            <a:ext cx="489960" cy="5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latin typeface="Arial"/>
              </a:rPr>
              <a:t>b</a:t>
            </a:r>
            <a:r>
              <a:rPr b="1" lang="ru-RU" sz="2600" spc="-1" strike="noStrike" baseline="-33000">
                <a:latin typeface="Arial"/>
              </a:rPr>
              <a:t>1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 flipH="1">
            <a:off x="6408000" y="1332000"/>
            <a:ext cx="1800000" cy="1188000"/>
          </a:xfrm>
          <a:prstGeom prst="line">
            <a:avLst/>
          </a:prstGeom>
          <a:ln w="108000">
            <a:solidFill>
              <a:srgbClr val="ccc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2" name=""/>
          <p:cNvGrpSpPr/>
          <p:nvPr/>
        </p:nvGrpSpPr>
        <p:grpSpPr>
          <a:xfrm>
            <a:off x="6545160" y="1217160"/>
            <a:ext cx="798840" cy="798840"/>
            <a:chOff x="6545160" y="1217160"/>
            <a:chExt cx="798840" cy="798840"/>
          </a:xfrm>
        </p:grpSpPr>
        <p:sp>
          <p:nvSpPr>
            <p:cNvPr id="283" name=""/>
            <p:cNvSpPr/>
            <p:nvPr/>
          </p:nvSpPr>
          <p:spPr>
            <a:xfrm flipV="1">
              <a:off x="6944760" y="1217160"/>
              <a:ext cx="0" cy="491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"/>
            <p:cNvSpPr/>
            <p:nvPr/>
          </p:nvSpPr>
          <p:spPr>
            <a:xfrm>
              <a:off x="6944760" y="1524240"/>
              <a:ext cx="0" cy="491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"/>
            <p:cNvSpPr/>
            <p:nvPr/>
          </p:nvSpPr>
          <p:spPr>
            <a:xfrm>
              <a:off x="6852240" y="1616760"/>
              <a:ext cx="49176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"/>
            <p:cNvSpPr/>
            <p:nvPr/>
          </p:nvSpPr>
          <p:spPr>
            <a:xfrm flipH="1">
              <a:off x="6545160" y="1616760"/>
              <a:ext cx="49176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"/>
            <p:cNvSpPr/>
            <p:nvPr/>
          </p:nvSpPr>
          <p:spPr>
            <a:xfrm flipV="1">
              <a:off x="6879240" y="1334160"/>
              <a:ext cx="347760" cy="347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"/>
            <p:cNvSpPr/>
            <p:nvPr/>
          </p:nvSpPr>
          <p:spPr>
            <a:xfrm flipH="1">
              <a:off x="6662160" y="1551240"/>
              <a:ext cx="347760" cy="347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"/>
            <p:cNvSpPr/>
            <p:nvPr/>
          </p:nvSpPr>
          <p:spPr>
            <a:xfrm>
              <a:off x="6879240" y="1551240"/>
              <a:ext cx="347760" cy="347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"/>
            <p:cNvSpPr/>
            <p:nvPr/>
          </p:nvSpPr>
          <p:spPr>
            <a:xfrm flipH="1" flipV="1">
              <a:off x="6662160" y="1334160"/>
              <a:ext cx="347760" cy="3477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1" name=""/>
          <p:cNvSpPr txBox="1"/>
          <p:nvPr/>
        </p:nvSpPr>
        <p:spPr>
          <a:xfrm>
            <a:off x="5832000" y="2160000"/>
            <a:ext cx="526680" cy="58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latin typeface="Arial"/>
              </a:rPr>
              <a:t>N</a:t>
            </a:r>
            <a:r>
              <a:rPr b="1" lang="ru-RU" sz="2600" spc="-1" strike="noStrike" baseline="-33000">
                <a:latin typeface="Arial"/>
              </a:rPr>
              <a:t>1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>
            <a:off x="3960360" y="2563920"/>
            <a:ext cx="1958760" cy="1684080"/>
          </a:xfrm>
          <a:custGeom>
            <a:avLst/>
            <a:gdLst/>
            <a:ahLst/>
            <a:rect l="0" t="0" r="r" b="b"/>
            <a:pathLst>
              <a:path w="5441" h="4678">
                <a:moveTo>
                  <a:pt x="4760" y="799"/>
                </a:moveTo>
                <a:cubicBezTo>
                  <a:pt x="4726" y="863"/>
                  <a:pt x="4681" y="920"/>
                  <a:pt x="4625" y="969"/>
                </a:cubicBezTo>
                <a:cubicBezTo>
                  <a:pt x="4698" y="1031"/>
                  <a:pt x="4748" y="1109"/>
                  <a:pt x="4776" y="1199"/>
                </a:cubicBezTo>
                <a:cubicBezTo>
                  <a:pt x="4882" y="1177"/>
                  <a:pt x="4986" y="1178"/>
                  <a:pt x="5084" y="1205"/>
                </a:cubicBezTo>
                <a:cubicBezTo>
                  <a:pt x="5453" y="1309"/>
                  <a:pt x="5551" y="1745"/>
                  <a:pt x="5308" y="2210"/>
                </a:cubicBezTo>
                <a:cubicBezTo>
                  <a:pt x="5126" y="2561"/>
                  <a:pt x="4814" y="2805"/>
                  <a:pt x="4515" y="2860"/>
                </a:cubicBezTo>
                <a:cubicBezTo>
                  <a:pt x="4509" y="2897"/>
                  <a:pt x="4499" y="2934"/>
                  <a:pt x="4482" y="2971"/>
                </a:cubicBezTo>
                <a:cubicBezTo>
                  <a:pt x="4668" y="3109"/>
                  <a:pt x="4733" y="3314"/>
                  <a:pt x="4629" y="3512"/>
                </a:cubicBezTo>
                <a:cubicBezTo>
                  <a:pt x="4586" y="3596"/>
                  <a:pt x="4517" y="3668"/>
                  <a:pt x="4432" y="3721"/>
                </a:cubicBezTo>
                <a:cubicBezTo>
                  <a:pt x="4539" y="3879"/>
                  <a:pt x="4554" y="4067"/>
                  <a:pt x="4459" y="4250"/>
                </a:cubicBezTo>
                <a:cubicBezTo>
                  <a:pt x="4277" y="4599"/>
                  <a:pt x="3774" y="4765"/>
                  <a:pt x="3298" y="4631"/>
                </a:cubicBezTo>
                <a:cubicBezTo>
                  <a:pt x="3097" y="4575"/>
                  <a:pt x="2941" y="4477"/>
                  <a:pt x="2841" y="4357"/>
                </a:cubicBezTo>
                <a:cubicBezTo>
                  <a:pt x="2617" y="4569"/>
                  <a:pt x="2307" y="4668"/>
                  <a:pt x="2033" y="4591"/>
                </a:cubicBezTo>
                <a:cubicBezTo>
                  <a:pt x="1868" y="4545"/>
                  <a:pt x="1751" y="4444"/>
                  <a:pt x="1690" y="4313"/>
                </a:cubicBezTo>
                <a:cubicBezTo>
                  <a:pt x="1477" y="4462"/>
                  <a:pt x="1237" y="4525"/>
                  <a:pt x="1028" y="4467"/>
                </a:cubicBezTo>
                <a:cubicBezTo>
                  <a:pt x="881" y="4425"/>
                  <a:pt x="778" y="4332"/>
                  <a:pt x="721" y="4205"/>
                </a:cubicBezTo>
                <a:cubicBezTo>
                  <a:pt x="660" y="4199"/>
                  <a:pt x="599" y="4188"/>
                  <a:pt x="539" y="4172"/>
                </a:cubicBezTo>
                <a:cubicBezTo>
                  <a:pt x="63" y="4038"/>
                  <a:pt x="-130" y="3608"/>
                  <a:pt x="92" y="3182"/>
                </a:cubicBezTo>
                <a:cubicBezTo>
                  <a:pt x="259" y="2862"/>
                  <a:pt x="600" y="2656"/>
                  <a:pt x="962" y="2628"/>
                </a:cubicBezTo>
                <a:cubicBezTo>
                  <a:pt x="916" y="2530"/>
                  <a:pt x="914" y="2425"/>
                  <a:pt x="966" y="2326"/>
                </a:cubicBezTo>
                <a:cubicBezTo>
                  <a:pt x="1038" y="2188"/>
                  <a:pt x="1195" y="2093"/>
                  <a:pt x="1397" y="2050"/>
                </a:cubicBezTo>
                <a:cubicBezTo>
                  <a:pt x="1325" y="1851"/>
                  <a:pt x="1369" y="1550"/>
                  <a:pt x="1536" y="1229"/>
                </a:cubicBezTo>
                <a:cubicBezTo>
                  <a:pt x="1751" y="819"/>
                  <a:pt x="2083" y="533"/>
                  <a:pt x="2371" y="487"/>
                </a:cubicBezTo>
                <a:cubicBezTo>
                  <a:pt x="2380" y="450"/>
                  <a:pt x="2392" y="412"/>
                  <a:pt x="2412" y="375"/>
                </a:cubicBezTo>
                <a:cubicBezTo>
                  <a:pt x="2553" y="104"/>
                  <a:pt x="2946" y="-25"/>
                  <a:pt x="3316" y="79"/>
                </a:cubicBezTo>
                <a:cubicBezTo>
                  <a:pt x="3377" y="96"/>
                  <a:pt x="3433" y="119"/>
                  <a:pt x="3483" y="146"/>
                </a:cubicBezTo>
                <a:cubicBezTo>
                  <a:pt x="3697" y="4"/>
                  <a:pt x="4004" y="-42"/>
                  <a:pt x="4299" y="41"/>
                </a:cubicBezTo>
                <a:cubicBezTo>
                  <a:pt x="4722" y="160"/>
                  <a:pt x="4922" y="488"/>
                  <a:pt x="4760" y="799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</p:sp>
      <p:sp>
        <p:nvSpPr>
          <p:cNvPr id="293" name=""/>
          <p:cNvSpPr/>
          <p:nvPr/>
        </p:nvSpPr>
        <p:spPr>
          <a:xfrm flipH="1">
            <a:off x="4032000" y="3816000"/>
            <a:ext cx="1152000" cy="792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"/>
          <p:cNvSpPr txBox="1"/>
          <p:nvPr/>
        </p:nvSpPr>
        <p:spPr>
          <a:xfrm>
            <a:off x="4176000" y="4501440"/>
            <a:ext cx="508320" cy="5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latin typeface="Arial"/>
              </a:rPr>
              <a:t>V</a:t>
            </a:r>
            <a:r>
              <a:rPr b="1" lang="ru-RU" sz="2600" spc="-1" strike="noStrike" baseline="-33000">
                <a:latin typeface="Arial"/>
              </a:rPr>
              <a:t>2</a:t>
            </a:r>
            <a:endParaRPr b="0" lang="ru-RU" sz="2600" spc="-1" strike="noStrike">
              <a:latin typeface="Arial"/>
            </a:endParaRPr>
          </a:p>
        </p:txBody>
      </p:sp>
      <p:grpSp>
        <p:nvGrpSpPr>
          <p:cNvPr id="295" name=""/>
          <p:cNvGrpSpPr/>
          <p:nvPr/>
        </p:nvGrpSpPr>
        <p:grpSpPr>
          <a:xfrm>
            <a:off x="4673160" y="2657160"/>
            <a:ext cx="582840" cy="582840"/>
            <a:chOff x="4673160" y="2657160"/>
            <a:chExt cx="582840" cy="582840"/>
          </a:xfrm>
        </p:grpSpPr>
        <p:sp>
          <p:nvSpPr>
            <p:cNvPr id="296" name=""/>
            <p:cNvSpPr/>
            <p:nvPr/>
          </p:nvSpPr>
          <p:spPr>
            <a:xfrm flipV="1">
              <a:off x="4964760" y="2657160"/>
              <a:ext cx="0" cy="3585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"/>
            <p:cNvSpPr/>
            <p:nvPr/>
          </p:nvSpPr>
          <p:spPr>
            <a:xfrm>
              <a:off x="4964760" y="2881440"/>
              <a:ext cx="0" cy="3585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"/>
            <p:cNvSpPr/>
            <p:nvPr/>
          </p:nvSpPr>
          <p:spPr>
            <a:xfrm>
              <a:off x="4897440" y="2948760"/>
              <a:ext cx="35856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"/>
            <p:cNvSpPr/>
            <p:nvPr/>
          </p:nvSpPr>
          <p:spPr>
            <a:xfrm flipH="1">
              <a:off x="4673160" y="2948760"/>
              <a:ext cx="35856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"/>
            <p:cNvSpPr/>
            <p:nvPr/>
          </p:nvSpPr>
          <p:spPr>
            <a:xfrm flipV="1">
              <a:off x="4916880" y="2742480"/>
              <a:ext cx="253440" cy="25344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"/>
            <p:cNvSpPr/>
            <p:nvPr/>
          </p:nvSpPr>
          <p:spPr>
            <a:xfrm flipH="1">
              <a:off x="4758480" y="2900880"/>
              <a:ext cx="253440" cy="25344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"/>
            <p:cNvSpPr/>
            <p:nvPr/>
          </p:nvSpPr>
          <p:spPr>
            <a:xfrm>
              <a:off x="4916880" y="2900880"/>
              <a:ext cx="253440" cy="25344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"/>
            <p:cNvSpPr/>
            <p:nvPr/>
          </p:nvSpPr>
          <p:spPr>
            <a:xfrm flipH="1" flipV="1">
              <a:off x="4758480" y="2742480"/>
              <a:ext cx="253440" cy="25344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4" name=""/>
          <p:cNvSpPr txBox="1"/>
          <p:nvPr/>
        </p:nvSpPr>
        <p:spPr>
          <a:xfrm>
            <a:off x="4680000" y="2025360"/>
            <a:ext cx="489960" cy="5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latin typeface="Arial"/>
              </a:rPr>
              <a:t>b</a:t>
            </a:r>
            <a:r>
              <a:rPr b="1" lang="ru-RU" sz="2600" spc="-1" strike="noStrike" baseline="-33000">
                <a:latin typeface="Arial"/>
              </a:rPr>
              <a:t>2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05" name=""/>
          <p:cNvSpPr txBox="1"/>
          <p:nvPr/>
        </p:nvSpPr>
        <p:spPr>
          <a:xfrm>
            <a:off x="3505320" y="3592800"/>
            <a:ext cx="526680" cy="58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latin typeface="Arial"/>
              </a:rPr>
              <a:t>N</a:t>
            </a:r>
            <a:r>
              <a:rPr b="1" lang="ru-RU" sz="2600" spc="-1" strike="noStrike" baseline="-33000">
                <a:latin typeface="Arial"/>
              </a:rPr>
              <a:t>2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 flipH="1">
            <a:off x="4104000" y="2952000"/>
            <a:ext cx="1584000" cy="1080000"/>
          </a:xfrm>
          <a:prstGeom prst="line">
            <a:avLst/>
          </a:prstGeom>
          <a:ln w="108000">
            <a:solidFill>
              <a:srgbClr val="ccc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144000" y="0"/>
            <a:ext cx="9783000" cy="75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Box 1_0"/>
          <p:cNvSpPr/>
          <p:nvPr/>
        </p:nvSpPr>
        <p:spPr>
          <a:xfrm>
            <a:off x="2387160" y="216000"/>
            <a:ext cx="5814360" cy="45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8040" bIns="45000" anchor="t">
            <a:noAutofit/>
          </a:bodyPr>
          <a:p>
            <a:pPr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</a:tabLst>
            </a:pP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Инструментальный профиль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09" name=""/>
          <p:cNvSpPr txBox="1"/>
          <p:nvPr/>
        </p:nvSpPr>
        <p:spPr>
          <a:xfrm>
            <a:off x="539640" y="1080000"/>
            <a:ext cx="75596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В общем случае — нормализованная гауссиана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10" name="" descr="28§display§\psi = \frac{1}{\sqrt{\pi} \sigma} e^{-\frac{(v-v_0)^2}{\sigma^2}}§png§600§FALSE§"/>
          <p:cNvPicPr/>
          <p:nvPr/>
        </p:nvPicPr>
        <p:blipFill>
          <a:blip r:embed="rId1"/>
          <a:stretch/>
        </p:blipFill>
        <p:spPr>
          <a:xfrm>
            <a:off x="3237480" y="1783440"/>
            <a:ext cx="2853720" cy="808560"/>
          </a:xfrm>
          <a:prstGeom prst="rect">
            <a:avLst/>
          </a:prstGeom>
          <a:ln w="0">
            <a:noFill/>
          </a:ln>
        </p:spPr>
      </p:pic>
      <p:pic>
        <p:nvPicPr>
          <p:cNvPr id="311" name="" descr="28§display§\sigma = \Delta v; \;\;\; \frac{\Delta v}{c} = \frac{\Delta \lambda}{\lambda} = \frac{1}{R}; \;\;\; \Delta v = \frac{c}{R}§png§600§FALSE§"/>
          <p:cNvPicPr/>
          <p:nvPr/>
        </p:nvPicPr>
        <p:blipFill>
          <a:blip r:embed="rId2"/>
          <a:stretch/>
        </p:blipFill>
        <p:spPr>
          <a:xfrm>
            <a:off x="1967400" y="3219120"/>
            <a:ext cx="5736600" cy="74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" descr=""/>
          <p:cNvPicPr/>
          <p:nvPr/>
        </p:nvPicPr>
        <p:blipFill>
          <a:blip r:embed="rId1"/>
          <a:stretch/>
        </p:blipFill>
        <p:spPr>
          <a:xfrm>
            <a:off x="360" y="222120"/>
            <a:ext cx="10079640" cy="7121880"/>
          </a:xfrm>
          <a:prstGeom prst="rect">
            <a:avLst/>
          </a:prstGeom>
          <a:ln w="0">
            <a:noFill/>
          </a:ln>
        </p:spPr>
      </p:pic>
      <p:sp>
        <p:nvSpPr>
          <p:cNvPr id="313" name=""/>
          <p:cNvSpPr txBox="1"/>
          <p:nvPr/>
        </p:nvSpPr>
        <p:spPr>
          <a:xfrm>
            <a:off x="2352960" y="230760"/>
            <a:ext cx="5616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ru-RU" sz="1800" spc="-1" strike="noStrike">
                <a:solidFill>
                  <a:srgbClr val="2a6099"/>
                </a:solidFill>
                <a:latin typeface="Arial"/>
              </a:rPr>
              <a:t>Влияние инструментального профиля на профиль спектральной линии</a:t>
            </a: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r>
              <a:rPr b="0" lang="ru-RU" sz="1800" spc="-1" strike="noStrike">
                <a:solidFill>
                  <a:srgbClr val="2a6099"/>
                </a:solidFill>
                <a:latin typeface="Arial"/>
              </a:rPr>
              <a:t>N=3e11 cm</a:t>
            </a:r>
            <a:r>
              <a:rPr b="0" lang="ru-RU" sz="1800" spc="-1" strike="noStrike" baseline="33000">
                <a:solidFill>
                  <a:srgbClr val="2a6099"/>
                </a:solidFill>
                <a:latin typeface="Arial"/>
              </a:rPr>
              <a:t>-2</a:t>
            </a:r>
            <a:r>
              <a:rPr b="0" lang="ru-RU" sz="1800" spc="-1" strike="noStrike">
                <a:solidFill>
                  <a:srgbClr val="2a6099"/>
                </a:solidFill>
                <a:latin typeface="Arial"/>
              </a:rPr>
              <a:t>   b=0.5 км/с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" descr=""/>
          <p:cNvPicPr/>
          <p:nvPr/>
        </p:nvPicPr>
        <p:blipFill>
          <a:blip r:embed="rId1"/>
          <a:stretch/>
        </p:blipFill>
        <p:spPr>
          <a:xfrm>
            <a:off x="22680" y="329400"/>
            <a:ext cx="10079640" cy="7121880"/>
          </a:xfrm>
          <a:prstGeom prst="rect">
            <a:avLst/>
          </a:prstGeom>
          <a:ln w="0">
            <a:noFill/>
          </a:ln>
        </p:spPr>
      </p:pic>
      <p:sp>
        <p:nvSpPr>
          <p:cNvPr id="315" name=""/>
          <p:cNvSpPr txBox="1"/>
          <p:nvPr/>
        </p:nvSpPr>
        <p:spPr>
          <a:xfrm>
            <a:off x="2352960" y="230760"/>
            <a:ext cx="56160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ru-RU" sz="1800" spc="-1" strike="noStrike">
                <a:solidFill>
                  <a:srgbClr val="2a6099"/>
                </a:solidFill>
                <a:latin typeface="Arial"/>
              </a:rPr>
              <a:t>Влияние инструментального профиля на профиль спектральной линии</a:t>
            </a: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r>
              <a:rPr b="0" lang="ru-RU" sz="1800" spc="-1" strike="noStrike">
                <a:solidFill>
                  <a:srgbClr val="2a6099"/>
                </a:solidFill>
                <a:latin typeface="Arial"/>
                <a:ea typeface="Microsoft YaHei"/>
              </a:rPr>
              <a:t>N=3e11 cm</a:t>
            </a:r>
            <a:r>
              <a:rPr b="0" lang="ru-RU" sz="1800" spc="-1" strike="noStrike" baseline="33000">
                <a:solidFill>
                  <a:srgbClr val="2a6099"/>
                </a:solidFill>
                <a:latin typeface="Arial"/>
                <a:ea typeface="Microsoft YaHei"/>
              </a:rPr>
              <a:t>-2</a:t>
            </a:r>
            <a:r>
              <a:rPr b="0" lang="ru-RU" sz="1800" spc="-1" strike="noStrike">
                <a:solidFill>
                  <a:srgbClr val="2a6099"/>
                </a:solidFill>
                <a:latin typeface="Arial"/>
                <a:ea typeface="Microsoft YaHei"/>
              </a:rPr>
              <a:t> и 2</a:t>
            </a:r>
            <a:r>
              <a:rPr b="0" lang="ru-RU" sz="1800" spc="-1" strike="noStrike">
                <a:solidFill>
                  <a:srgbClr val="2a6099"/>
                </a:solidFill>
                <a:latin typeface="Arial"/>
              </a:rPr>
              <a:t>e11 cm</a:t>
            </a:r>
            <a:r>
              <a:rPr b="0" lang="ru-RU" sz="1800" spc="-1" strike="noStrike" baseline="33000">
                <a:solidFill>
                  <a:srgbClr val="2a6099"/>
                </a:solidFill>
                <a:latin typeface="Arial"/>
              </a:rPr>
              <a:t>-2</a:t>
            </a: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r>
              <a:rPr b="0" lang="ru-RU" sz="1800" spc="-1" strike="noStrike">
                <a:solidFill>
                  <a:srgbClr val="2a6099"/>
                </a:solidFill>
                <a:latin typeface="Arial"/>
                <a:ea typeface="Microsoft YaHei"/>
              </a:rPr>
              <a:t>b=0.5 км/с и 1 </a:t>
            </a:r>
            <a:r>
              <a:rPr b="0" lang="ru-RU" sz="1800" spc="-1" strike="noStrike">
                <a:solidFill>
                  <a:srgbClr val="2a6099"/>
                </a:solidFill>
                <a:latin typeface="Arial"/>
              </a:rPr>
              <a:t>км/с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8000" y="18288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"/>
          <p:cNvSpPr txBox="1"/>
          <p:nvPr/>
        </p:nvSpPr>
        <p:spPr>
          <a:xfrm>
            <a:off x="919440" y="216000"/>
            <a:ext cx="825048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Определение параметров межзвездных облаков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317" name="" descr=""/>
          <p:cNvPicPr/>
          <p:nvPr/>
        </p:nvPicPr>
        <p:blipFill>
          <a:blip r:embed="rId1"/>
          <a:stretch/>
        </p:blipFill>
        <p:spPr>
          <a:xfrm>
            <a:off x="1289880" y="1404000"/>
            <a:ext cx="5964480" cy="1391040"/>
          </a:xfrm>
          <a:prstGeom prst="rect">
            <a:avLst/>
          </a:prstGeom>
          <a:ln w="0">
            <a:noFill/>
          </a:ln>
        </p:spPr>
      </p:pic>
      <p:sp>
        <p:nvSpPr>
          <p:cNvPr id="318" name=""/>
          <p:cNvSpPr/>
          <p:nvPr/>
        </p:nvSpPr>
        <p:spPr>
          <a:xfrm>
            <a:off x="4086360" y="3083040"/>
            <a:ext cx="0" cy="360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"/>
          <p:cNvSpPr txBox="1"/>
          <p:nvPr/>
        </p:nvSpPr>
        <p:spPr>
          <a:xfrm>
            <a:off x="792000" y="3469320"/>
            <a:ext cx="9000000" cy="344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Инструментальный профиль уширяет линию 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1" lang="ru-RU" sz="1800" spc="-1" strike="noStrike">
                <a:solidFill>
                  <a:srgbClr val="dc2300"/>
                </a:solidFill>
                <a:latin typeface="Arial"/>
              </a:rPr>
              <a:t>                         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1" lang="ru-RU" sz="1800" spc="-1" strike="noStrike">
                <a:solidFill>
                  <a:srgbClr val="dc2300"/>
                </a:solidFill>
                <a:latin typeface="Arial"/>
              </a:rPr>
              <a:t>2003ApJS..147...61W Welty et al. 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1" lang="ru-RU" sz="1800" spc="-1" strike="noStrike">
                <a:solidFill>
                  <a:srgbClr val="dc2300"/>
                </a:solidFill>
                <a:latin typeface="Arial"/>
              </a:rPr>
              <a:t>FWHM = 0.3 .. 1.5 km/s → R = 235 000 .. 1 178 000       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1" lang="ru-RU" sz="1800" spc="-1" strike="noStrike">
                <a:solidFill>
                  <a:srgbClr val="dc2300"/>
                </a:solidFill>
                <a:latin typeface="Arial"/>
                <a:ea typeface="Arial"/>
              </a:rPr>
              <a:t>b ≈ </a:t>
            </a:r>
            <a:r>
              <a:rPr b="1" lang="ru-RU" sz="1800" spc="-1" strike="noStrike">
                <a:solidFill>
                  <a:srgbClr val="dc2300"/>
                </a:solidFill>
                <a:latin typeface="Arial"/>
                <a:ea typeface="Arial"/>
              </a:rPr>
              <a:t>0.3 .. 6 км/с   </a:t>
            </a:r>
            <a:r>
              <a:rPr b="1" lang="ru-RU" sz="1800" spc="-1" strike="noStrike">
                <a:solidFill>
                  <a:srgbClr val="dc2300"/>
                </a:solidFill>
                <a:latin typeface="Arial"/>
                <a:ea typeface="Arial"/>
              </a:rPr>
              <a:t>b </a:t>
            </a:r>
            <a:r>
              <a:rPr b="1" lang="ru-RU" sz="1800" spc="-1" strike="noStrike">
                <a:solidFill>
                  <a:srgbClr val="dc2300"/>
                </a:solidFill>
                <a:latin typeface="Arial"/>
                <a:ea typeface="Arial"/>
              </a:rPr>
              <a:t>≈ 1 .. 2</a:t>
            </a:r>
            <a:r>
              <a:rPr b="1" lang="ru-RU" sz="1800" spc="-1" strike="noStrike">
                <a:solidFill>
                  <a:srgbClr val="dc2300"/>
                </a:solidFill>
                <a:latin typeface="Arial"/>
                <a:ea typeface="Arial"/>
              </a:rPr>
              <a:t> км/с 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Типичное разрешение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R=50000 dV=6 км/с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Наблюдаемые профили линий не совпадают с реальными →  нет возможности восстановить истинный профиль линии поглощения </a:t>
            </a:r>
            <a:r>
              <a:rPr b="0" lang="ru-RU" sz="1800" spc="-1" strike="noStrike">
                <a:solidFill>
                  <a:srgbClr val="000000"/>
                </a:solidFill>
                <a:latin typeface="Symbol"/>
                <a:ea typeface="Arial"/>
              </a:rPr>
              <a:t>t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(V) и определить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и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b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из аппроксимации гауссианой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"/>
          <p:cNvSpPr txBox="1"/>
          <p:nvPr/>
        </p:nvSpPr>
        <p:spPr>
          <a:xfrm>
            <a:off x="919440" y="216000"/>
            <a:ext cx="8250480" cy="91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Определение параметров межзвездных облаков</a:t>
            </a:r>
            <a:endParaRPr b="0" lang="ru-RU" sz="2600" spc="-1" strike="noStrike">
              <a:latin typeface="Arial"/>
            </a:endParaRPr>
          </a:p>
          <a:p>
            <a:pPr algn="ctr">
              <a:buNone/>
            </a:pPr>
            <a:endParaRPr b="0" lang="ru-RU" sz="1600" spc="-1" strike="noStrike">
              <a:latin typeface="Arial"/>
            </a:endParaRPr>
          </a:p>
          <a:p>
            <a:pPr algn="ctr">
              <a:buNone/>
            </a:pPr>
            <a:r>
              <a:rPr b="1" lang="ru-RU" sz="1600" spc="-1" strike="noStrike">
                <a:solidFill>
                  <a:srgbClr val="0000ff"/>
                </a:solidFill>
                <a:latin typeface="Arial"/>
              </a:rPr>
              <a:t>Интеральный подход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1008000" y="4051080"/>
            <a:ext cx="4392000" cy="2392920"/>
          </a:xfrm>
          <a:prstGeom prst="rect">
            <a:avLst/>
          </a:prstGeom>
          <a:ln w="0">
            <a:noFill/>
          </a:ln>
        </p:spPr>
      </p:pic>
      <p:sp>
        <p:nvSpPr>
          <p:cNvPr id="322" name=""/>
          <p:cNvSpPr txBox="1"/>
          <p:nvPr/>
        </p:nvSpPr>
        <p:spPr>
          <a:xfrm>
            <a:off x="6120000" y="5125680"/>
            <a:ext cx="3024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Определяется только </a:t>
            </a:r>
            <a:r>
              <a:rPr b="1" lang="ru-RU" sz="1800" spc="-1" strike="noStrike">
                <a:latin typeface="Arial"/>
              </a:rPr>
              <a:t>N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3" name=""/>
          <p:cNvSpPr txBox="1"/>
          <p:nvPr/>
        </p:nvSpPr>
        <p:spPr>
          <a:xfrm>
            <a:off x="6120000" y="5904000"/>
            <a:ext cx="288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Нет однозначного определения </a:t>
            </a:r>
            <a:r>
              <a:rPr b="1" lang="ru-RU" sz="1800" spc="-1" strike="noStrike">
                <a:latin typeface="Arial"/>
              </a:rPr>
              <a:t>N</a:t>
            </a:r>
            <a:r>
              <a:rPr b="0" lang="ru-RU" sz="1800" spc="-1" strike="noStrike">
                <a:latin typeface="Arial"/>
              </a:rPr>
              <a:t> </a:t>
            </a:r>
            <a:r>
              <a:rPr b="1" lang="ru-RU" sz="1800" spc="-1" strike="noStrike">
                <a:latin typeface="Arial"/>
              </a:rPr>
              <a:t>и</a:t>
            </a:r>
            <a:r>
              <a:rPr b="0" lang="ru-RU" sz="1800" spc="-1" strike="noStrike">
                <a:latin typeface="Arial"/>
              </a:rPr>
              <a:t> </a:t>
            </a:r>
            <a:r>
              <a:rPr b="1" lang="ru-RU" sz="1800" spc="-1" strike="noStrike">
                <a:latin typeface="Arial"/>
              </a:rPr>
              <a:t>b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4" name=""/>
          <p:cNvSpPr txBox="1"/>
          <p:nvPr/>
        </p:nvSpPr>
        <p:spPr>
          <a:xfrm>
            <a:off x="4968000" y="4104000"/>
            <a:ext cx="396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Эквивалентная ширина не зависит от инструментального профиля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25" name="" descr=""/>
          <p:cNvPicPr/>
          <p:nvPr/>
        </p:nvPicPr>
        <p:blipFill>
          <a:blip r:embed="rId2"/>
          <a:stretch/>
        </p:blipFill>
        <p:spPr>
          <a:xfrm>
            <a:off x="1800000" y="1080000"/>
            <a:ext cx="6158880" cy="24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" descr=""/>
          <p:cNvPicPr/>
          <p:nvPr/>
        </p:nvPicPr>
        <p:blipFill>
          <a:blip r:embed="rId1"/>
          <a:stretch/>
        </p:blipFill>
        <p:spPr>
          <a:xfrm>
            <a:off x="145080" y="144720"/>
            <a:ext cx="9783000" cy="7559640"/>
          </a:xfrm>
          <a:prstGeom prst="rect">
            <a:avLst/>
          </a:prstGeom>
          <a:ln w="0">
            <a:noFill/>
          </a:ln>
        </p:spPr>
      </p:pic>
      <p:sp>
        <p:nvSpPr>
          <p:cNvPr id="327" name=""/>
          <p:cNvSpPr txBox="1"/>
          <p:nvPr/>
        </p:nvSpPr>
        <p:spPr>
          <a:xfrm>
            <a:off x="3835800" y="360000"/>
            <a:ext cx="22122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Кривая роста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328" name="" descr=""/>
          <p:cNvPicPr/>
          <p:nvPr/>
        </p:nvPicPr>
        <p:blipFill>
          <a:blip r:embed="rId2"/>
          <a:stretch/>
        </p:blipFill>
        <p:spPr>
          <a:xfrm>
            <a:off x="2088000" y="1872000"/>
            <a:ext cx="2982240" cy="864000"/>
          </a:xfrm>
          <a:prstGeom prst="rect">
            <a:avLst/>
          </a:prstGeom>
          <a:ln w="0">
            <a:noFill/>
          </a:ln>
        </p:spPr>
      </p:pic>
      <p:pic>
        <p:nvPicPr>
          <p:cNvPr id="329" name="" descr="28§display§W \sim N§png§600§FALSE§"/>
          <p:cNvPicPr/>
          <p:nvPr/>
        </p:nvPicPr>
        <p:blipFill>
          <a:blip r:embed="rId3"/>
          <a:stretch/>
        </p:blipFill>
        <p:spPr>
          <a:xfrm rot="19437000">
            <a:off x="2267640" y="4129560"/>
            <a:ext cx="1146960" cy="249840"/>
          </a:xfrm>
          <a:prstGeom prst="rect">
            <a:avLst/>
          </a:prstGeom>
          <a:ln w="0">
            <a:noFill/>
          </a:ln>
        </p:spPr>
      </p:pic>
      <p:pic>
        <p:nvPicPr>
          <p:cNvPr id="330" name="" descr="28§display§W \sim b \sqrt{ln N}§png§600§FALSE§"/>
          <p:cNvPicPr/>
          <p:nvPr/>
        </p:nvPicPr>
        <p:blipFill>
          <a:blip r:embed="rId4"/>
          <a:stretch/>
        </p:blipFill>
        <p:spPr>
          <a:xfrm>
            <a:off x="6569640" y="3028320"/>
            <a:ext cx="1926360" cy="35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"/>
          <p:cNvSpPr txBox="1"/>
          <p:nvPr/>
        </p:nvSpPr>
        <p:spPr>
          <a:xfrm>
            <a:off x="3666600" y="260640"/>
            <a:ext cx="292680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Метод дублетов 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32" name=""/>
          <p:cNvSpPr txBox="1"/>
          <p:nvPr/>
        </p:nvSpPr>
        <p:spPr>
          <a:xfrm>
            <a:off x="504000" y="1084680"/>
            <a:ext cx="9216000" cy="248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Arial"/>
              </a:rPr>
              <a:t>Используются спектральные линии, образованные переходами на резонансные уровни с тонким расщеплением:</a:t>
            </a:r>
            <a:endParaRPr b="0" lang="ru-RU" sz="2200" spc="-1" strike="noStrike">
              <a:latin typeface="Arial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Arial"/>
              </a:rPr>
              <a:t>CaII (3933A, 3968A) — K  H</a:t>
            </a:r>
            <a:endParaRPr b="0" lang="ru-RU" sz="2200" spc="-1" strike="noStrike">
              <a:latin typeface="Arial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Arial"/>
              </a:rPr>
              <a:t>NaI  (5889A, 5895A) — D</a:t>
            </a:r>
            <a:r>
              <a:rPr b="0" lang="ru-RU" sz="2200" spc="-1" strike="noStrike" baseline="-33000">
                <a:latin typeface="Arial"/>
              </a:rPr>
              <a:t>2</a:t>
            </a:r>
            <a:r>
              <a:rPr b="0" lang="ru-RU" sz="2200" spc="-1" strike="noStrike">
                <a:latin typeface="Arial"/>
              </a:rPr>
              <a:t> D</a:t>
            </a:r>
            <a:r>
              <a:rPr b="0" lang="ru-RU" sz="2200" spc="-1" strike="noStrike" baseline="-33000">
                <a:latin typeface="Arial"/>
              </a:rPr>
              <a:t>1</a:t>
            </a:r>
            <a:endParaRPr b="0" lang="ru-RU" sz="2200" spc="-1" strike="noStrike">
              <a:latin typeface="Arial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Arial"/>
              </a:rPr>
              <a:t>KI    (7664A, 7698A)</a:t>
            </a:r>
            <a:endParaRPr b="0" lang="ru-RU" sz="2200" spc="-1" strike="noStrike">
              <a:latin typeface="Arial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200" spc="-1" strike="noStrike">
              <a:latin typeface="Arial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Arial"/>
              </a:rPr>
              <a:t>Отношение сил осцилляторов </a:t>
            </a:r>
            <a:r>
              <a:rPr b="0" lang="ru-RU" sz="2600" spc="-1" strike="noStrike">
                <a:latin typeface="Arial"/>
              </a:rPr>
              <a:t>f</a:t>
            </a:r>
            <a:r>
              <a:rPr b="0" lang="ru-RU" sz="2600" spc="-1" strike="noStrike" baseline="-33000">
                <a:latin typeface="Arial"/>
              </a:rPr>
              <a:t>1</a:t>
            </a:r>
            <a:r>
              <a:rPr b="0" lang="ru-RU" sz="2600" spc="-1" strike="noStrike">
                <a:latin typeface="Arial"/>
              </a:rPr>
              <a:t>/ f</a:t>
            </a:r>
            <a:r>
              <a:rPr b="0" lang="ru-RU" sz="2600" spc="-1" strike="noStrike" baseline="-33000">
                <a:latin typeface="Arial"/>
              </a:rPr>
              <a:t>2 </a:t>
            </a:r>
            <a:r>
              <a:rPr b="0" lang="ru-RU" sz="2600" spc="-1" strike="noStrike">
                <a:latin typeface="Arial"/>
              </a:rPr>
              <a:t>= 2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333" name="" descr=""/>
          <p:cNvPicPr/>
          <p:nvPr/>
        </p:nvPicPr>
        <p:blipFill>
          <a:blip r:embed="rId1"/>
          <a:stretch/>
        </p:blipFill>
        <p:spPr>
          <a:xfrm>
            <a:off x="2785320" y="3654360"/>
            <a:ext cx="3838680" cy="2465640"/>
          </a:xfrm>
          <a:prstGeom prst="rect">
            <a:avLst/>
          </a:prstGeom>
          <a:ln w="0">
            <a:noFill/>
          </a:ln>
        </p:spPr>
      </p:pic>
      <p:sp>
        <p:nvSpPr>
          <p:cNvPr id="334" name=""/>
          <p:cNvSpPr txBox="1"/>
          <p:nvPr/>
        </p:nvSpPr>
        <p:spPr>
          <a:xfrm>
            <a:off x="504000" y="6412680"/>
            <a:ext cx="921600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200" spc="-1" strike="noStrike">
                <a:solidFill>
                  <a:srgbClr val="ff0000"/>
                </a:solidFill>
                <a:latin typeface="Arial"/>
              </a:rPr>
              <a:t>Есть возможность однозначно определить реальные значения </a:t>
            </a:r>
            <a:r>
              <a:rPr b="1" lang="ru-RU" sz="2200" spc="-1" strike="noStrike">
                <a:solidFill>
                  <a:srgbClr val="ff0000"/>
                </a:solidFill>
                <a:latin typeface="Arial"/>
              </a:rPr>
              <a:t>N</a:t>
            </a:r>
            <a:r>
              <a:rPr b="0" lang="ru-RU" sz="2200" spc="-1" strike="noStrike">
                <a:solidFill>
                  <a:srgbClr val="ff0000"/>
                </a:solidFill>
                <a:latin typeface="Arial"/>
              </a:rPr>
              <a:t> и </a:t>
            </a:r>
            <a:r>
              <a:rPr b="1" lang="ru-RU" sz="2200" spc="-1" strike="noStrike">
                <a:solidFill>
                  <a:srgbClr val="ff0000"/>
                </a:solidFill>
                <a:latin typeface="Arial"/>
              </a:rPr>
              <a:t>b</a:t>
            </a:r>
            <a:r>
              <a:rPr b="0" lang="ru-RU" sz="2200" spc="-1" strike="noStrike">
                <a:solidFill>
                  <a:srgbClr val="ff0000"/>
                </a:solidFill>
                <a:latin typeface="Arial"/>
              </a:rPr>
              <a:t> даже с использованием спектров низкого разрешения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623160" y="696600"/>
            <a:ext cx="8906040" cy="6882120"/>
          </a:xfrm>
          <a:prstGeom prst="rect">
            <a:avLst/>
          </a:prstGeom>
          <a:ln w="0">
            <a:noFill/>
          </a:ln>
        </p:spPr>
      </p:pic>
      <p:sp>
        <p:nvSpPr>
          <p:cNvPr id="336" name=""/>
          <p:cNvSpPr txBox="1"/>
          <p:nvPr/>
        </p:nvSpPr>
        <p:spPr>
          <a:xfrm>
            <a:off x="2316600" y="188640"/>
            <a:ext cx="554832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Профиль дуплета линии натрия в зависимости от </a:t>
            </a: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r>
              <a:rPr b="0" lang="ru-RU" sz="1800" spc="-1" strike="noStrike">
                <a:latin typeface="Arial"/>
              </a:rPr>
              <a:t>концентрации поглощающих атомов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"/>
          <p:cNvSpPr txBox="1"/>
          <p:nvPr/>
        </p:nvSpPr>
        <p:spPr>
          <a:xfrm>
            <a:off x="2316600" y="189000"/>
            <a:ext cx="554832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Профиль дуплета линии натрия в зависимости от </a:t>
            </a: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r>
              <a:rPr b="0" lang="ru-RU" sz="1800" spc="-1" strike="noStrike">
                <a:latin typeface="Arial"/>
              </a:rPr>
              <a:t>турбулентной скорости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38" name="" descr=""/>
          <p:cNvPicPr/>
          <p:nvPr/>
        </p:nvPicPr>
        <p:blipFill>
          <a:blip r:embed="rId1"/>
          <a:stretch/>
        </p:blipFill>
        <p:spPr>
          <a:xfrm>
            <a:off x="648000" y="720000"/>
            <a:ext cx="8832240" cy="682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" descr=""/>
          <p:cNvPicPr/>
          <p:nvPr/>
        </p:nvPicPr>
        <p:blipFill>
          <a:blip r:embed="rId1"/>
          <a:stretch/>
        </p:blipFill>
        <p:spPr>
          <a:xfrm>
            <a:off x="756720" y="778680"/>
            <a:ext cx="8727840" cy="6744240"/>
          </a:xfrm>
          <a:prstGeom prst="rect">
            <a:avLst/>
          </a:prstGeom>
          <a:ln w="0">
            <a:noFill/>
          </a:ln>
        </p:spPr>
      </p:pic>
      <p:sp>
        <p:nvSpPr>
          <p:cNvPr id="340" name=""/>
          <p:cNvSpPr txBox="1"/>
          <p:nvPr/>
        </p:nvSpPr>
        <p:spPr>
          <a:xfrm>
            <a:off x="1872000" y="216000"/>
            <a:ext cx="65520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ru-RU" sz="1800" spc="-1" strike="noStrike">
                <a:latin typeface="Arial"/>
              </a:rPr>
              <a:t>Зависимость эквивалентных ширины линий дуплета натрия и их отношения от концентрации атомов</a:t>
            </a: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r>
              <a:rPr b="0" lang="ru-RU" sz="1800" spc="-1" strike="noStrike">
                <a:latin typeface="Arial"/>
              </a:rPr>
              <a:t>b=1 км/с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" descr=""/>
          <p:cNvPicPr/>
          <p:nvPr/>
        </p:nvPicPr>
        <p:blipFill>
          <a:blip r:embed="rId1"/>
          <a:stretch/>
        </p:blipFill>
        <p:spPr>
          <a:xfrm>
            <a:off x="533880" y="565200"/>
            <a:ext cx="9016200" cy="6967080"/>
          </a:xfrm>
          <a:prstGeom prst="rect">
            <a:avLst/>
          </a:prstGeom>
          <a:ln w="0">
            <a:noFill/>
          </a:ln>
        </p:spPr>
      </p:pic>
      <p:sp>
        <p:nvSpPr>
          <p:cNvPr id="342" name=""/>
          <p:cNvSpPr txBox="1"/>
          <p:nvPr/>
        </p:nvSpPr>
        <p:spPr>
          <a:xfrm>
            <a:off x="1872000" y="216360"/>
            <a:ext cx="65520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ru-RU" sz="1800" spc="-1" strike="noStrike">
                <a:latin typeface="Arial"/>
              </a:rPr>
              <a:t>Зависимость эквивалентных ширины линий дуплета натрия и их отношения от концентрации атомов</a:t>
            </a: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r>
              <a:rPr b="0" lang="ru-RU" sz="1800" spc="-1" strike="noStrike">
                <a:latin typeface="Arial"/>
              </a:rPr>
              <a:t>b=1 км/с и 5 км/с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" descr=""/>
          <p:cNvPicPr/>
          <p:nvPr/>
        </p:nvPicPr>
        <p:blipFill>
          <a:blip r:embed="rId1"/>
          <a:stretch/>
        </p:blipFill>
        <p:spPr>
          <a:xfrm>
            <a:off x="2016000" y="0"/>
            <a:ext cx="6120000" cy="3913560"/>
          </a:xfrm>
          <a:prstGeom prst="rect">
            <a:avLst/>
          </a:prstGeom>
          <a:ln w="0">
            <a:noFill/>
          </a:ln>
        </p:spPr>
      </p:pic>
      <p:pic>
        <p:nvPicPr>
          <p:cNvPr id="344" name="" descr=""/>
          <p:cNvPicPr/>
          <p:nvPr/>
        </p:nvPicPr>
        <p:blipFill>
          <a:blip r:embed="rId2"/>
          <a:stretch/>
        </p:blipFill>
        <p:spPr>
          <a:xfrm>
            <a:off x="2016000" y="3640320"/>
            <a:ext cx="6120000" cy="391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720" cy="7543800"/>
          </a:xfrm>
          <a:prstGeom prst="rect">
            <a:avLst/>
          </a:prstGeom>
          <a:ln w="0">
            <a:noFill/>
          </a:ln>
        </p:spPr>
      </p:pic>
      <p:sp>
        <p:nvSpPr>
          <p:cNvPr id="346" name=""/>
          <p:cNvSpPr txBox="1"/>
          <p:nvPr/>
        </p:nvSpPr>
        <p:spPr>
          <a:xfrm>
            <a:off x="1656000" y="2190600"/>
            <a:ext cx="7035840" cy="191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ru-RU" sz="3200" spc="-1" strike="noStrike">
                <a:solidFill>
                  <a:srgbClr val="ffff00"/>
                </a:solidFill>
                <a:latin typeface="Arial"/>
              </a:rPr>
              <a:t>Межзвездные линии поглощения </a:t>
            </a:r>
            <a:endParaRPr b="0" lang="ru-RU" sz="3200" spc="-1" strike="noStrike">
              <a:latin typeface="Arial"/>
            </a:endParaRPr>
          </a:p>
          <a:p>
            <a:pPr algn="ctr">
              <a:buNone/>
            </a:pPr>
            <a:r>
              <a:rPr b="1" lang="ru-RU" sz="3200" spc="-1" strike="noStrike">
                <a:solidFill>
                  <a:srgbClr val="ffff00"/>
                </a:solidFill>
                <a:latin typeface="Arial"/>
              </a:rPr>
              <a:t>в направлении</a:t>
            </a:r>
            <a:endParaRPr b="0" lang="ru-RU" sz="3200" spc="-1" strike="noStrike">
              <a:latin typeface="Arial"/>
            </a:endParaRPr>
          </a:p>
          <a:p>
            <a:pPr algn="ctr">
              <a:buNone/>
            </a:pPr>
            <a:r>
              <a:rPr b="1" lang="ru-RU" sz="3200" spc="-1" strike="noStrike">
                <a:solidFill>
                  <a:srgbClr val="ffff00"/>
                </a:solidFill>
                <a:latin typeface="Arial"/>
              </a:rPr>
              <a:t>на остаток сверхновой </a:t>
            </a:r>
            <a:endParaRPr b="0" lang="ru-RU" sz="3200" spc="-1" strike="noStrike">
              <a:latin typeface="Arial"/>
            </a:endParaRPr>
          </a:p>
          <a:p>
            <a:pPr algn="ctr">
              <a:buNone/>
            </a:pPr>
            <a:r>
              <a:rPr b="1" lang="ru-RU" sz="3200" spc="-1" strike="noStrike">
                <a:solidFill>
                  <a:srgbClr val="ffff00"/>
                </a:solidFill>
                <a:latin typeface="Arial"/>
              </a:rPr>
              <a:t>RX J0852.0-4622 Vela Jr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624800"/>
          </a:xfrm>
          <a:prstGeom prst="rect">
            <a:avLst/>
          </a:prstGeom>
          <a:ln w="0">
            <a:noFill/>
          </a:ln>
        </p:spPr>
      </p:pic>
    </p:spTree>
  </p:cSld>
  <p:transition spd="slow">
    <p:pull dir="d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720" cy="754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2920" y="345600"/>
            <a:ext cx="9070920" cy="1172160"/>
          </a:xfrm>
          <a:prstGeom prst="rect">
            <a:avLst/>
          </a:prstGeom>
          <a:noFill/>
          <a:ln w="0">
            <a:noFill/>
          </a:ln>
        </p:spPr>
        <p:txBody>
          <a:bodyPr lIns="0" rIns="0" tIns="38880" bIns="0" anchor="ctr">
            <a:noAutofit/>
          </a:bodyPr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4400" spc="-1" strike="noStrike">
                <a:solidFill>
                  <a:srgbClr val="0000ff"/>
                </a:solidFill>
                <a:latin typeface="Arial"/>
              </a:rPr>
              <a:t>Наблюдения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502920" y="1768320"/>
            <a:ext cx="9070920" cy="4989600"/>
          </a:xfrm>
          <a:prstGeom prst="rect">
            <a:avLst/>
          </a:prstGeom>
          <a:noFill/>
          <a:ln w="0">
            <a:noFill/>
          </a:ln>
        </p:spPr>
        <p:txBody>
          <a:bodyPr lIns="0" rIns="0" tIns="24840" bIns="0" anchor="t">
            <a:normAutofit/>
          </a:bodyPr>
          <a:p>
            <a:pPr marL="431640" indent="-324000"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Arial"/>
              </a:rPr>
              <a:t>ESO La Silla</a:t>
            </a:r>
            <a:endParaRPr b="0" lang="ru-RU" sz="2800" spc="-1" strike="noStrike">
              <a:latin typeface="Arial"/>
            </a:endParaRPr>
          </a:p>
          <a:p>
            <a:pPr marL="431640" indent="-324000"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Arial"/>
              </a:rPr>
              <a:t>NTT (New Technology Telescope) 3.58-m</a:t>
            </a:r>
            <a:endParaRPr b="0" lang="ru-RU" sz="2800" spc="-1" strike="noStrike">
              <a:latin typeface="Arial"/>
            </a:endParaRPr>
          </a:p>
          <a:p>
            <a:pPr marL="431640" indent="-324000"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Arial"/>
              </a:rPr>
              <a:t>EMMI  (ESO Multi-Mode Instrument)</a:t>
            </a:r>
            <a:endParaRPr b="0" lang="ru-RU" sz="2800" spc="-1" strike="noStrike">
              <a:latin typeface="Arial"/>
            </a:endParaRPr>
          </a:p>
          <a:p>
            <a:pPr lvl="1" marL="863280" indent="-323640"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Arial"/>
              </a:rPr>
              <a:t>REMD mode (high resolution echelle)</a:t>
            </a:r>
            <a:endParaRPr b="0" lang="ru-RU" sz="2600" spc="-1" strike="noStrike">
              <a:latin typeface="Arial"/>
            </a:endParaRPr>
          </a:p>
          <a:p>
            <a:pPr lvl="2" marL="1295280" indent="-287280">
              <a:spcAft>
                <a:spcPts val="84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latin typeface="Arial"/>
              </a:rPr>
              <a:t>R=88600</a:t>
            </a:r>
            <a:endParaRPr b="0" lang="ru-RU" sz="2400" spc="-1" strike="noStrike">
              <a:latin typeface="Arial"/>
            </a:endParaRPr>
          </a:p>
          <a:p>
            <a:pPr lvl="2" marL="1295280" indent="-287280">
              <a:spcAft>
                <a:spcPts val="84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latin typeface="Arial"/>
              </a:rPr>
              <a:t>CCD мозайка 2x2076x4110</a:t>
            </a:r>
            <a:endParaRPr b="0" lang="ru-RU" sz="2400" spc="-1" strike="noStrike">
              <a:latin typeface="Arial"/>
            </a:endParaRPr>
          </a:p>
          <a:p>
            <a:pPr lvl="2" marL="1295280" indent="-287280">
              <a:lnSpc>
                <a:spcPct val="102000"/>
              </a:lnSpc>
              <a:spcAft>
                <a:spcPts val="84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latin typeface="Symbol"/>
              </a:rPr>
              <a:t></a:t>
            </a:r>
            <a:r>
              <a:rPr b="0" lang="ru-RU" sz="2400" spc="-1" strike="noStrike">
                <a:latin typeface="Arial"/>
              </a:rPr>
              <a:t>=3850-8620A</a:t>
            </a:r>
            <a:endParaRPr b="0" lang="ru-RU" sz="2400" spc="-1" strike="noStrike">
              <a:latin typeface="Arial"/>
            </a:endParaRPr>
          </a:p>
          <a:p>
            <a:pPr lvl="2" marL="1295280" indent="-287280">
              <a:lnSpc>
                <a:spcPct val="102000"/>
              </a:lnSpc>
              <a:spcAft>
                <a:spcPts val="84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latin typeface="Arial"/>
              </a:rPr>
              <a:t>89 порядков</a:t>
            </a:r>
            <a:endParaRPr b="0" lang="ru-RU" sz="2400" spc="-1" strike="noStrike">
              <a:latin typeface="Arial"/>
            </a:endParaRPr>
          </a:p>
          <a:p>
            <a:pPr marL="431640" indent="-324000"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Arial"/>
              </a:rPr>
              <a:t>Стандартная звезда HD60753 (T=16200K, lgg=3.56)</a:t>
            </a:r>
            <a:endParaRPr b="0" lang="ru-RU" sz="2800" spc="-1" strike="noStrike">
              <a:latin typeface="Arial"/>
            </a:endParaRPr>
          </a:p>
          <a:p>
            <a:pPr marL="431640" indent="-324000">
              <a:spcAft>
                <a:spcPts val="1423"/>
              </a:spcAft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"/>
          <p:cNvSpPr txBox="1"/>
          <p:nvPr/>
        </p:nvSpPr>
        <p:spPr>
          <a:xfrm>
            <a:off x="2711160" y="432000"/>
            <a:ext cx="3912840" cy="6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ru-RU" sz="4400" spc="-1" strike="noStrike">
                <a:solidFill>
                  <a:srgbClr val="0000ff"/>
                </a:solidFill>
                <a:latin typeface="Arial"/>
              </a:rPr>
              <a:t>Список звезд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351" name="" descr=""/>
          <p:cNvPicPr/>
          <p:nvPr/>
        </p:nvPicPr>
        <p:blipFill>
          <a:blip r:embed="rId1"/>
          <a:stretch/>
        </p:blipFill>
        <p:spPr>
          <a:xfrm>
            <a:off x="74520" y="1656000"/>
            <a:ext cx="9717480" cy="387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" descr=""/>
          <p:cNvPicPr/>
          <p:nvPr/>
        </p:nvPicPr>
        <p:blipFill>
          <a:blip r:embed="rId1"/>
          <a:stretch/>
        </p:blipFill>
        <p:spPr>
          <a:xfrm>
            <a:off x="914400" y="0"/>
            <a:ext cx="8229600" cy="7543800"/>
          </a:xfrm>
          <a:prstGeom prst="rect">
            <a:avLst/>
          </a:prstGeom>
          <a:ln w="0">
            <a:noFill/>
          </a:ln>
        </p:spPr>
      </p:pic>
      <p:pic>
        <p:nvPicPr>
          <p:cNvPr id="353" name="" descr=""/>
          <p:cNvPicPr/>
          <p:nvPr/>
        </p:nvPicPr>
        <p:blipFill>
          <a:blip r:embed="rId2"/>
          <a:stretch/>
        </p:blipFill>
        <p:spPr>
          <a:xfrm>
            <a:off x="914400" y="112680"/>
            <a:ext cx="8686800" cy="720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-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-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" descr=""/>
          <p:cNvPicPr/>
          <p:nvPr/>
        </p:nvPicPr>
        <p:blipFill>
          <a:blip r:embed="rId1"/>
          <a:stretch/>
        </p:blipFill>
        <p:spPr>
          <a:xfrm>
            <a:off x="0" y="432000"/>
            <a:ext cx="10079640" cy="7122240"/>
          </a:xfrm>
          <a:prstGeom prst="rect">
            <a:avLst/>
          </a:prstGeom>
          <a:ln w="0">
            <a:noFill/>
          </a:ln>
        </p:spPr>
      </p:pic>
      <p:sp>
        <p:nvSpPr>
          <p:cNvPr id="355" name=""/>
          <p:cNvSpPr txBox="1"/>
          <p:nvPr/>
        </p:nvSpPr>
        <p:spPr>
          <a:xfrm>
            <a:off x="1337760" y="72000"/>
            <a:ext cx="740916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Межзвездные линии в спектре звезды HD75309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" descr=""/>
          <p:cNvPicPr/>
          <p:nvPr/>
        </p:nvPicPr>
        <p:blipFill>
          <a:blip r:embed="rId1"/>
          <a:stretch/>
        </p:blipFill>
        <p:spPr>
          <a:xfrm>
            <a:off x="360" y="288000"/>
            <a:ext cx="10079640" cy="7122240"/>
          </a:xfrm>
          <a:prstGeom prst="rect">
            <a:avLst/>
          </a:prstGeom>
          <a:ln w="0">
            <a:noFill/>
          </a:ln>
        </p:spPr>
      </p:pic>
      <p:sp>
        <p:nvSpPr>
          <p:cNvPr id="357" name=""/>
          <p:cNvSpPr/>
          <p:nvPr/>
        </p:nvSpPr>
        <p:spPr>
          <a:xfrm>
            <a:off x="4104000" y="4320000"/>
            <a:ext cx="432000" cy="21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"/>
          <p:cNvSpPr txBox="1"/>
          <p:nvPr/>
        </p:nvSpPr>
        <p:spPr>
          <a:xfrm rot="16200000">
            <a:off x="-865800" y="1760040"/>
            <a:ext cx="22838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Residual relative flux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 flipH="1">
            <a:off x="3816000" y="576000"/>
            <a:ext cx="2304000" cy="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"/>
          <p:cNvSpPr txBox="1"/>
          <p:nvPr/>
        </p:nvSpPr>
        <p:spPr>
          <a:xfrm>
            <a:off x="2568960" y="229680"/>
            <a:ext cx="181152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Vela 250-280 пк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3009960" y="720000"/>
            <a:ext cx="4766040" cy="6744960"/>
          </a:xfrm>
          <a:prstGeom prst="rect">
            <a:avLst/>
          </a:prstGeom>
          <a:ln w="0">
            <a:noFill/>
          </a:ln>
        </p:spPr>
      </p:pic>
      <p:sp>
        <p:nvSpPr>
          <p:cNvPr id="362" name=""/>
          <p:cNvSpPr txBox="1"/>
          <p:nvPr/>
        </p:nvSpPr>
        <p:spPr>
          <a:xfrm>
            <a:off x="351720" y="188640"/>
            <a:ext cx="937656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200" spc="-1" strike="noStrike">
                <a:solidFill>
                  <a:srgbClr val="0000ff"/>
                </a:solidFill>
                <a:latin typeface="Arial"/>
              </a:rPr>
              <a:t>Определение параметров в случае неразрешаемых компонентов 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363" name=""/>
          <p:cNvSpPr txBox="1"/>
          <p:nvPr/>
        </p:nvSpPr>
        <p:spPr>
          <a:xfrm>
            <a:off x="432000" y="837360"/>
            <a:ext cx="2386440" cy="13946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3 компонента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b=1км/с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N=1,5,10,20 </a:t>
            </a:r>
            <a:r>
              <a:rPr b="0" lang="ru-RU" sz="1800" spc="-1" strike="noStrike">
                <a:latin typeface="Arial"/>
                <a:ea typeface="Arial"/>
              </a:rPr>
              <a:t>·</a:t>
            </a:r>
            <a:r>
              <a:rPr b="0" lang="ru-RU" sz="1800" spc="-1" strike="noStrike">
                <a:latin typeface="Arial"/>
              </a:rPr>
              <a:t>10</a:t>
            </a:r>
            <a:r>
              <a:rPr b="0" lang="ru-RU" sz="1800" spc="-1" strike="noStrike" baseline="33000">
                <a:latin typeface="Arial"/>
              </a:rPr>
              <a:t>11 </a:t>
            </a:r>
            <a:r>
              <a:rPr b="0" lang="ru-RU" sz="1800" spc="-1" strike="noStrike">
                <a:latin typeface="Arial"/>
              </a:rPr>
              <a:t>см</a:t>
            </a:r>
            <a:r>
              <a:rPr b="0" lang="ru-RU" sz="1800" spc="-1" strike="noStrike" baseline="33000">
                <a:latin typeface="Arial"/>
              </a:rPr>
              <a:t>-2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Symbol"/>
              </a:rPr>
              <a:t>D</a:t>
            </a:r>
            <a:r>
              <a:rPr b="0" lang="ru-RU" sz="1800" spc="-1" strike="noStrike">
                <a:latin typeface="Arial"/>
              </a:rPr>
              <a:t>V=0..10 км/с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4" name=""/>
          <p:cNvSpPr txBox="1"/>
          <p:nvPr/>
        </p:nvSpPr>
        <p:spPr>
          <a:xfrm>
            <a:off x="7717320" y="1728000"/>
            <a:ext cx="1786680" cy="5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600" spc="-1" strike="noStrike">
                <a:latin typeface="Arial"/>
              </a:rPr>
              <a:t>b</a:t>
            </a:r>
            <a:r>
              <a:rPr b="0" lang="ru-RU" sz="2600" spc="-1" strike="noStrike" baseline="-33000">
                <a:latin typeface="Arial"/>
              </a:rPr>
              <a:t>obs</a:t>
            </a:r>
            <a:r>
              <a:rPr b="0" lang="ru-RU" sz="2600" spc="-1" strike="noStrike">
                <a:latin typeface="Arial"/>
              </a:rPr>
              <a:t>=b .. nb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65" name=""/>
          <p:cNvSpPr txBox="1"/>
          <p:nvPr/>
        </p:nvSpPr>
        <p:spPr>
          <a:xfrm>
            <a:off x="7810920" y="6301440"/>
            <a:ext cx="1333080" cy="5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600" spc="-1" strike="noStrike">
                <a:latin typeface="Arial"/>
              </a:rPr>
              <a:t>N</a:t>
            </a:r>
            <a:r>
              <a:rPr b="0" lang="ru-RU" sz="2600" spc="-1" strike="noStrike" baseline="-33000">
                <a:latin typeface="Arial"/>
              </a:rPr>
              <a:t>obs</a:t>
            </a:r>
            <a:r>
              <a:rPr b="0" lang="ru-RU" sz="2600" spc="-1" strike="noStrike">
                <a:latin typeface="Arial"/>
              </a:rPr>
              <a:t> </a:t>
            </a:r>
            <a:r>
              <a:rPr b="0" lang="ru-RU" sz="2600" spc="-1" strike="noStrike">
                <a:latin typeface="Arial"/>
                <a:ea typeface="Arial"/>
              </a:rPr>
              <a:t>≈</a:t>
            </a:r>
            <a:r>
              <a:rPr b="0" lang="ru-RU" sz="2600" spc="-1" strike="noStrike">
                <a:latin typeface="Arial"/>
                <a:ea typeface="Arial"/>
              </a:rPr>
              <a:t> N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" descr=""/>
          <p:cNvPicPr/>
          <p:nvPr/>
        </p:nvPicPr>
        <p:blipFill>
          <a:blip r:embed="rId1"/>
          <a:stretch/>
        </p:blipFill>
        <p:spPr>
          <a:xfrm>
            <a:off x="2016360" y="1224000"/>
            <a:ext cx="6119640" cy="507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" descr=""/>
          <p:cNvPicPr/>
          <p:nvPr/>
        </p:nvPicPr>
        <p:blipFill>
          <a:blip r:embed="rId1"/>
          <a:stretch/>
        </p:blipFill>
        <p:spPr>
          <a:xfrm>
            <a:off x="504000" y="1723320"/>
            <a:ext cx="9222120" cy="4936680"/>
          </a:xfrm>
          <a:prstGeom prst="rect">
            <a:avLst/>
          </a:prstGeom>
          <a:ln w="0">
            <a:noFill/>
          </a:ln>
        </p:spPr>
      </p:pic>
      <p:sp>
        <p:nvSpPr>
          <p:cNvPr id="368" name=""/>
          <p:cNvSpPr txBox="1"/>
          <p:nvPr/>
        </p:nvSpPr>
        <p:spPr>
          <a:xfrm>
            <a:off x="1656000" y="432000"/>
            <a:ext cx="728856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Распределение компонентов по скоростям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69" name=""/>
          <p:cNvSpPr txBox="1"/>
          <p:nvPr/>
        </p:nvSpPr>
        <p:spPr>
          <a:xfrm>
            <a:off x="2952000" y="2232000"/>
            <a:ext cx="4883760" cy="37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локальные галактические облака  </a:t>
            </a:r>
            <a:r>
              <a:rPr b="0" lang="ru-RU" sz="1800" spc="-1" strike="noStrike">
                <a:latin typeface="Symbol"/>
              </a:rPr>
              <a:t>s</a:t>
            </a:r>
            <a:r>
              <a:rPr b="0" lang="ru-RU" sz="1800" spc="-1" strike="noStrike">
                <a:latin typeface="Arial"/>
              </a:rPr>
              <a:t>=10 км/с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0" name=""/>
          <p:cNvSpPr txBox="1"/>
          <p:nvPr/>
        </p:nvSpPr>
        <p:spPr>
          <a:xfrm>
            <a:off x="2262960" y="6925680"/>
            <a:ext cx="61700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Возмущенные облака в районе остатка сверхновой Vela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1" name=""/>
          <p:cNvSpPr/>
          <p:nvPr/>
        </p:nvSpPr>
        <p:spPr>
          <a:xfrm>
            <a:off x="1728000" y="6048000"/>
            <a:ext cx="1584000" cy="877680"/>
          </a:xfrm>
          <a:custGeom>
            <a:avLst/>
            <a:gdLst/>
            <a:ahLst/>
            <a:rect l="0" t="0" r="r" b="b"/>
            <a:pathLst>
              <a:path fill="none" w="4400" h="2438">
                <a:moveTo>
                  <a:pt x="4400" y="2438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  <p:sp>
        <p:nvSpPr>
          <p:cNvPr id="372" name=""/>
          <p:cNvSpPr/>
          <p:nvPr/>
        </p:nvSpPr>
        <p:spPr>
          <a:xfrm>
            <a:off x="2808000" y="6048000"/>
            <a:ext cx="504000" cy="877680"/>
          </a:xfrm>
          <a:custGeom>
            <a:avLst/>
            <a:gdLst/>
            <a:ahLst/>
            <a:rect l="0" t="0" r="r" b="b"/>
            <a:pathLst>
              <a:path fill="none" w="1400" h="2438">
                <a:moveTo>
                  <a:pt x="1400" y="2438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  <p:sp>
        <p:nvSpPr>
          <p:cNvPr id="373" name=""/>
          <p:cNvSpPr/>
          <p:nvPr/>
        </p:nvSpPr>
        <p:spPr>
          <a:xfrm>
            <a:off x="3312000" y="5976000"/>
            <a:ext cx="504000" cy="949680"/>
          </a:xfrm>
          <a:custGeom>
            <a:avLst/>
            <a:gdLst/>
            <a:ahLst/>
            <a:rect l="0" t="0" r="r" b="b"/>
            <a:pathLst>
              <a:path fill="none" w="1400" h="2638">
                <a:moveTo>
                  <a:pt x="0" y="2638"/>
                </a:moveTo>
                <a:lnTo>
                  <a:pt x="1400" y="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  <p:sp>
        <p:nvSpPr>
          <p:cNvPr id="374" name=""/>
          <p:cNvSpPr/>
          <p:nvPr/>
        </p:nvSpPr>
        <p:spPr>
          <a:xfrm>
            <a:off x="3312000" y="5976000"/>
            <a:ext cx="1008000" cy="949680"/>
          </a:xfrm>
          <a:custGeom>
            <a:avLst/>
            <a:gdLst/>
            <a:ahLst/>
            <a:rect l="0" t="0" r="r" b="b"/>
            <a:pathLst>
              <a:path fill="none" w="2800" h="2638">
                <a:moveTo>
                  <a:pt x="0" y="2638"/>
                </a:moveTo>
                <a:lnTo>
                  <a:pt x="2800" y="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  <p:sp>
        <p:nvSpPr>
          <p:cNvPr id="375" name=""/>
          <p:cNvSpPr/>
          <p:nvPr/>
        </p:nvSpPr>
        <p:spPr>
          <a:xfrm>
            <a:off x="3312000" y="5976000"/>
            <a:ext cx="1440000" cy="949680"/>
          </a:xfrm>
          <a:custGeom>
            <a:avLst/>
            <a:gdLst/>
            <a:ahLst/>
            <a:rect l="0" t="0" r="r" b="b"/>
            <a:pathLst>
              <a:path fill="none" w="4000" h="2638">
                <a:moveTo>
                  <a:pt x="0" y="2638"/>
                </a:moveTo>
                <a:lnTo>
                  <a:pt x="4000" y="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  <p:sp>
        <p:nvSpPr>
          <p:cNvPr id="376" name=""/>
          <p:cNvSpPr/>
          <p:nvPr/>
        </p:nvSpPr>
        <p:spPr>
          <a:xfrm>
            <a:off x="5976000" y="5976000"/>
            <a:ext cx="1080000" cy="949680"/>
          </a:xfrm>
          <a:custGeom>
            <a:avLst/>
            <a:gdLst/>
            <a:ahLst/>
            <a:rect l="0" t="0" r="r" b="b"/>
            <a:pathLst>
              <a:path fill="none" w="3000" h="2638">
                <a:moveTo>
                  <a:pt x="3000" y="2638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  <p:sp>
        <p:nvSpPr>
          <p:cNvPr id="377" name=""/>
          <p:cNvSpPr/>
          <p:nvPr/>
        </p:nvSpPr>
        <p:spPr>
          <a:xfrm>
            <a:off x="7056000" y="5976000"/>
            <a:ext cx="648000" cy="949680"/>
          </a:xfrm>
          <a:custGeom>
            <a:avLst/>
            <a:gdLst/>
            <a:ahLst/>
            <a:rect l="0" t="0" r="r" b="b"/>
            <a:pathLst>
              <a:path fill="none" w="1800" h="2638">
                <a:moveTo>
                  <a:pt x="0" y="2638"/>
                </a:moveTo>
                <a:lnTo>
                  <a:pt x="1800" y="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1886760" y="936000"/>
            <a:ext cx="6537240" cy="3744000"/>
          </a:xfrm>
          <a:prstGeom prst="rect">
            <a:avLst/>
          </a:prstGeom>
          <a:ln w="0">
            <a:noFill/>
          </a:ln>
        </p:spPr>
      </p:pic>
      <p:sp>
        <p:nvSpPr>
          <p:cNvPr id="379" name=""/>
          <p:cNvSpPr txBox="1"/>
          <p:nvPr/>
        </p:nvSpPr>
        <p:spPr>
          <a:xfrm>
            <a:off x="4032000" y="6164640"/>
            <a:ext cx="243468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600" spc="-1" strike="noStrike">
                <a:latin typeface="Arial"/>
              </a:rPr>
              <a:t>D=9' → 0.77 пк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80" name=""/>
          <p:cNvSpPr txBox="1"/>
          <p:nvPr/>
        </p:nvSpPr>
        <p:spPr>
          <a:xfrm>
            <a:off x="2448000" y="5328000"/>
            <a:ext cx="145008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ru-RU" sz="1800" spc="-1" strike="noStrike">
                <a:latin typeface="Arial"/>
              </a:rPr>
              <a:t>r=330</a:t>
            </a:r>
            <a:r>
              <a:rPr b="0" lang="ru-RU" sz="1800" spc="-1" strike="noStrike">
                <a:latin typeface="Arial"/>
                <a:ea typeface="Arial"/>
              </a:rPr>
              <a:t>±</a:t>
            </a:r>
            <a:r>
              <a:rPr b="0" lang="ru-RU" sz="1800" spc="-1" strike="noStrike">
                <a:latin typeface="Arial"/>
              </a:rPr>
              <a:t>70 пс</a:t>
            </a: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r>
              <a:rPr b="0" lang="ru-RU" sz="1800" spc="-1" strike="noStrike">
                <a:latin typeface="Arial"/>
              </a:rPr>
              <a:t>(спектр.)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1" name=""/>
          <p:cNvSpPr txBox="1"/>
          <p:nvPr/>
        </p:nvSpPr>
        <p:spPr>
          <a:xfrm>
            <a:off x="6408000" y="5328000"/>
            <a:ext cx="145008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ru-RU" sz="1800" spc="-1" strike="noStrike">
                <a:latin typeface="Arial"/>
              </a:rPr>
              <a:t>r=335</a:t>
            </a:r>
            <a:r>
              <a:rPr b="0" lang="ru-RU" sz="1800" spc="-1" strike="noStrike">
                <a:latin typeface="Arial"/>
                <a:ea typeface="Arial"/>
              </a:rPr>
              <a:t>±60</a:t>
            </a:r>
            <a:r>
              <a:rPr b="0" lang="ru-RU" sz="1800" spc="-1" strike="noStrike">
                <a:latin typeface="Arial"/>
              </a:rPr>
              <a:t> пс</a:t>
            </a:r>
            <a:endParaRPr b="0" lang="ru-RU" sz="1800" spc="-1" strike="noStrike">
              <a:latin typeface="Arial"/>
            </a:endParaRPr>
          </a:p>
          <a:p>
            <a:pPr algn="ctr">
              <a:buNone/>
            </a:pPr>
            <a:r>
              <a:rPr b="0" lang="ru-RU" sz="1800" spc="-1" strike="noStrike">
                <a:latin typeface="Arial"/>
              </a:rPr>
              <a:t>(Hipparcos)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82" name="" descr=""/>
          <p:cNvPicPr/>
          <p:nvPr/>
        </p:nvPicPr>
        <p:blipFill>
          <a:blip r:embed="rId2"/>
          <a:stretch/>
        </p:blipFill>
        <p:spPr>
          <a:xfrm>
            <a:off x="828720" y="504000"/>
            <a:ext cx="8422920" cy="482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132840" y="14184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 txBox="1"/>
          <p:nvPr/>
        </p:nvSpPr>
        <p:spPr>
          <a:xfrm>
            <a:off x="4248000" y="720000"/>
            <a:ext cx="1656000" cy="54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spcBef>
                <a:spcPts val="1191"/>
              </a:spcBef>
              <a:spcAft>
                <a:spcPts val="992"/>
              </a:spcAft>
              <a:buNone/>
            </a:pPr>
            <a:r>
              <a:rPr b="0" i="1" lang="ru-RU" sz="1600" spc="-1" strike="noStrike">
                <a:latin typeface="Times New Roman"/>
              </a:rPr>
              <a:t>Hartmann, 1904</a:t>
            </a:r>
            <a:endParaRPr b="0" lang="ru-RU" sz="1600" spc="-1" strike="noStrike">
              <a:latin typeface="Arial"/>
            </a:endParaRPr>
          </a:p>
        </p:txBody>
      </p:sp>
    </p:spTree>
  </p:cSld>
  <p:transition spd="slow">
    <p:pull dir="d"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"/>
          <p:cNvSpPr txBox="1"/>
          <p:nvPr/>
        </p:nvSpPr>
        <p:spPr>
          <a:xfrm>
            <a:off x="460800" y="101160"/>
            <a:ext cx="925920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200" spc="-1" strike="noStrike">
                <a:latin typeface="Arial"/>
              </a:rPr>
              <a:t>Ускорение высокоскоростного компонента в спектре звезды HD75309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384" name="" descr=""/>
          <p:cNvPicPr/>
          <p:nvPr/>
        </p:nvPicPr>
        <p:blipFill>
          <a:blip r:embed="rId1"/>
          <a:stretch/>
        </p:blipFill>
        <p:spPr>
          <a:xfrm>
            <a:off x="288000" y="360"/>
            <a:ext cx="9783000" cy="7559640"/>
          </a:xfrm>
          <a:prstGeom prst="rect">
            <a:avLst/>
          </a:prstGeom>
          <a:ln w="0">
            <a:noFill/>
          </a:ln>
        </p:spPr>
      </p:pic>
      <p:pic>
        <p:nvPicPr>
          <p:cNvPr id="385" name="" descr=""/>
          <p:cNvPicPr/>
          <p:nvPr/>
        </p:nvPicPr>
        <p:blipFill>
          <a:blip r:embed="rId2"/>
          <a:stretch/>
        </p:blipFill>
        <p:spPr>
          <a:xfrm>
            <a:off x="957960" y="504000"/>
            <a:ext cx="8546040" cy="3528000"/>
          </a:xfrm>
          <a:prstGeom prst="rect">
            <a:avLst/>
          </a:prstGeom>
          <a:ln w="0">
            <a:noFill/>
          </a:ln>
        </p:spPr>
      </p:pic>
      <p:sp>
        <p:nvSpPr>
          <p:cNvPr id="386" name=""/>
          <p:cNvSpPr txBox="1"/>
          <p:nvPr/>
        </p:nvSpPr>
        <p:spPr>
          <a:xfrm>
            <a:off x="2088000" y="4117680"/>
            <a:ext cx="2448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0.27</a:t>
            </a:r>
            <a:r>
              <a:rPr b="0" lang="ru-RU" sz="1800" spc="-1" strike="noStrike">
                <a:latin typeface="Arial"/>
                <a:ea typeface="Arial"/>
              </a:rPr>
              <a:t>±</a:t>
            </a:r>
            <a:r>
              <a:rPr b="0" lang="ru-RU" sz="1800" spc="-1" strike="noStrike">
                <a:latin typeface="Arial"/>
                <a:ea typeface="Arial"/>
              </a:rPr>
              <a:t>0.03 км/c/год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8" dur="indefinite" restart="never" nodeType="tmRoot">
          <p:childTnLst>
            <p:seq>
              <p:cTn id="129" dur="indefinite" nodeType="mainSeq">
                <p:childTnLst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 txBox="1"/>
          <p:nvPr/>
        </p:nvSpPr>
        <p:spPr>
          <a:xfrm>
            <a:off x="864000" y="420480"/>
            <a:ext cx="85680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Условия холодной межзвездной среды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936000" y="2160000"/>
            <a:ext cx="849600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400" spc="-1" strike="noStrike">
                <a:latin typeface="Arial"/>
              </a:rPr>
              <a:t>kT &lt;&lt; E</a:t>
            </a:r>
            <a:r>
              <a:rPr b="0" lang="ru-RU" sz="2400" spc="-1" strike="noStrike" baseline="-33000">
                <a:latin typeface="Arial"/>
              </a:rPr>
              <a:t>0 </a:t>
            </a:r>
            <a:r>
              <a:rPr b="0" lang="ru-RU" sz="2400" spc="-1" strike="noStrike">
                <a:latin typeface="Arial"/>
              </a:rPr>
              <a:t>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3170520" y="2160000"/>
            <a:ext cx="5829480" cy="77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температура много меньше энергии возбуждения основного уровня большинства атомов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288000" y="1066680"/>
            <a:ext cx="9576000" cy="102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200" spc="-1" strike="noStrike">
                <a:latin typeface="Arial"/>
                <a:ea typeface="Microsoft YaHei"/>
              </a:rPr>
              <a:t>T ~ 10 .. 100 K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  <a:ea typeface="Microsoft YaHei"/>
              </a:rPr>
              <a:t>kT=1.38*10</a:t>
            </a:r>
            <a:r>
              <a:rPr b="0" lang="ru-RU" sz="2200" spc="-1" strike="noStrike" baseline="33000">
                <a:latin typeface="Arial"/>
                <a:ea typeface="Microsoft YaHei"/>
              </a:rPr>
              <a:t>-16 </a:t>
            </a:r>
            <a:r>
              <a:rPr b="0" lang="ru-RU" sz="2200" spc="-1" strike="noStrike">
                <a:latin typeface="Arial"/>
                <a:ea typeface="Microsoft YaHei"/>
              </a:rPr>
              <a:t>* 100</a:t>
            </a:r>
            <a:r>
              <a:rPr b="0" lang="ru-RU" sz="2200" spc="-1" strike="noStrike" baseline="33000">
                <a:latin typeface="Arial"/>
                <a:ea typeface="Microsoft YaHei"/>
              </a:rPr>
              <a:t> </a:t>
            </a:r>
            <a:r>
              <a:rPr b="0" lang="ru-RU" sz="2200" spc="-1" strike="noStrike">
                <a:latin typeface="Arial"/>
                <a:ea typeface="Microsoft YaHei"/>
              </a:rPr>
              <a:t>=</a:t>
            </a:r>
            <a:r>
              <a:rPr b="0" lang="ru-RU" sz="2200" spc="-1" strike="noStrike">
                <a:latin typeface="Arial"/>
                <a:ea typeface="Microsoft YaHei"/>
              </a:rPr>
              <a:t> 1.38*10</a:t>
            </a:r>
            <a:r>
              <a:rPr b="0" lang="ru-RU" sz="2200" spc="-1" strike="noStrike" baseline="33000">
                <a:latin typeface="Arial"/>
                <a:ea typeface="Microsoft YaHei"/>
              </a:rPr>
              <a:t>-14</a:t>
            </a:r>
            <a:r>
              <a:rPr b="0" lang="ru-RU" sz="2200" spc="-1" strike="noStrike">
                <a:latin typeface="Arial"/>
                <a:ea typeface="Microsoft YaHei"/>
              </a:rPr>
              <a:t> erg = 1.38*10</a:t>
            </a:r>
            <a:r>
              <a:rPr b="0" lang="ru-RU" sz="2200" spc="-1" strike="noStrike" baseline="33000">
                <a:latin typeface="Arial"/>
                <a:ea typeface="Microsoft YaHei"/>
              </a:rPr>
              <a:t>-14</a:t>
            </a:r>
            <a:r>
              <a:rPr b="0" lang="ru-RU" sz="2200" spc="-1" strike="noStrike">
                <a:latin typeface="Arial"/>
                <a:ea typeface="Microsoft YaHei"/>
              </a:rPr>
              <a:t>/</a:t>
            </a:r>
            <a:r>
              <a:rPr b="0" lang="ru-RU" sz="2200" spc="-1" strike="noStrike" baseline="33000">
                <a:latin typeface="Arial"/>
                <a:ea typeface="Microsoft YaHei"/>
              </a:rPr>
              <a:t> </a:t>
            </a:r>
            <a:r>
              <a:rPr b="0" lang="ru-RU" sz="2200" spc="-1" strike="noStrike">
                <a:latin typeface="Arial"/>
                <a:ea typeface="Microsoft YaHei"/>
              </a:rPr>
              <a:t>1.602*10</a:t>
            </a:r>
            <a:r>
              <a:rPr b="0" lang="ru-RU" sz="2200" spc="-1" strike="noStrike" baseline="33000">
                <a:latin typeface="Arial"/>
                <a:ea typeface="Microsoft YaHei"/>
              </a:rPr>
              <a:t>-12 </a:t>
            </a:r>
            <a:r>
              <a:rPr b="0" lang="ru-RU" sz="2200" spc="-1" strike="noStrike">
                <a:latin typeface="Arial"/>
                <a:ea typeface="Microsoft YaHei"/>
              </a:rPr>
              <a:t>= 8.61</a:t>
            </a:r>
            <a:r>
              <a:rPr b="0" lang="ru-RU" sz="2200" spc="-1" strike="noStrike">
                <a:latin typeface="Arial"/>
              </a:rPr>
              <a:t>*10</a:t>
            </a:r>
            <a:r>
              <a:rPr b="0" lang="ru-RU" sz="2200" spc="-1" strike="noStrike" baseline="33000">
                <a:latin typeface="Arial"/>
              </a:rPr>
              <a:t>-3</a:t>
            </a:r>
            <a:r>
              <a:rPr b="0" lang="ru-RU" sz="2200" spc="-1" strike="noStrike">
                <a:latin typeface="Arial"/>
              </a:rPr>
              <a:t> eV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40" name="Picture 4_0" descr=""/>
          <p:cNvPicPr/>
          <p:nvPr/>
        </p:nvPicPr>
        <p:blipFill>
          <a:blip r:embed="rId1"/>
          <a:stretch/>
        </p:blipFill>
        <p:spPr>
          <a:xfrm>
            <a:off x="3210840" y="3108960"/>
            <a:ext cx="2944080" cy="780840"/>
          </a:xfrm>
          <a:prstGeom prst="rect">
            <a:avLst/>
          </a:prstGeom>
          <a:ln w="9360">
            <a:noFill/>
          </a:ln>
        </p:spPr>
      </p:pic>
      <p:pic>
        <p:nvPicPr>
          <p:cNvPr id="141" name="Picture 5_0" descr=""/>
          <p:cNvPicPr/>
          <p:nvPr/>
        </p:nvPicPr>
        <p:blipFill>
          <a:blip r:embed="rId2"/>
          <a:stretch/>
        </p:blipFill>
        <p:spPr>
          <a:xfrm>
            <a:off x="3869640" y="4393080"/>
            <a:ext cx="1638000" cy="315720"/>
          </a:xfrm>
          <a:prstGeom prst="rect">
            <a:avLst/>
          </a:prstGeom>
          <a:ln w="9360">
            <a:noFill/>
          </a:ln>
        </p:spPr>
      </p:pic>
      <p:grpSp>
        <p:nvGrpSpPr>
          <p:cNvPr id="142" name="Group 6_0"/>
          <p:cNvGrpSpPr/>
          <p:nvPr/>
        </p:nvGrpSpPr>
        <p:grpSpPr>
          <a:xfrm>
            <a:off x="3060000" y="5293080"/>
            <a:ext cx="3922200" cy="756720"/>
            <a:chOff x="3060000" y="5293080"/>
            <a:chExt cx="3922200" cy="756720"/>
          </a:xfrm>
        </p:grpSpPr>
        <p:pic>
          <p:nvPicPr>
            <p:cNvPr id="143" name="Picture 7_0" descr=""/>
            <p:cNvPicPr/>
            <p:nvPr/>
          </p:nvPicPr>
          <p:blipFill>
            <a:blip r:embed="rId3"/>
            <a:stretch/>
          </p:blipFill>
          <p:spPr>
            <a:xfrm>
              <a:off x="3060000" y="5293080"/>
              <a:ext cx="3158280" cy="756720"/>
            </a:xfrm>
            <a:prstGeom prst="rect">
              <a:avLst/>
            </a:prstGeom>
            <a:ln w="9360">
              <a:noFill/>
            </a:ln>
          </p:spPr>
        </p:pic>
        <p:grpSp>
          <p:nvGrpSpPr>
            <p:cNvPr id="144" name="Group 8_0"/>
            <p:cNvGrpSpPr/>
            <p:nvPr/>
          </p:nvGrpSpPr>
          <p:grpSpPr>
            <a:xfrm>
              <a:off x="6341040" y="5436000"/>
              <a:ext cx="641160" cy="250560"/>
              <a:chOff x="6341040" y="5436000"/>
              <a:chExt cx="641160" cy="250560"/>
            </a:xfrm>
          </p:grpSpPr>
          <p:sp>
            <p:nvSpPr>
              <p:cNvPr id="145" name="Freeform 9_0"/>
              <p:cNvSpPr/>
              <p:nvPr/>
            </p:nvSpPr>
            <p:spPr>
              <a:xfrm>
                <a:off x="6341040" y="5440680"/>
                <a:ext cx="641160" cy="242640"/>
              </a:xfrm>
              <a:custGeom>
                <a:avLst/>
                <a:gdLst/>
                <a:ahLst/>
                <a:rect l="l" t="t" r="r" b="b"/>
                <a:pathLst>
                  <a:path w="1786" h="680">
                    <a:moveTo>
                      <a:pt x="894" y="679"/>
                    </a:moveTo>
                    <a:lnTo>
                      <a:pt x="0" y="679"/>
                    </a:lnTo>
                    <a:lnTo>
                      <a:pt x="0" y="0"/>
                    </a:lnTo>
                    <a:lnTo>
                      <a:pt x="1785" y="0"/>
                    </a:lnTo>
                    <a:lnTo>
                      <a:pt x="1785" y="679"/>
                    </a:lnTo>
                    <a:lnTo>
                      <a:pt x="894" y="679"/>
                    </a:lnTo>
                  </a:path>
                </a:pathLst>
              </a:custGeom>
              <a:solidFill>
                <a:srgbClr val="ffffff"/>
              </a:solidFill>
              <a:ln w="1584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" name="Freeform 10_0"/>
              <p:cNvSpPr/>
              <p:nvPr/>
            </p:nvSpPr>
            <p:spPr>
              <a:xfrm>
                <a:off x="6360120" y="5466240"/>
                <a:ext cx="220320" cy="90000"/>
              </a:xfrm>
              <a:custGeom>
                <a:avLst/>
                <a:gdLst/>
                <a:ahLst/>
                <a:rect l="l" t="t" r="r" b="b"/>
                <a:pathLst>
                  <a:path w="617" h="257">
                    <a:moveTo>
                      <a:pt x="584" y="44"/>
                    </a:moveTo>
                    <a:cubicBezTo>
                      <a:pt x="599" y="44"/>
                      <a:pt x="616" y="44"/>
                      <a:pt x="616" y="22"/>
                    </a:cubicBezTo>
                    <a:cubicBezTo>
                      <a:pt x="616" y="0"/>
                      <a:pt x="599" y="0"/>
                      <a:pt x="586" y="0"/>
                    </a:cubicBezTo>
                    <a:lnTo>
                      <a:pt x="32" y="0"/>
                    </a:lnTo>
                    <a:cubicBezTo>
                      <a:pt x="17" y="0"/>
                      <a:pt x="0" y="0"/>
                      <a:pt x="0" y="22"/>
                    </a:cubicBezTo>
                    <a:cubicBezTo>
                      <a:pt x="0" y="44"/>
                      <a:pt x="17" y="44"/>
                      <a:pt x="32" y="44"/>
                    </a:cubicBezTo>
                    <a:lnTo>
                      <a:pt x="584" y="44"/>
                    </a:lnTo>
                    <a:close/>
                    <a:moveTo>
                      <a:pt x="586" y="256"/>
                    </a:moveTo>
                    <a:cubicBezTo>
                      <a:pt x="599" y="256"/>
                      <a:pt x="616" y="256"/>
                      <a:pt x="616" y="234"/>
                    </a:cubicBezTo>
                    <a:cubicBezTo>
                      <a:pt x="616" y="212"/>
                      <a:pt x="599" y="212"/>
                      <a:pt x="584" y="212"/>
                    </a:cubicBezTo>
                    <a:lnTo>
                      <a:pt x="32" y="212"/>
                    </a:lnTo>
                    <a:cubicBezTo>
                      <a:pt x="17" y="212"/>
                      <a:pt x="0" y="212"/>
                      <a:pt x="0" y="234"/>
                    </a:cubicBezTo>
                    <a:cubicBezTo>
                      <a:pt x="0" y="256"/>
                      <a:pt x="17" y="256"/>
                      <a:pt x="32" y="256"/>
                    </a:cubicBezTo>
                    <a:lnTo>
                      <a:pt x="586" y="256"/>
                    </a:lnTo>
                    <a:close/>
                  </a:path>
                </a:pathLst>
              </a:custGeom>
              <a:solidFill>
                <a:srgbClr val="000000"/>
              </a:solidFill>
              <a:ln w="1584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" name="Freeform 11_0"/>
              <p:cNvSpPr/>
              <p:nvPr/>
            </p:nvSpPr>
            <p:spPr>
              <a:xfrm>
                <a:off x="6696720" y="5436000"/>
                <a:ext cx="151920" cy="250560"/>
              </a:xfrm>
              <a:custGeom>
                <a:avLst/>
                <a:gdLst/>
                <a:ahLst/>
                <a:rect l="l" t="t" r="r" b="b"/>
                <a:pathLst>
                  <a:path w="428" h="702">
                    <a:moveTo>
                      <a:pt x="423" y="71"/>
                    </a:moveTo>
                    <a:cubicBezTo>
                      <a:pt x="425" y="64"/>
                      <a:pt x="427" y="59"/>
                      <a:pt x="427" y="52"/>
                    </a:cubicBezTo>
                    <a:cubicBezTo>
                      <a:pt x="427" y="32"/>
                      <a:pt x="415" y="22"/>
                      <a:pt x="400" y="22"/>
                    </a:cubicBezTo>
                    <a:cubicBezTo>
                      <a:pt x="389" y="22"/>
                      <a:pt x="366" y="30"/>
                      <a:pt x="362" y="69"/>
                    </a:cubicBezTo>
                    <a:cubicBezTo>
                      <a:pt x="345" y="27"/>
                      <a:pt x="311" y="0"/>
                      <a:pt x="276" y="0"/>
                    </a:cubicBezTo>
                    <a:cubicBezTo>
                      <a:pt x="168" y="0"/>
                      <a:pt x="55" y="153"/>
                      <a:pt x="55" y="307"/>
                    </a:cubicBezTo>
                    <a:cubicBezTo>
                      <a:pt x="55" y="416"/>
                      <a:pt x="111" y="480"/>
                      <a:pt x="176" y="480"/>
                    </a:cubicBezTo>
                    <a:cubicBezTo>
                      <a:pt x="231" y="480"/>
                      <a:pt x="276" y="428"/>
                      <a:pt x="286" y="416"/>
                    </a:cubicBezTo>
                    <a:lnTo>
                      <a:pt x="286" y="418"/>
                    </a:lnTo>
                    <a:cubicBezTo>
                      <a:pt x="267" y="514"/>
                      <a:pt x="255" y="559"/>
                      <a:pt x="255" y="560"/>
                    </a:cubicBezTo>
                    <a:cubicBezTo>
                      <a:pt x="252" y="571"/>
                      <a:pt x="221" y="679"/>
                      <a:pt x="122" y="679"/>
                    </a:cubicBezTo>
                    <a:cubicBezTo>
                      <a:pt x="103" y="679"/>
                      <a:pt x="74" y="676"/>
                      <a:pt x="48" y="667"/>
                    </a:cubicBezTo>
                    <a:cubicBezTo>
                      <a:pt x="76" y="657"/>
                      <a:pt x="86" y="630"/>
                      <a:pt x="86" y="610"/>
                    </a:cubicBezTo>
                    <a:cubicBezTo>
                      <a:pt x="86" y="593"/>
                      <a:pt x="76" y="573"/>
                      <a:pt x="50" y="573"/>
                    </a:cubicBezTo>
                    <a:cubicBezTo>
                      <a:pt x="29" y="573"/>
                      <a:pt x="0" y="593"/>
                      <a:pt x="0" y="634"/>
                    </a:cubicBezTo>
                    <a:cubicBezTo>
                      <a:pt x="0" y="679"/>
                      <a:pt x="34" y="701"/>
                      <a:pt x="124" y="701"/>
                    </a:cubicBezTo>
                    <a:cubicBezTo>
                      <a:pt x="240" y="701"/>
                      <a:pt x="307" y="618"/>
                      <a:pt x="320" y="551"/>
                    </a:cubicBezTo>
                    <a:lnTo>
                      <a:pt x="423" y="71"/>
                    </a:lnTo>
                    <a:close/>
                    <a:moveTo>
                      <a:pt x="303" y="339"/>
                    </a:moveTo>
                    <a:cubicBezTo>
                      <a:pt x="297" y="369"/>
                      <a:pt x="276" y="396"/>
                      <a:pt x="255" y="416"/>
                    </a:cubicBezTo>
                    <a:cubicBezTo>
                      <a:pt x="236" y="436"/>
                      <a:pt x="206" y="455"/>
                      <a:pt x="181" y="455"/>
                    </a:cubicBezTo>
                    <a:cubicBezTo>
                      <a:pt x="134" y="455"/>
                      <a:pt x="120" y="399"/>
                      <a:pt x="120" y="357"/>
                    </a:cubicBezTo>
                    <a:cubicBezTo>
                      <a:pt x="120" y="302"/>
                      <a:pt x="147" y="175"/>
                      <a:pt x="173" y="120"/>
                    </a:cubicBezTo>
                    <a:cubicBezTo>
                      <a:pt x="197" y="67"/>
                      <a:pt x="237" y="25"/>
                      <a:pt x="276" y="25"/>
                    </a:cubicBezTo>
                    <a:cubicBezTo>
                      <a:pt x="336" y="25"/>
                      <a:pt x="349" y="111"/>
                      <a:pt x="349" y="118"/>
                    </a:cubicBezTo>
                    <a:cubicBezTo>
                      <a:pt x="349" y="123"/>
                      <a:pt x="349" y="128"/>
                      <a:pt x="347" y="133"/>
                    </a:cubicBezTo>
                    <a:lnTo>
                      <a:pt x="303" y="339"/>
                    </a:lnTo>
                    <a:close/>
                  </a:path>
                </a:pathLst>
              </a:custGeom>
              <a:solidFill>
                <a:srgbClr val="000000"/>
              </a:solidFill>
              <a:ln w="1584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" name="Freeform 12_0"/>
              <p:cNvSpPr/>
              <p:nvPr/>
            </p:nvSpPr>
            <p:spPr>
              <a:xfrm>
                <a:off x="6863400" y="5486760"/>
                <a:ext cx="107640" cy="185400"/>
              </a:xfrm>
              <a:custGeom>
                <a:avLst/>
                <a:gdLst/>
                <a:ahLst/>
                <a:rect l="l" t="t" r="r" b="b"/>
                <a:pathLst>
                  <a:path w="304" h="520">
                    <a:moveTo>
                      <a:pt x="303" y="264"/>
                    </a:moveTo>
                    <a:cubicBezTo>
                      <a:pt x="303" y="179"/>
                      <a:pt x="294" y="118"/>
                      <a:pt x="263" y="67"/>
                    </a:cubicBezTo>
                    <a:cubicBezTo>
                      <a:pt x="244" y="30"/>
                      <a:pt x="204" y="0"/>
                      <a:pt x="152" y="0"/>
                    </a:cubicBezTo>
                    <a:cubicBezTo>
                      <a:pt x="0" y="0"/>
                      <a:pt x="0" y="206"/>
                      <a:pt x="0" y="264"/>
                    </a:cubicBezTo>
                    <a:cubicBezTo>
                      <a:pt x="0" y="317"/>
                      <a:pt x="0" y="519"/>
                      <a:pt x="152" y="519"/>
                    </a:cubicBezTo>
                    <a:cubicBezTo>
                      <a:pt x="303" y="519"/>
                      <a:pt x="303" y="317"/>
                      <a:pt x="303" y="264"/>
                    </a:cubicBezTo>
                    <a:close/>
                    <a:moveTo>
                      <a:pt x="152" y="499"/>
                    </a:moveTo>
                    <a:cubicBezTo>
                      <a:pt x="122" y="499"/>
                      <a:pt x="82" y="477"/>
                      <a:pt x="69" y="416"/>
                    </a:cubicBezTo>
                    <a:cubicBezTo>
                      <a:pt x="59" y="372"/>
                      <a:pt x="59" y="307"/>
                      <a:pt x="59" y="253"/>
                    </a:cubicBezTo>
                    <a:cubicBezTo>
                      <a:pt x="59" y="197"/>
                      <a:pt x="59" y="141"/>
                      <a:pt x="69" y="98"/>
                    </a:cubicBezTo>
                    <a:cubicBezTo>
                      <a:pt x="82" y="37"/>
                      <a:pt x="124" y="22"/>
                      <a:pt x="152" y="22"/>
                    </a:cubicBezTo>
                    <a:cubicBezTo>
                      <a:pt x="187" y="22"/>
                      <a:pt x="221" y="47"/>
                      <a:pt x="231" y="91"/>
                    </a:cubicBezTo>
                    <a:cubicBezTo>
                      <a:pt x="242" y="130"/>
                      <a:pt x="244" y="187"/>
                      <a:pt x="244" y="253"/>
                    </a:cubicBezTo>
                    <a:cubicBezTo>
                      <a:pt x="244" y="307"/>
                      <a:pt x="244" y="364"/>
                      <a:pt x="234" y="413"/>
                    </a:cubicBezTo>
                    <a:cubicBezTo>
                      <a:pt x="221" y="482"/>
                      <a:pt x="176" y="499"/>
                      <a:pt x="152" y="4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84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pic>
        <p:nvPicPr>
          <p:cNvPr id="149" name="Picture 13_0" descr=""/>
          <p:cNvPicPr/>
          <p:nvPr/>
        </p:nvPicPr>
        <p:blipFill>
          <a:blip r:embed="rId4"/>
          <a:stretch/>
        </p:blipFill>
        <p:spPr>
          <a:xfrm>
            <a:off x="3923640" y="6478920"/>
            <a:ext cx="1439640" cy="3614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 txBox="1"/>
          <p:nvPr/>
        </p:nvSpPr>
        <p:spPr>
          <a:xfrm>
            <a:off x="864000" y="420480"/>
            <a:ext cx="85680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Условия холодной межзвездной среды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936000" y="2160000"/>
            <a:ext cx="849600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400" spc="-1" strike="noStrike">
                <a:latin typeface="Arial"/>
              </a:rPr>
              <a:t>kT &lt;&lt; E</a:t>
            </a:r>
            <a:r>
              <a:rPr b="0" lang="ru-RU" sz="2400" spc="-1" strike="noStrike" baseline="-33000">
                <a:latin typeface="Arial"/>
              </a:rPr>
              <a:t>0 </a:t>
            </a:r>
            <a:r>
              <a:rPr b="0" lang="ru-RU" sz="2400" spc="-1" strike="noStrike">
                <a:latin typeface="Arial"/>
              </a:rPr>
              <a:t>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3170520" y="2160000"/>
            <a:ext cx="5829480" cy="77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температура много меньше энергии возбуждения основного уровня большинства атомов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648000" y="3024000"/>
            <a:ext cx="91440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000" spc="-1" strike="noStrike">
                <a:latin typeface="Arial"/>
              </a:rPr>
              <a:t>В итоге почти все электроны в атоме находятся на основном уровне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2016000" y="3600000"/>
            <a:ext cx="5524200" cy="2381040"/>
          </a:xfrm>
          <a:prstGeom prst="rect">
            <a:avLst/>
          </a:prstGeom>
          <a:ln w="0">
            <a:noFill/>
          </a:ln>
        </p:spPr>
      </p:pic>
      <p:sp>
        <p:nvSpPr>
          <p:cNvPr id="155" name=""/>
          <p:cNvSpPr txBox="1"/>
          <p:nvPr/>
        </p:nvSpPr>
        <p:spPr>
          <a:xfrm>
            <a:off x="252000" y="6234480"/>
            <a:ext cx="9144000" cy="11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ru-RU" sz="2000" spc="-1" strike="noStrike">
                <a:latin typeface="Arial"/>
              </a:rPr>
              <a:t>Поэтому в холодном межзвездном газе атомы будут поглощать те фотоны, энергия которых соответствует энергии  перехода с основного уровня на ближайший вероятный — резонансные линии.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6" name=""/>
          <p:cNvSpPr txBox="1"/>
          <p:nvPr/>
        </p:nvSpPr>
        <p:spPr>
          <a:xfrm>
            <a:off x="288000" y="1066680"/>
            <a:ext cx="9576000" cy="102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200" spc="-1" strike="noStrike">
                <a:latin typeface="Arial"/>
                <a:ea typeface="Microsoft YaHei"/>
              </a:rPr>
              <a:t>T ~ 10 .. 100 K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  <a:ea typeface="Microsoft YaHei"/>
              </a:rPr>
              <a:t>kT=1.38*10</a:t>
            </a:r>
            <a:r>
              <a:rPr b="0" lang="ru-RU" sz="2200" spc="-1" strike="noStrike" baseline="33000">
                <a:latin typeface="Arial"/>
                <a:ea typeface="Microsoft YaHei"/>
              </a:rPr>
              <a:t>-16 </a:t>
            </a:r>
            <a:r>
              <a:rPr b="0" lang="ru-RU" sz="2200" spc="-1" strike="noStrike">
                <a:latin typeface="Arial"/>
                <a:ea typeface="Microsoft YaHei"/>
              </a:rPr>
              <a:t>* 100</a:t>
            </a:r>
            <a:r>
              <a:rPr b="0" lang="ru-RU" sz="2200" spc="-1" strike="noStrike" baseline="33000">
                <a:latin typeface="Arial"/>
                <a:ea typeface="Microsoft YaHei"/>
              </a:rPr>
              <a:t> </a:t>
            </a:r>
            <a:r>
              <a:rPr b="0" lang="ru-RU" sz="2200" spc="-1" strike="noStrike">
                <a:latin typeface="Arial"/>
                <a:ea typeface="Microsoft YaHei"/>
              </a:rPr>
              <a:t>=</a:t>
            </a:r>
            <a:r>
              <a:rPr b="0" lang="ru-RU" sz="2200" spc="-1" strike="noStrike">
                <a:latin typeface="Arial"/>
                <a:ea typeface="Microsoft YaHei"/>
              </a:rPr>
              <a:t> 1.38*10</a:t>
            </a:r>
            <a:r>
              <a:rPr b="0" lang="ru-RU" sz="2200" spc="-1" strike="noStrike" baseline="33000">
                <a:latin typeface="Arial"/>
                <a:ea typeface="Microsoft YaHei"/>
              </a:rPr>
              <a:t>-14</a:t>
            </a:r>
            <a:r>
              <a:rPr b="0" lang="ru-RU" sz="2200" spc="-1" strike="noStrike">
                <a:latin typeface="Arial"/>
                <a:ea typeface="Microsoft YaHei"/>
              </a:rPr>
              <a:t> erg = 1.38*10</a:t>
            </a:r>
            <a:r>
              <a:rPr b="0" lang="ru-RU" sz="2200" spc="-1" strike="noStrike" baseline="33000">
                <a:latin typeface="Arial"/>
                <a:ea typeface="Microsoft YaHei"/>
              </a:rPr>
              <a:t>-14</a:t>
            </a:r>
            <a:r>
              <a:rPr b="0" lang="ru-RU" sz="2200" spc="-1" strike="noStrike">
                <a:latin typeface="Arial"/>
                <a:ea typeface="Microsoft YaHei"/>
              </a:rPr>
              <a:t>/</a:t>
            </a:r>
            <a:r>
              <a:rPr b="0" lang="ru-RU" sz="2200" spc="-1" strike="noStrike" baseline="33000">
                <a:latin typeface="Arial"/>
                <a:ea typeface="Microsoft YaHei"/>
              </a:rPr>
              <a:t> </a:t>
            </a:r>
            <a:r>
              <a:rPr b="0" lang="ru-RU" sz="2200" spc="-1" strike="noStrike">
                <a:latin typeface="Arial"/>
                <a:ea typeface="Microsoft YaHei"/>
              </a:rPr>
              <a:t>1.602*10</a:t>
            </a:r>
            <a:r>
              <a:rPr b="0" lang="ru-RU" sz="2200" spc="-1" strike="noStrike" baseline="33000">
                <a:latin typeface="Arial"/>
                <a:ea typeface="Microsoft YaHei"/>
              </a:rPr>
              <a:t>-12 </a:t>
            </a:r>
            <a:r>
              <a:rPr b="0" lang="ru-RU" sz="2200" spc="-1" strike="noStrike">
                <a:latin typeface="Arial"/>
                <a:ea typeface="Microsoft YaHei"/>
              </a:rPr>
              <a:t>= 8.61</a:t>
            </a:r>
            <a:r>
              <a:rPr b="0" lang="ru-RU" sz="2200" spc="-1" strike="noStrike">
                <a:latin typeface="Arial"/>
              </a:rPr>
              <a:t>*10</a:t>
            </a:r>
            <a:r>
              <a:rPr b="0" lang="ru-RU" sz="2200" spc="-1" strike="noStrike" baseline="33000">
                <a:latin typeface="Arial"/>
              </a:rPr>
              <a:t>-3</a:t>
            </a:r>
            <a:r>
              <a:rPr b="0" lang="ru-RU" sz="2200" spc="-1" strike="noStrike">
                <a:latin typeface="Arial"/>
              </a:rPr>
              <a:t> eV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2304000" y="36000"/>
            <a:ext cx="5610960" cy="7528320"/>
          </a:xfrm>
          <a:prstGeom prst="rect">
            <a:avLst/>
          </a:prstGeom>
          <a:ln w="0">
            <a:noFill/>
          </a:ln>
        </p:spPr>
      </p:pic>
      <p:sp>
        <p:nvSpPr>
          <p:cNvPr id="158" name=""/>
          <p:cNvSpPr txBox="1"/>
          <p:nvPr/>
        </p:nvSpPr>
        <p:spPr>
          <a:xfrm>
            <a:off x="360000" y="792000"/>
            <a:ext cx="1038600" cy="657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4000" spc="-1" strike="noStrike">
                <a:latin typeface="Arial"/>
              </a:rPr>
              <a:t>Na</a:t>
            </a:r>
            <a:r>
              <a:rPr b="0" lang="ru-RU" sz="3000" spc="-1" strike="noStrike">
                <a:latin typeface="Arial"/>
              </a:rPr>
              <a:t> I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 flipH="1">
            <a:off x="3960000" y="4536000"/>
            <a:ext cx="3954960" cy="108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"/>
          <p:cNvSpPr/>
          <p:nvPr/>
        </p:nvSpPr>
        <p:spPr>
          <a:xfrm flipH="1">
            <a:off x="4392000" y="5040000"/>
            <a:ext cx="3522960" cy="936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"/>
          <p:cNvSpPr txBox="1"/>
          <p:nvPr/>
        </p:nvSpPr>
        <p:spPr>
          <a:xfrm>
            <a:off x="8064000" y="4320000"/>
            <a:ext cx="109368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Самые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сильные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линии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"/>
          <p:cNvSpPr txBox="1"/>
          <p:nvPr/>
        </p:nvSpPr>
        <p:spPr>
          <a:xfrm>
            <a:off x="1387440" y="2221920"/>
            <a:ext cx="7200000" cy="356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ru-RU" sz="2600" spc="-1" strike="noStrike">
                <a:solidFill>
                  <a:srgbClr val="0000ff"/>
                </a:solidFill>
                <a:latin typeface="Arial"/>
                <a:ea typeface="Microsoft YaHei"/>
              </a:rPr>
              <a:t>CaII</a:t>
            </a:r>
            <a:r>
              <a:rPr b="0" lang="ru-RU" sz="2600" spc="-1" strike="noStrike">
                <a:latin typeface="Arial"/>
                <a:ea typeface="Microsoft YaHei"/>
              </a:rPr>
              <a:t> 3934</a:t>
            </a:r>
            <a:r>
              <a:rPr b="0" lang="ru-RU" sz="2600" spc="-1" strike="noStrike">
                <a:latin typeface="Arial"/>
                <a:ea typeface="Arial"/>
              </a:rPr>
              <a:t>Å</a:t>
            </a:r>
            <a:r>
              <a:rPr b="0" lang="ru-RU" sz="2600" spc="-1" strike="noStrike">
                <a:latin typeface="Arial"/>
                <a:ea typeface="Microsoft YaHei"/>
              </a:rPr>
              <a:t>, 3963</a:t>
            </a:r>
            <a:r>
              <a:rPr b="0" lang="ru-RU" sz="2600" spc="-1" strike="noStrike">
                <a:latin typeface="Arial"/>
                <a:ea typeface="Arial"/>
              </a:rPr>
              <a:t>Å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ru-RU" sz="2600" spc="-1" strike="noStrike">
                <a:solidFill>
                  <a:srgbClr val="0000ff"/>
                </a:solidFill>
                <a:latin typeface="Arial"/>
                <a:ea typeface="Microsoft YaHei"/>
              </a:rPr>
              <a:t>CaI</a:t>
            </a:r>
            <a:r>
              <a:rPr b="0" lang="ru-RU" sz="2600" spc="-1" strike="noStrike">
                <a:latin typeface="Arial"/>
                <a:ea typeface="Microsoft YaHei"/>
              </a:rPr>
              <a:t>  4227</a:t>
            </a:r>
            <a:r>
              <a:rPr b="0" lang="ru-RU" sz="2600" spc="-1" strike="noStrike">
                <a:latin typeface="Arial"/>
                <a:ea typeface="Arial"/>
              </a:rPr>
              <a:t>Å</a:t>
            </a:r>
            <a:r>
              <a:rPr b="0" lang="ru-RU" sz="2600" spc="-1" strike="noStrike">
                <a:latin typeface="Arial"/>
                <a:ea typeface="Microsoft YaHei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ru-RU" sz="2600" spc="-1" strike="noStrike">
                <a:solidFill>
                  <a:srgbClr val="0000ff"/>
                </a:solidFill>
                <a:latin typeface="Arial"/>
                <a:ea typeface="Microsoft YaHei"/>
              </a:rPr>
              <a:t>NaI</a:t>
            </a:r>
            <a:r>
              <a:rPr b="0" lang="ru-RU" sz="2600" spc="-1" strike="noStrike">
                <a:latin typeface="Arial"/>
                <a:ea typeface="Microsoft YaHei"/>
              </a:rPr>
              <a:t>  5890</a:t>
            </a:r>
            <a:r>
              <a:rPr b="0" lang="ru-RU" sz="2600" spc="-1" strike="noStrike">
                <a:latin typeface="Arial"/>
                <a:ea typeface="Arial"/>
              </a:rPr>
              <a:t>Å</a:t>
            </a:r>
            <a:r>
              <a:rPr b="0" lang="ru-RU" sz="2600" spc="-1" strike="noStrike">
                <a:latin typeface="Arial"/>
                <a:ea typeface="Microsoft YaHei"/>
              </a:rPr>
              <a:t>, 5896</a:t>
            </a:r>
            <a:r>
              <a:rPr b="0" lang="ru-RU" sz="2600" spc="-1" strike="noStrike">
                <a:latin typeface="Arial"/>
                <a:ea typeface="Arial"/>
              </a:rPr>
              <a:t>Å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ru-RU" sz="2600" spc="-1" strike="noStrike">
                <a:solidFill>
                  <a:srgbClr val="0000ff"/>
                </a:solidFill>
                <a:latin typeface="Arial"/>
                <a:ea typeface="Microsoft YaHei"/>
              </a:rPr>
              <a:t>KI</a:t>
            </a:r>
            <a:r>
              <a:rPr b="0" lang="ru-RU" sz="2600" spc="-1" strike="noStrike">
                <a:latin typeface="Arial"/>
                <a:ea typeface="Microsoft YaHei"/>
              </a:rPr>
              <a:t>    7664</a:t>
            </a:r>
            <a:r>
              <a:rPr b="0" lang="ru-RU" sz="2600" spc="-1" strike="noStrike">
                <a:latin typeface="Arial"/>
                <a:ea typeface="Arial"/>
              </a:rPr>
              <a:t>Å</a:t>
            </a:r>
            <a:r>
              <a:rPr b="0" lang="ru-RU" sz="2600" spc="-1" strike="noStrike">
                <a:latin typeface="Arial"/>
                <a:ea typeface="Microsoft YaHei"/>
              </a:rPr>
              <a:t>, 7699</a:t>
            </a:r>
            <a:r>
              <a:rPr b="0" lang="ru-RU" sz="2600" spc="-1" strike="noStrike">
                <a:latin typeface="Arial"/>
                <a:ea typeface="Arial"/>
              </a:rPr>
              <a:t>Å</a:t>
            </a:r>
            <a:r>
              <a:rPr b="0" lang="ru-RU" sz="2600" spc="-1" strike="noStrike">
                <a:latin typeface="Arial"/>
                <a:ea typeface="Microsoft YaHei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ru-RU" sz="2600" spc="-1" strike="noStrike">
                <a:solidFill>
                  <a:srgbClr val="00a933"/>
                </a:solidFill>
                <a:latin typeface="Arial"/>
                <a:ea typeface="Microsoft YaHei"/>
              </a:rPr>
              <a:t>CH   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4300</a:t>
            </a:r>
            <a:r>
              <a:rPr b="0" lang="ru-RU" sz="2600" spc="-1" strike="noStrike">
                <a:latin typeface="Arial"/>
                <a:ea typeface="Arial"/>
              </a:rPr>
              <a:t>Å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ru-RU" sz="2600" spc="-1" strike="noStrike">
                <a:solidFill>
                  <a:srgbClr val="00a933"/>
                </a:solidFill>
                <a:latin typeface="Arial"/>
                <a:ea typeface="Microsoft YaHei"/>
              </a:rPr>
              <a:t>CH</a:t>
            </a:r>
            <a:r>
              <a:rPr b="0" lang="ru-RU" sz="2600" spc="-1" strike="noStrike" baseline="33000">
                <a:solidFill>
                  <a:srgbClr val="00a933"/>
                </a:solidFill>
                <a:latin typeface="Arial"/>
                <a:ea typeface="Microsoft YaHei"/>
              </a:rPr>
              <a:t>+</a:t>
            </a:r>
            <a:r>
              <a:rPr b="0" lang="ru-RU" sz="2600" spc="-1" strike="noStrike">
                <a:solidFill>
                  <a:srgbClr val="00a933"/>
                </a:solidFill>
                <a:latin typeface="Arial"/>
                <a:ea typeface="Microsoft YaHei"/>
              </a:rPr>
              <a:t>  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4232</a:t>
            </a:r>
            <a:r>
              <a:rPr b="0" lang="ru-RU" sz="2600" spc="-1" strike="noStrike">
                <a:latin typeface="Arial"/>
                <a:ea typeface="Arial"/>
              </a:rPr>
              <a:t>Å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63" name=""/>
          <p:cNvSpPr txBox="1"/>
          <p:nvPr/>
        </p:nvSpPr>
        <p:spPr>
          <a:xfrm>
            <a:off x="2021040" y="403200"/>
            <a:ext cx="5976000" cy="11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ru-RU" sz="2400" spc="-1" strike="noStrike">
                <a:solidFill>
                  <a:srgbClr val="0000ff"/>
                </a:solidFill>
                <a:latin typeface="Arial"/>
                <a:ea typeface="Microsoft YaHei"/>
              </a:rPr>
              <a:t>Основные линии </a:t>
            </a:r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холодной межзвездной среды в оптическом диапазоне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 txBox="1"/>
          <p:nvPr/>
        </p:nvSpPr>
        <p:spPr>
          <a:xfrm>
            <a:off x="2021040" y="403560"/>
            <a:ext cx="5976000" cy="11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ru-RU" sz="2400" spc="-1" strike="noStrike">
                <a:solidFill>
                  <a:srgbClr val="0000ff"/>
                </a:solidFill>
                <a:latin typeface="Arial"/>
                <a:ea typeface="Microsoft YaHei"/>
              </a:rPr>
              <a:t>Основные линии </a:t>
            </a:r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холодной межзвездной среды в оптическом диапазоне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5" name=""/>
          <p:cNvSpPr txBox="1"/>
          <p:nvPr/>
        </p:nvSpPr>
        <p:spPr>
          <a:xfrm>
            <a:off x="1584000" y="3014280"/>
            <a:ext cx="7416000" cy="144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2400" spc="-1" strike="noStrike">
                <a:latin typeface="Arial"/>
                <a:ea typeface="Microsoft YaHei"/>
              </a:rPr>
              <a:t>4430</a:t>
            </a:r>
            <a:r>
              <a:rPr b="0" lang="ru-RU" sz="2400" spc="-1" strike="noStrike">
                <a:latin typeface="Arial"/>
              </a:rPr>
              <a:t>Å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5780Å 5797Å 5850Å  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6196Å  6203Å  6270Å  6284Å  6376Å 6614Å 6660Å 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7224Å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6" name=""/>
          <p:cNvSpPr txBox="1"/>
          <p:nvPr/>
        </p:nvSpPr>
        <p:spPr>
          <a:xfrm>
            <a:off x="2160000" y="1944000"/>
            <a:ext cx="6264000" cy="50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400" spc="-1" strike="noStrike">
                <a:solidFill>
                  <a:srgbClr val="158466"/>
                </a:solidFill>
                <a:latin typeface="Arial"/>
              </a:rPr>
              <a:t>Diffuse Interstellar Bands (DIB)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2014-02-28T15:29:57Z</dcterms:created>
  <dc:creator/>
  <dc:description/>
  <dc:language>ru-RU</dc:language>
  <cp:lastModifiedBy/>
  <dcterms:modified xsi:type="dcterms:W3CDTF">2023-03-19T22:00:10Z</dcterms:modified>
  <cp:revision>124</cp:revision>
  <dc:subject/>
  <dc:title/>
</cp:coreProperties>
</file>