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8.emf" ContentType="image/x-emf"/>
  <Override PartName="/ppt/media/image26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27.png" ContentType="image/png"/>
  <Override PartName="/ppt/media/image29.emf" ContentType="image/x-emf"/>
  <Override PartName="/ppt/media/image15.emf" ContentType="image/x-emf"/>
  <Override PartName="/ppt/media/image13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3.emf" ContentType="image/x-emf"/>
  <Override PartName="/ppt/media/image3.png" ContentType="image/png"/>
  <Override PartName="/ppt/media/image22.png" ContentType="image/png"/>
  <Override PartName="/ppt/media/image12.png" ContentType="image/png"/>
  <Override PartName="/ppt/media/image10.emf" ContentType="image/x-emf"/>
  <Override PartName="/ppt/media/image45.png" ContentType="image/png"/>
  <Override PartName="/ppt/media/image36.png" ContentType="image/png"/>
  <Override PartName="/ppt/media/image8.emf" ContentType="image/x-emf"/>
  <Override PartName="/ppt/media/image30.emf" ContentType="image/x-emf"/>
  <Override PartName="/ppt/media/image42.png" ContentType="image/png"/>
  <Override PartName="/ppt/media/image31.emf" ContentType="image/x-emf"/>
  <Override PartName="/ppt/media/image43.png" ContentType="image/png"/>
  <Override PartName="/ppt/media/image6.emf" ContentType="image/x-emf"/>
  <Override PartName="/ppt/media/image38.png" ContentType="image/png"/>
  <Override PartName="/ppt/media/image39.png" ContentType="image/png"/>
  <Override PartName="/ppt/media/image41.png" ContentType="image/png"/>
  <Override PartName="/ppt/media/image44.png" ContentType="image/png"/>
  <Override PartName="/ppt/media/image46.png" ContentType="image/png"/>
  <Override PartName="/ppt/media/image11.emf" ContentType="image/x-emf"/>
  <Override PartName="/ppt/media/image23.png" ContentType="image/png"/>
  <Override PartName="/ppt/media/image7.emf" ContentType="image/x-emf"/>
  <Override PartName="/ppt/media/image35.png" ContentType="image/png"/>
  <Override PartName="/ppt/media/image5.png" ContentType="image/png"/>
  <Override PartName="/ppt/media/image9.emf" ContentType="image/x-emf"/>
  <Override PartName="/ppt/media/image37.png" ContentType="image/png"/>
  <Override PartName="/ppt/media/image40.png" ContentType="image/png"/>
  <Override PartName="/ppt/media/image4.jpeg" ContentType="image/jpeg"/>
  <Override PartName="/ppt/media/image25.png" ContentType="image/png"/>
  <Override PartName="/ppt/media/image34.emf" ContentType="image/x-emf"/>
  <Override PartName="/ppt/media/image2.png" ContentType="image/png"/>
  <Override PartName="/ppt/media/image32.png" ContentType="image/png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8.xml.rels" ContentType="application/vnd.openxmlformats-package.relationships+xml"/>
  <Override PartName="/ppt/slides/_rels/slide12.xml.rels" ContentType="application/vnd.openxmlformats-package.relationships+xml"/>
  <Override PartName="/ppt/slides/_rels/slide1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_rels/slide24.xml.rels" ContentType="application/vnd.openxmlformats-package.relationships+xml"/>
  <Override PartName="/ppt/slides/_rels/slide21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7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3.xml.rels" ContentType="application/vnd.openxmlformats-package.relationships+xml"/>
  <Override PartName="/ppt/slides/_rels/slide28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22.xml.rels" ContentType="application/vnd.openxmlformats-package.relationships+xml"/>
  <Override PartName="/ppt/slides/_rels/slide37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2.xml.rels" ContentType="application/vnd.openxmlformats-package.relationships+xml"/>
  <Override PartName="/ppt/slides/_rels/slide16.xml.rels" ContentType="application/vnd.openxmlformats-package.relationships+xml"/>
  <Override PartName="/ppt/slides/_rels/slide35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7.xml.rels" ContentType="application/vnd.openxmlformats-package.relationships+xml"/>
  <Override PartName="/ppt/slides/_rels/slide34.xml.rels" ContentType="application/vnd.openxmlformats-package.relationships+xml"/>
  <Override PartName="/ppt/slides/_rels/slide6.xml.rels" ContentType="application/vnd.openxmlformats-package.relationships+xml"/>
  <Override PartName="/ppt/slides/_rels/slide33.xml.rels" ContentType="application/vnd.openxmlformats-package.relationships+xml"/>
  <Override PartName="/ppt/slides/_rels/slide5.xml.rels" ContentType="application/vnd.openxmlformats-package.relationships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34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176904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59360"/>
            <a:ext cx="2920680" cy="2091240"/>
          </a:xfrm>
          <a:prstGeom prst="rect">
            <a:avLst/>
          </a:prstGeom>
        </p:spPr>
        <p:txBody>
          <a:bodyPr lIns="0" rIns="0" tIns="0" bIns="0">
            <a:normAutofit fontScale="87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</a:t>
            </a:r>
            <a:r>
              <a:rPr b="0" lang="ru-RU" sz="4400" spc="-1" strike="noStrike">
                <a:latin typeface="Arial"/>
              </a:rPr>
              <a:t>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C86BA84B-BAFF-44B5-A8A3-A74DB7452789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1.emf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Relationship Id="rId3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slideLayout" Target="../slideLayouts/slideLayout1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1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emf"/><Relationship Id="rId3" Type="http://schemas.openxmlformats.org/officeDocument/2006/relationships/image" Target="../media/image7.emf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19080" y="857160"/>
            <a:ext cx="10079640" cy="6727680"/>
          </a:xfrm>
          <a:prstGeom prst="rect">
            <a:avLst/>
          </a:prstGeom>
          <a:ln w="0">
            <a:noFill/>
          </a:ln>
        </p:spPr>
      </p:pic>
      <p:sp>
        <p:nvSpPr>
          <p:cNvPr id="42" name=""/>
          <p:cNvSpPr txBox="1"/>
          <p:nvPr/>
        </p:nvSpPr>
        <p:spPr>
          <a:xfrm>
            <a:off x="3047760" y="157680"/>
            <a:ext cx="4098960" cy="828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б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а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б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о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к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а 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а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б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л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ю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д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й</a:t>
            </a:r>
            <a:endParaRPr b="0" lang="ru-RU" sz="2600" spc="-1" strike="noStrike">
              <a:latin typeface="Arial"/>
            </a:endParaRPr>
          </a:p>
          <a:p>
            <a:pPr algn="ctr"/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2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. 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E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c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h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e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ll</a:t>
            </a:r>
            <a:r>
              <a:rPr b="1" lang="ru-RU" sz="2600" spc="-1" strike="noStrike">
                <a:solidFill>
                  <a:srgbClr val="0000ff"/>
                </a:solidFill>
                <a:latin typeface="Arial"/>
              </a:rPr>
              <a:t>e</a:t>
            </a:r>
            <a:endParaRPr b="0" lang="ru-R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 txBox="1"/>
          <p:nvPr/>
        </p:nvSpPr>
        <p:spPr>
          <a:xfrm>
            <a:off x="1656000" y="288000"/>
            <a:ext cx="6768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Этапы обработки эшелле-спектра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720000" y="1850760"/>
            <a:ext cx="8928000" cy="35492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Определение положений отдельных порядков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Выделение спектральных порядков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Калибровка по длинам волн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Учет рассеянного света от соседних порядков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Учет рассеянного света неба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Калибровка по потокам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Сшивка отдельных спектров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878400" y="288000"/>
            <a:ext cx="8049600" cy="690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"/>
          <p:cNvSpPr txBox="1"/>
          <p:nvPr/>
        </p:nvSpPr>
        <p:spPr>
          <a:xfrm>
            <a:off x="504000" y="348480"/>
            <a:ext cx="907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Определение положений отдельных порядков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95" name=""/>
          <p:cNvSpPr txBox="1"/>
          <p:nvPr/>
        </p:nvSpPr>
        <p:spPr>
          <a:xfrm>
            <a:off x="720000" y="1152000"/>
            <a:ext cx="68400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DEFINE/HOUG obj_b 0 0 DENSE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96" name=""/>
          <p:cNvSpPr txBox="1"/>
          <p:nvPr/>
        </p:nvSpPr>
        <p:spPr>
          <a:xfrm>
            <a:off x="2736000" y="1800000"/>
            <a:ext cx="6984000" cy="2138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1. obj_b — эшелле-кадр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2. количество порядков (0 — автоматическое определение)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3. ширина порядка (0 — автоматическое определение)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4. метод поиска порядков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CENTER — по центру порядков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DENSE — по 50 равномерно распределенным колонкам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	</a:t>
            </a:r>
            <a:r>
              <a:rPr b="0" lang="ru-RU" sz="1800" spc="-1" strike="noStrike">
                <a:latin typeface="Arial"/>
              </a:rPr>
              <a:t>ALL — по всем колонкам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	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97" name=""/>
          <p:cNvGrpSpPr/>
          <p:nvPr/>
        </p:nvGrpSpPr>
        <p:grpSpPr>
          <a:xfrm>
            <a:off x="504000" y="3960000"/>
            <a:ext cx="7920000" cy="3148920"/>
            <a:chOff x="504000" y="3960000"/>
            <a:chExt cx="7920000" cy="3148920"/>
          </a:xfrm>
        </p:grpSpPr>
        <p:sp>
          <p:nvSpPr>
            <p:cNvPr id="98" name=""/>
            <p:cNvSpPr txBox="1"/>
            <p:nvPr/>
          </p:nvSpPr>
          <p:spPr>
            <a:xfrm>
              <a:off x="504000" y="3960000"/>
              <a:ext cx="7920000" cy="31489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400" spc="-1" strike="noStrike">
                  <a:latin typeface="Arial"/>
                </a:rPr>
                <a:t>1) поиск точек, принадлежащих одному порядку</a:t>
              </a:r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latin typeface="Arial"/>
                </a:rPr>
                <a:t>	</a:t>
              </a:r>
              <a:r>
                <a:rPr b="0" lang="ru-RU" sz="2400" spc="-1" strike="noStrike">
                  <a:latin typeface="Arial"/>
                </a:rPr>
                <a:t>Преобразование Хафа (Hough Transform) </a:t>
              </a:r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latin typeface="Arial"/>
                </a:rPr>
                <a:t>2) решение уравнения</a:t>
              </a:r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latin typeface="Arial"/>
                </a:rPr>
                <a:t>I, J — степени полинома аппроксимации порядка m</a:t>
              </a:r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latin typeface="Arial"/>
                </a:rPr>
                <a:t>Обычно I,J &lt; 4 </a:t>
              </a:r>
              <a:endParaRPr b="0" lang="ru-RU" sz="2400" spc="-1" strike="noStrike">
                <a:latin typeface="Arial"/>
              </a:endParaRPr>
            </a:p>
          </p:txBody>
        </p:sp>
        <p:pic>
          <p:nvPicPr>
            <p:cNvPr id="99" name="" descr=""/>
            <p:cNvPicPr/>
            <p:nvPr/>
          </p:nvPicPr>
          <p:blipFill>
            <a:blip r:embed="rId1"/>
            <a:stretch/>
          </p:blipFill>
          <p:spPr>
            <a:xfrm>
              <a:off x="3281040" y="5069160"/>
              <a:ext cx="4926960" cy="11588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9" dur="indefinite" restart="never" nodeType="tmRoot">
          <p:childTnLst>
            <p:seq>
              <p:cTn id="30" dur="indefinite" nodeType="mainSeq"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tshållare för datum 3"/>
          <p:cNvSpPr/>
          <p:nvPr/>
        </p:nvSpPr>
        <p:spPr>
          <a:xfrm>
            <a:off x="1175040" y="6662160"/>
            <a:ext cx="190512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fld id="{5BBC1D03-FA93-4DEE-8A70-76E843723106}" type="datetime3">
              <a:rPr b="0" lang="en-US" sz="1400" spc="-1" strike="noStrike">
                <a:latin typeface="Arial"/>
              </a:rPr>
              <a:t>March 11, 2021</a:t>
            </a:fld>
            <a:endParaRPr b="0" lang="ru-RU" sz="1400" spc="-1" strike="noStrike">
              <a:latin typeface="Arial"/>
            </a:endParaRPr>
          </a:p>
        </p:txBody>
      </p:sp>
      <p:sp>
        <p:nvSpPr>
          <p:cNvPr id="101" name="Platshållare för bildnummer 5"/>
          <p:cNvSpPr/>
          <p:nvPr/>
        </p:nvSpPr>
        <p:spPr>
          <a:xfrm>
            <a:off x="7055280" y="6662160"/>
            <a:ext cx="190476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marL="216000" indent="-216000" algn="r">
              <a:buClr>
                <a:srgbClr val="000000"/>
              </a:buClr>
              <a:buSzPct val="45000"/>
              <a:buFont typeface="Wingdings" charset="2"/>
              <a:buChar char=""/>
            </a:pPr>
            <a:fld id="{05F6AE94-0724-4881-932A-90DF0BC9D681}" type="slidenum">
              <a:rPr b="0" lang="en-US" sz="1400" spc="-1" strike="noStrike">
                <a:latin typeface="Arial"/>
              </a:rPr>
              <a:t>&lt;номер&gt;</a:t>
            </a:fld>
            <a:endParaRPr b="0" lang="ru-RU" sz="1400" spc="-1" strike="noStrike">
              <a:latin typeface="Arial"/>
            </a:endParaRPr>
          </a:p>
        </p:txBody>
      </p:sp>
      <p:grpSp>
        <p:nvGrpSpPr>
          <p:cNvPr id="102" name="Group 3"/>
          <p:cNvGrpSpPr/>
          <p:nvPr/>
        </p:nvGrpSpPr>
        <p:grpSpPr>
          <a:xfrm>
            <a:off x="4965840" y="495000"/>
            <a:ext cx="3886200" cy="4343400"/>
            <a:chOff x="4965840" y="495000"/>
            <a:chExt cx="3886200" cy="4343400"/>
          </a:xfrm>
        </p:grpSpPr>
        <p:pic>
          <p:nvPicPr>
            <p:cNvPr id="103" name="Picture 4" descr="order_filterA"/>
            <p:cNvPicPr/>
            <p:nvPr/>
          </p:nvPicPr>
          <p:blipFill>
            <a:blip r:embed="rId1"/>
            <a:srcRect l="6003" t="44005" r="3332" b="0"/>
            <a:stretch/>
          </p:blipFill>
          <p:spPr>
            <a:xfrm>
              <a:off x="4965840" y="495000"/>
              <a:ext cx="3886200" cy="15588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Picture 5" descr="order_filterA"/>
            <p:cNvPicPr/>
            <p:nvPr/>
          </p:nvPicPr>
          <p:blipFill>
            <a:blip r:embed="rId2"/>
            <a:srcRect l="6003" t="44005" r="3332" b="0"/>
            <a:stretch/>
          </p:blipFill>
          <p:spPr>
            <a:xfrm>
              <a:off x="4965840" y="1942560"/>
              <a:ext cx="3886200" cy="15591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Picture 6" descr="order_filterC"/>
            <p:cNvPicPr/>
            <p:nvPr/>
          </p:nvPicPr>
          <p:blipFill>
            <a:blip r:embed="rId3"/>
            <a:srcRect l="6003" t="48002" r="3332" b="0"/>
            <a:stretch/>
          </p:blipFill>
          <p:spPr>
            <a:xfrm>
              <a:off x="4965840" y="3390480"/>
              <a:ext cx="3886200" cy="144792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06" name="Picture 7" descr="order_filterD"/>
          <p:cNvPicPr/>
          <p:nvPr/>
        </p:nvPicPr>
        <p:blipFill>
          <a:blip r:embed="rId4"/>
          <a:srcRect l="0" t="20301" r="0" b="20301"/>
          <a:stretch/>
        </p:blipFill>
        <p:spPr>
          <a:xfrm>
            <a:off x="4965840" y="4914360"/>
            <a:ext cx="3848400" cy="228600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8" descr="order_tracing"/>
          <p:cNvPicPr/>
          <p:nvPr/>
        </p:nvPicPr>
        <p:blipFill>
          <a:blip r:embed="rId5"/>
          <a:stretch/>
        </p:blipFill>
        <p:spPr>
          <a:xfrm>
            <a:off x="1232280" y="2018880"/>
            <a:ext cx="3528720" cy="5191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1584000" y="51840"/>
            <a:ext cx="6768000" cy="7455240"/>
          </a:xfrm>
          <a:prstGeom prst="rect">
            <a:avLst/>
          </a:prstGeom>
          <a:ln w="0">
            <a:noFill/>
          </a:ln>
        </p:spPr>
      </p:pic>
      <p:pic>
        <p:nvPicPr>
          <p:cNvPr id="109" name="" descr=""/>
          <p:cNvPicPr/>
          <p:nvPr/>
        </p:nvPicPr>
        <p:blipFill>
          <a:blip r:embed="rId2"/>
          <a:stretch/>
        </p:blipFill>
        <p:spPr>
          <a:xfrm>
            <a:off x="1584000" y="51840"/>
            <a:ext cx="6768000" cy="7448400"/>
          </a:xfrm>
          <a:prstGeom prst="rect">
            <a:avLst/>
          </a:prstGeom>
          <a:ln w="0">
            <a:noFill/>
          </a:ln>
        </p:spPr>
      </p:pic>
      <p:sp>
        <p:nvSpPr>
          <p:cNvPr id="110" name=""/>
          <p:cNvSpPr txBox="1"/>
          <p:nvPr/>
        </p:nvSpPr>
        <p:spPr>
          <a:xfrm>
            <a:off x="0" y="576000"/>
            <a:ext cx="1517400" cy="430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LOA/ECH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3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"/>
          <p:cNvSpPr txBox="1"/>
          <p:nvPr/>
        </p:nvSpPr>
        <p:spPr>
          <a:xfrm>
            <a:off x="521640" y="1168560"/>
            <a:ext cx="7848000" cy="144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extr/ech input.bdf output.bdf slit_size,offset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12" name="" descr=""/>
          <p:cNvPicPr/>
          <p:nvPr/>
        </p:nvPicPr>
        <p:blipFill>
          <a:blip r:embed="rId1"/>
          <a:stretch/>
        </p:blipFill>
        <p:spPr>
          <a:xfrm>
            <a:off x="720000" y="2003040"/>
            <a:ext cx="3672000" cy="4044960"/>
          </a:xfrm>
          <a:prstGeom prst="rect">
            <a:avLst/>
          </a:prstGeom>
          <a:ln w="0">
            <a:noFill/>
          </a:ln>
        </p:spPr>
      </p:pic>
      <p:pic>
        <p:nvPicPr>
          <p:cNvPr id="113" name="" descr=""/>
          <p:cNvPicPr/>
          <p:nvPr/>
        </p:nvPicPr>
        <p:blipFill>
          <a:blip r:embed="rId2"/>
          <a:stretch/>
        </p:blipFill>
        <p:spPr>
          <a:xfrm>
            <a:off x="5203080" y="2618280"/>
            <a:ext cx="4542480" cy="2925720"/>
          </a:xfrm>
          <a:prstGeom prst="rect">
            <a:avLst/>
          </a:prstGeom>
          <a:ln w="0">
            <a:noFill/>
          </a:ln>
        </p:spPr>
      </p:pic>
      <p:sp>
        <p:nvSpPr>
          <p:cNvPr id="114" name=""/>
          <p:cNvSpPr txBox="1"/>
          <p:nvPr/>
        </p:nvSpPr>
        <p:spPr>
          <a:xfrm>
            <a:off x="543240" y="287280"/>
            <a:ext cx="9053280" cy="51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Выделение эшелле-порядков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15" name=""/>
          <p:cNvSpPr/>
          <p:nvPr/>
        </p:nvSpPr>
        <p:spPr>
          <a:xfrm>
            <a:off x="4536000" y="4104000"/>
            <a:ext cx="576000" cy="432000"/>
          </a:xfrm>
          <a:custGeom>
            <a:avLst/>
            <a:gdLst/>
            <a:ahLst/>
            <a:rect l="0" t="0" r="r" b="b"/>
            <a:pathLst>
              <a:path w="1601" h="1202">
                <a:moveTo>
                  <a:pt x="0" y="300"/>
                </a:moveTo>
                <a:lnTo>
                  <a:pt x="1200" y="300"/>
                </a:lnTo>
                <a:lnTo>
                  <a:pt x="1200" y="0"/>
                </a:lnTo>
                <a:lnTo>
                  <a:pt x="1600" y="600"/>
                </a:lnTo>
                <a:lnTo>
                  <a:pt x="1200" y="1201"/>
                </a:lnTo>
                <a:lnTo>
                  <a:pt x="1200" y="900"/>
                </a:lnTo>
                <a:lnTo>
                  <a:pt x="0" y="900"/>
                </a:lnTo>
                <a:lnTo>
                  <a:pt x="0" y="300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"/>
          <p:cNvSpPr txBox="1"/>
          <p:nvPr/>
        </p:nvSpPr>
        <p:spPr>
          <a:xfrm>
            <a:off x="1296000" y="6277680"/>
            <a:ext cx="273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Xsize x Ysize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17" name=""/>
          <p:cNvSpPr txBox="1"/>
          <p:nvPr/>
        </p:nvSpPr>
        <p:spPr>
          <a:xfrm>
            <a:off x="5976000" y="6277680"/>
            <a:ext cx="2736000" cy="40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Xsize x N</a:t>
            </a:r>
            <a:r>
              <a:rPr b="0" lang="ru-RU" sz="1800" spc="-1" strike="noStrike" baseline="-33000">
                <a:latin typeface="Arial"/>
              </a:rPr>
              <a:t>orders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"/>
          <p:cNvSpPr txBox="1"/>
          <p:nvPr/>
        </p:nvSpPr>
        <p:spPr>
          <a:xfrm>
            <a:off x="2304000" y="420480"/>
            <a:ext cx="566388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grpSp>
        <p:nvGrpSpPr>
          <p:cNvPr id="119" name=""/>
          <p:cNvGrpSpPr/>
          <p:nvPr/>
        </p:nvGrpSpPr>
        <p:grpSpPr>
          <a:xfrm>
            <a:off x="360000" y="3438720"/>
            <a:ext cx="8631000" cy="1745280"/>
            <a:chOff x="360000" y="3438720"/>
            <a:chExt cx="8631000" cy="1745280"/>
          </a:xfrm>
        </p:grpSpPr>
        <p:sp>
          <p:nvSpPr>
            <p:cNvPr id="120" name=""/>
            <p:cNvSpPr txBox="1"/>
            <p:nvPr/>
          </p:nvSpPr>
          <p:spPr>
            <a:xfrm>
              <a:off x="360000" y="3438720"/>
              <a:ext cx="8568000" cy="7700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400" spc="-1" strike="noStrike">
                  <a:latin typeface="Arial"/>
                </a:rPr>
                <a:t>$ extr/ech thar_b thar_ext 10 </a:t>
              </a:r>
              <a:r>
                <a:rPr b="0" i="1" lang="ru-RU" sz="1800" spc="-1" strike="noStrike">
                  <a:solidFill>
                    <a:srgbClr val="008080"/>
                  </a:solidFill>
                  <a:latin typeface="Arial"/>
                </a:rPr>
                <a:t>выделение порядков шириной 10 пиксел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2400" spc="-1" strike="noStrike">
                  <a:solidFill>
                    <a:srgbClr val="000000"/>
                  </a:solidFill>
                  <a:latin typeface="Arial"/>
                </a:rPr>
                <a:t>$ search/ech thar_ext 10,7</a:t>
              </a:r>
              <a:r>
                <a:rPr b="0" i="1" lang="ru-RU" sz="1800" spc="-1" strike="noStrike">
                  <a:solidFill>
                    <a:srgbClr val="008080"/>
                  </a:solidFill>
                  <a:latin typeface="Arial"/>
                </a:rPr>
                <a:t>  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21" name=""/>
            <p:cNvSpPr txBox="1"/>
            <p:nvPr/>
          </p:nvSpPr>
          <p:spPr>
            <a:xfrm>
              <a:off x="4311000" y="3813840"/>
              <a:ext cx="4680000" cy="137016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i="1" lang="ru-RU" sz="1800" spc="-1" strike="noStrike">
                  <a:solidFill>
                    <a:srgbClr val="008080"/>
                  </a:solidFill>
                  <a:latin typeface="Arial"/>
                </a:rPr>
                <a:t>поиск спектральных линий с интенсивностью больше 7 методом медианной фильтрации с окном 10</a:t>
              </a:r>
              <a:endParaRPr b="0" lang="ru-RU" sz="1800" spc="-1" strike="noStrike">
                <a:latin typeface="Arial"/>
              </a:endParaRPr>
            </a:p>
            <a:p>
              <a:r>
                <a:rPr b="0" i="1" lang="ru-RU" sz="1800" spc="-1" strike="noStrike">
                  <a:solidFill>
                    <a:srgbClr val="008080"/>
                  </a:solidFill>
                  <a:latin typeface="Arial"/>
                </a:rPr>
                <a:t>Создается таблица найденных линий line.tbl (x,y,m)</a:t>
              </a:r>
              <a:endParaRPr b="0" lang="ru-RU" sz="1800" spc="-1" strike="noStrike">
                <a:latin typeface="Arial"/>
              </a:endParaRPr>
            </a:p>
          </p:txBody>
        </p:sp>
      </p:grpSp>
      <p:sp>
        <p:nvSpPr>
          <p:cNvPr id="122" name=""/>
          <p:cNvSpPr txBox="1"/>
          <p:nvPr/>
        </p:nvSpPr>
        <p:spPr>
          <a:xfrm>
            <a:off x="288000" y="1152000"/>
            <a:ext cx="9144000" cy="1340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200" spc="-1" strike="noStrike">
                <a:latin typeface="Arial"/>
              </a:rPr>
              <a:t>1. Поиск всех эмиссионных линий в спектре калибровочной лампы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2. Идентификация нескольких линий в спектре лампы</a:t>
            </a:r>
            <a:endParaRPr b="0" lang="ru-RU" sz="2200" spc="-1" strike="noStrike">
              <a:latin typeface="Arial"/>
            </a:endParaRPr>
          </a:p>
          <a:p>
            <a:r>
              <a:rPr b="0" lang="ru-RU" sz="2200" spc="-1" strike="noStrike">
                <a:latin typeface="Arial"/>
              </a:rPr>
              <a:t>3. Автоматическая процедура идентификации с заданной точностью максимально возможного количества линий 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0" y="1116000"/>
            <a:ext cx="10079640" cy="6492240"/>
          </a:xfrm>
          <a:prstGeom prst="rect">
            <a:avLst/>
          </a:prstGeom>
          <a:ln w="0">
            <a:noFill/>
          </a:ln>
        </p:spPr>
      </p:pic>
      <p:pic>
        <p:nvPicPr>
          <p:cNvPr id="124" name="" descr=""/>
          <p:cNvPicPr/>
          <p:nvPr/>
        </p:nvPicPr>
        <p:blipFill>
          <a:blip r:embed="rId2"/>
          <a:stretch/>
        </p:blipFill>
        <p:spPr>
          <a:xfrm>
            <a:off x="0" y="1116000"/>
            <a:ext cx="10079640" cy="6492240"/>
          </a:xfrm>
          <a:prstGeom prst="rect">
            <a:avLst/>
          </a:prstGeom>
          <a:ln w="0">
            <a:noFill/>
          </a:ln>
        </p:spPr>
      </p:pic>
      <p:sp>
        <p:nvSpPr>
          <p:cNvPr id="125" name=""/>
          <p:cNvSpPr txBox="1"/>
          <p:nvPr/>
        </p:nvSpPr>
        <p:spPr>
          <a:xfrm>
            <a:off x="1080000" y="360000"/>
            <a:ext cx="8064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Идентификация линий в спектре лампы</a:t>
            </a:r>
            <a:endParaRPr b="0" lang="ru-R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8" dur="indefinite" restart="never" nodeType="tmRoot">
          <p:childTnLst>
            <p:seq>
              <p:cTn id="49" dur="indefinite" nodeType="mainSeq">
                <p:childTnLst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" dur="5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8" dur="3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8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10800" y="1039680"/>
            <a:ext cx="10079640" cy="6492240"/>
          </a:xfrm>
          <a:prstGeom prst="rect">
            <a:avLst/>
          </a:prstGeom>
          <a:ln w="0">
            <a:noFill/>
          </a:ln>
        </p:spPr>
      </p:pic>
      <p:grpSp>
        <p:nvGrpSpPr>
          <p:cNvPr id="127" name=""/>
          <p:cNvGrpSpPr/>
          <p:nvPr/>
        </p:nvGrpSpPr>
        <p:grpSpPr>
          <a:xfrm>
            <a:off x="3420000" y="1741680"/>
            <a:ext cx="6380280" cy="3749760"/>
            <a:chOff x="3420000" y="1741680"/>
            <a:chExt cx="6380280" cy="3749760"/>
          </a:xfrm>
        </p:grpSpPr>
        <p:sp>
          <p:nvSpPr>
            <p:cNvPr id="128" name=""/>
            <p:cNvSpPr txBox="1"/>
            <p:nvPr/>
          </p:nvSpPr>
          <p:spPr>
            <a:xfrm>
              <a:off x="4900320" y="1741680"/>
              <a:ext cx="1003680" cy="418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6562,79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29" name=""/>
            <p:cNvSpPr txBox="1"/>
            <p:nvPr/>
          </p:nvSpPr>
          <p:spPr>
            <a:xfrm>
              <a:off x="3420000" y="2592000"/>
              <a:ext cx="10036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5889,95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30" name=""/>
            <p:cNvSpPr txBox="1"/>
            <p:nvPr/>
          </p:nvSpPr>
          <p:spPr>
            <a:xfrm>
              <a:off x="4788000" y="2592000"/>
              <a:ext cx="100368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5895,92</a:t>
              </a:r>
              <a:endParaRPr b="0" lang="ru-RU" sz="1800" spc="-1" strike="noStrike">
                <a:latin typeface="Arial"/>
              </a:endParaRPr>
            </a:p>
          </p:txBody>
        </p:sp>
        <p:pic>
          <p:nvPicPr>
            <p:cNvPr id="131" name="" descr=""/>
            <p:cNvPicPr/>
            <p:nvPr/>
          </p:nvPicPr>
          <p:blipFill>
            <a:blip r:embed="rId2"/>
            <a:stretch/>
          </p:blipFill>
          <p:spPr>
            <a:xfrm>
              <a:off x="7097760" y="2448000"/>
              <a:ext cx="1838520" cy="2995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" descr=""/>
            <p:cNvPicPr/>
            <p:nvPr/>
          </p:nvPicPr>
          <p:blipFill>
            <a:blip r:embed="rId3"/>
            <a:stretch/>
          </p:blipFill>
          <p:spPr>
            <a:xfrm>
              <a:off x="7064280" y="2757240"/>
              <a:ext cx="2580480" cy="782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3" name=""/>
            <p:cNvSpPr txBox="1"/>
            <p:nvPr/>
          </p:nvSpPr>
          <p:spPr>
            <a:xfrm>
              <a:off x="6192000" y="3795840"/>
              <a:ext cx="3608280" cy="16956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400" spc="-1" strike="noStrike">
                  <a:latin typeface="Symbol"/>
                </a:rPr>
                <a:t>l</a:t>
              </a:r>
              <a:r>
                <a:rPr b="0" lang="ru-RU" sz="2400" spc="-1" strike="noStrike" baseline="-33000">
                  <a:latin typeface="Arial"/>
                </a:rPr>
                <a:t>2</a:t>
              </a:r>
              <a:r>
                <a:rPr b="0" lang="ru-RU" sz="2400" spc="-1" strike="noStrike">
                  <a:latin typeface="Arial"/>
                </a:rPr>
                <a:t>=6558,3     </a:t>
              </a:r>
              <a:r>
                <a:rPr b="0" lang="ru-RU" sz="2400" spc="-1" strike="noStrike">
                  <a:latin typeface="Symbol"/>
                </a:rPr>
                <a:t>l</a:t>
              </a:r>
              <a:r>
                <a:rPr b="0" lang="ru-RU" sz="2400" spc="-1" strike="noStrike" baseline="-33000">
                  <a:latin typeface="Symbol"/>
                </a:rPr>
                <a:t>1</a:t>
              </a:r>
              <a:r>
                <a:rPr b="0" lang="ru-RU" sz="2400" spc="-1" strike="noStrike">
                  <a:latin typeface="Arial"/>
                </a:rPr>
                <a:t>=5903,0   </a:t>
              </a:r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latin typeface="Symbol"/>
                </a:rPr>
                <a:t>D</a:t>
              </a:r>
              <a:r>
                <a:rPr b="0" lang="ru-RU" sz="2400" spc="-1" strike="noStrike">
                  <a:latin typeface="Arial"/>
                </a:rPr>
                <a:t>k=4</a:t>
              </a:r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latin typeface="Arial"/>
                </a:rPr>
                <a:t>k</a:t>
              </a:r>
              <a:r>
                <a:rPr b="0" lang="ru-RU" sz="2400" spc="-1" strike="noStrike" baseline="-33000">
                  <a:latin typeface="Arial"/>
                </a:rPr>
                <a:t>2</a:t>
              </a:r>
              <a:r>
                <a:rPr b="0" lang="ru-RU" sz="2400" spc="-1" strike="noStrike">
                  <a:latin typeface="Arial"/>
                </a:rPr>
                <a:t>=36     k</a:t>
              </a:r>
              <a:r>
                <a:rPr b="0" lang="ru-RU" sz="2400" spc="-1" strike="noStrike" baseline="-33000">
                  <a:latin typeface="Arial"/>
                </a:rPr>
                <a:t>1</a:t>
              </a:r>
              <a:r>
                <a:rPr b="0" lang="ru-RU" sz="2400" spc="-1" strike="noStrike">
                  <a:latin typeface="Arial"/>
                </a:rPr>
                <a:t>=40</a:t>
              </a:r>
              <a:endParaRPr b="0" lang="ru-RU" sz="2400" spc="-1" strike="noStrike">
                <a:latin typeface="Arial"/>
              </a:endParaRPr>
            </a:p>
            <a:p>
              <a:r>
                <a:rPr b="0" lang="ru-RU" sz="2400" spc="-1" strike="noStrike">
                  <a:latin typeface="Arial"/>
                </a:rPr>
                <a:t>k</a:t>
              </a:r>
              <a:r>
                <a:rPr b="0" lang="ru-RU" sz="2400" spc="-1" strike="noStrike">
                  <a:latin typeface="Symbol"/>
                </a:rPr>
                <a:t>l</a:t>
              </a:r>
              <a:r>
                <a:rPr b="0" lang="ru-RU" sz="2400" spc="-1" strike="noStrike">
                  <a:latin typeface="Arial"/>
                </a:rPr>
                <a:t>=236100</a:t>
              </a:r>
              <a:endParaRPr b="0" lang="ru-RU" sz="2400" spc="-1" strike="noStrike">
                <a:latin typeface="Arial"/>
              </a:endParaRPr>
            </a:p>
          </p:txBody>
        </p:sp>
        <p:pic>
          <p:nvPicPr>
            <p:cNvPr id="134" name="" descr=""/>
            <p:cNvPicPr/>
            <p:nvPr/>
          </p:nvPicPr>
          <p:blipFill>
            <a:blip r:embed="rId4"/>
            <a:stretch/>
          </p:blipFill>
          <p:spPr>
            <a:xfrm>
              <a:off x="6195600" y="1800000"/>
              <a:ext cx="3596400" cy="32832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35" name=""/>
          <p:cNvSpPr txBox="1"/>
          <p:nvPr/>
        </p:nvSpPr>
        <p:spPr>
          <a:xfrm>
            <a:off x="1080000" y="360000"/>
            <a:ext cx="8064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Идентификация линий в спектре лампы</a:t>
            </a:r>
            <a:endParaRPr b="0" lang="ru-R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 additive="repl">
                                        <p:cTn id="6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"/>
          <p:cNvSpPr txBox="1"/>
          <p:nvPr/>
        </p:nvSpPr>
        <p:spPr>
          <a:xfrm>
            <a:off x="2184120" y="420480"/>
            <a:ext cx="566388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37" name=""/>
          <p:cNvSpPr txBox="1"/>
          <p:nvPr/>
        </p:nvSpPr>
        <p:spPr>
          <a:xfrm>
            <a:off x="648000" y="1224000"/>
            <a:ext cx="9000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 u="sng">
                <a:uFillTx/>
                <a:latin typeface="Arial"/>
              </a:rPr>
              <a:t>Метод 1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Необходимо отметить на кадре со спектром лампы не менее 4 линий с известными длинами волн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3168000" y="2412000"/>
            <a:ext cx="3728160" cy="1110240"/>
          </a:xfrm>
          <a:prstGeom prst="rect">
            <a:avLst/>
          </a:prstGeom>
          <a:ln w="0">
            <a:noFill/>
          </a:ln>
        </p:spPr>
      </p:pic>
      <p:grpSp>
        <p:nvGrpSpPr>
          <p:cNvPr id="139" name=""/>
          <p:cNvGrpSpPr/>
          <p:nvPr/>
        </p:nvGrpSpPr>
        <p:grpSpPr>
          <a:xfrm>
            <a:off x="504000" y="3773880"/>
            <a:ext cx="9072000" cy="3035880"/>
            <a:chOff x="504000" y="3773880"/>
            <a:chExt cx="9072000" cy="3035880"/>
          </a:xfrm>
        </p:grpSpPr>
        <p:sp>
          <p:nvSpPr>
            <p:cNvPr id="140" name=""/>
            <p:cNvSpPr txBox="1"/>
            <p:nvPr/>
          </p:nvSpPr>
          <p:spPr>
            <a:xfrm>
              <a:off x="504000" y="3773880"/>
              <a:ext cx="8856000" cy="30358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400" spc="-1" strike="noStrike">
                  <a:latin typeface="Arial"/>
                </a:rPr>
                <a:t>$ iden/ech thar MID_ARC:thar50 3 -0.01 -0.1 ANGLE </a:t>
              </a:r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r>
                <a:rPr b="0" lang="ru-RU" sz="2000" spc="-1" strike="noStrike">
                  <a:latin typeface="Arial"/>
                </a:rPr>
                <a:t>Интерактивность: нужно отметить линии, указать номер порядка и длину волны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41" name=""/>
            <p:cNvSpPr txBox="1"/>
            <p:nvPr/>
          </p:nvSpPr>
          <p:spPr>
            <a:xfrm>
              <a:off x="1728000" y="4349880"/>
              <a:ext cx="7848000" cy="16261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1. изображение спектра лампы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2. таблица со списком длин волн линии 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3. степень полинома</a:t>
              </a:r>
              <a:r>
                <a:rPr b="0" i="1" lang="ru-RU" sz="1800" spc="-1" strike="noStrike">
                  <a:latin typeface="Arial"/>
                </a:rPr>
                <a:t> 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4. итоговая точность калибровки («+» в пикселях, «-» в ангстремах)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5. начальная точность калибровки («+» в пикселях, «-» в ангстремах)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6. метод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 txBox="1"/>
          <p:nvPr/>
        </p:nvSpPr>
        <p:spPr>
          <a:xfrm>
            <a:off x="2232000" y="432000"/>
            <a:ext cx="5760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П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д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в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л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ь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я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б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б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44" name=""/>
          <p:cNvSpPr txBox="1"/>
          <p:nvPr/>
        </p:nvSpPr>
        <p:spPr>
          <a:xfrm>
            <a:off x="144000" y="1008000"/>
            <a:ext cx="9504000" cy="314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ю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а 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х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т 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ь 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с 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ь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х 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й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й 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д 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и </a:t>
            </a:r>
            <a:r>
              <a:rPr b="0" lang="ru-RU" sz="2400" spc="-1" strike="noStrike">
                <a:latin typeface="Arial"/>
              </a:rPr>
              <a:t>C</a:t>
            </a:r>
            <a:r>
              <a:rPr b="0" lang="ru-RU" sz="2400" spc="-1" strike="noStrike">
                <a:latin typeface="Arial"/>
              </a:rPr>
              <a:t>C</a:t>
            </a:r>
            <a:r>
              <a:rPr b="0" lang="ru-RU" sz="2400" spc="-1" strike="noStrike">
                <a:latin typeface="Arial"/>
              </a:rPr>
              <a:t>D</a:t>
            </a:r>
            <a:r>
              <a:rPr b="0" lang="ru-RU" sz="2400" spc="-1" strike="noStrike">
                <a:latin typeface="Arial"/>
              </a:rPr>
              <a:t>, 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х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й 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д 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ю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и 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я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и </a:t>
            </a:r>
            <a:r>
              <a:rPr b="0" lang="ru-RU" sz="2400" spc="-1" strike="noStrike">
                <a:latin typeface="Arial"/>
              </a:rPr>
              <a:t>(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я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е 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з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ж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я 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и 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):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B</a:t>
            </a:r>
            <a:r>
              <a:rPr b="0" lang="ru-RU" sz="2400" spc="-1" strike="noStrike">
                <a:latin typeface="Arial"/>
              </a:rPr>
              <a:t>I</a:t>
            </a:r>
            <a:r>
              <a:rPr b="0" lang="ru-RU" sz="2400" spc="-1" strike="noStrike">
                <a:latin typeface="Arial"/>
              </a:rPr>
              <a:t>A</a:t>
            </a:r>
            <a:r>
              <a:rPr b="0" lang="ru-RU" sz="2400" spc="-1" strike="noStrike">
                <a:latin typeface="Arial"/>
              </a:rPr>
              <a:t>S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г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(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х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)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х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й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з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ц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(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щ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,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ж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,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г</a:t>
            </a:r>
            <a:r>
              <a:rPr b="0" lang="ru-RU" sz="2400" spc="-1" strike="noStrike">
                <a:latin typeface="Arial"/>
              </a:rPr>
              <a:t>)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В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С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Е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Т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О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Ж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Е 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С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А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М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О</a:t>
            </a:r>
            <a:r>
              <a:rPr b="0" lang="ru-RU" sz="2400" spc="-1" strike="noStrike">
                <a:solidFill>
                  <a:srgbClr val="ff0000"/>
                </a:solidFill>
                <a:latin typeface="Arial"/>
              </a:rPr>
              <a:t>Е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45" name=""/>
          <p:cNvSpPr txBox="1"/>
          <p:nvPr/>
        </p:nvSpPr>
        <p:spPr>
          <a:xfrm>
            <a:off x="288000" y="4320000"/>
            <a:ext cx="8784000" cy="2809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е 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г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м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, 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ю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я </a:t>
            </a:r>
            <a:r>
              <a:rPr b="0" lang="ru-RU" sz="2400" spc="-1" strike="noStrike">
                <a:latin typeface="Arial"/>
              </a:rPr>
              <a:t>M</a:t>
            </a:r>
            <a:r>
              <a:rPr b="0" lang="ru-RU" sz="2400" spc="-1" strike="noStrike">
                <a:latin typeface="Arial"/>
              </a:rPr>
              <a:t>I</a:t>
            </a:r>
            <a:r>
              <a:rPr b="0" lang="ru-RU" sz="2400" spc="-1" strike="noStrike">
                <a:latin typeface="Arial"/>
              </a:rPr>
              <a:t>D</a:t>
            </a:r>
            <a:r>
              <a:rPr b="0" lang="ru-RU" sz="2400" spc="-1" strike="noStrike">
                <a:latin typeface="Arial"/>
              </a:rPr>
              <a:t>A</a:t>
            </a:r>
            <a:r>
              <a:rPr b="0" lang="ru-RU" sz="2400" spc="-1" strike="noStrike">
                <a:latin typeface="Arial"/>
              </a:rPr>
              <a:t>S</a:t>
            </a:r>
            <a:r>
              <a:rPr b="0" lang="ru-RU" sz="2400" spc="-1" strike="noStrike">
                <a:latin typeface="Arial"/>
              </a:rPr>
              <a:t>, 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ю</a:t>
            </a:r>
            <a:r>
              <a:rPr b="0" lang="ru-RU" sz="2400" spc="-1" strike="noStrike">
                <a:latin typeface="Arial"/>
              </a:rPr>
              <a:t>т 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ь 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р 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к, 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ы 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о </a:t>
            </a: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ч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е 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ы 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ы</a:t>
            </a:r>
            <a:r>
              <a:rPr b="0" lang="ru-RU" sz="2400" spc="-1" strike="noStrike">
                <a:latin typeface="Arial"/>
              </a:rPr>
              <a:t>: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з</a:t>
            </a: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х</a:t>
            </a:r>
            <a:endParaRPr b="0" lang="ru-RU" sz="24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 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о</a:t>
            </a:r>
            <a:endParaRPr b="0" lang="ru-RU" sz="2400" spc="-1" strike="noStrike">
              <a:latin typeface="Arial"/>
            </a:endParaRPr>
          </a:p>
          <a:p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Э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о 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я </a:t>
            </a:r>
            <a:r>
              <a:rPr b="0" lang="ru-RU" sz="2400" spc="-1" strike="noStrike">
                <a:latin typeface="Arial"/>
              </a:rPr>
              <a:t>д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я 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у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й 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З</a:t>
            </a:r>
            <a:r>
              <a:rPr b="0" lang="ru-RU" sz="2400" spc="-1" strike="noStrike">
                <a:latin typeface="Arial"/>
              </a:rPr>
              <a:t>С </a:t>
            </a:r>
            <a:r>
              <a:rPr b="0" lang="ru-RU" sz="2400" spc="-1" strike="noStrike">
                <a:latin typeface="Arial"/>
              </a:rPr>
              <a:t>и</a:t>
            </a:r>
            <a:r>
              <a:rPr b="0" lang="ru-RU" sz="2400" spc="-1" strike="noStrike">
                <a:latin typeface="Arial"/>
              </a:rPr>
              <a:t>л</a:t>
            </a:r>
            <a:r>
              <a:rPr b="0" lang="ru-RU" sz="2400" spc="-1" strike="noStrike">
                <a:latin typeface="Arial"/>
              </a:rPr>
              <a:t>и </a:t>
            </a:r>
            <a:r>
              <a:rPr b="0" lang="ru-RU" sz="2400" spc="-1" strike="noStrike">
                <a:latin typeface="Arial"/>
              </a:rPr>
              <a:t>П</a:t>
            </a:r>
            <a:r>
              <a:rPr b="0" lang="ru-RU" sz="2400" spc="-1" strike="noStrike">
                <a:latin typeface="Arial"/>
              </a:rPr>
              <a:t>З</a:t>
            </a:r>
            <a:r>
              <a:rPr b="0" lang="ru-RU" sz="2400" spc="-1" strike="noStrike">
                <a:latin typeface="Arial"/>
              </a:rPr>
              <a:t>С </a:t>
            </a:r>
            <a:r>
              <a:rPr b="0" lang="ru-RU" sz="2400" spc="-1" strike="noStrike">
                <a:latin typeface="Arial"/>
              </a:rPr>
              <a:t>с 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б</a:t>
            </a:r>
            <a:r>
              <a:rPr b="0" lang="ru-RU" sz="2400" spc="-1" strike="noStrike">
                <a:latin typeface="Arial"/>
              </a:rPr>
              <a:t>р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н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й </a:t>
            </a:r>
            <a:r>
              <a:rPr b="0" lang="ru-RU" sz="2400" spc="-1" strike="noStrike">
                <a:latin typeface="Arial"/>
              </a:rPr>
              <a:t>з</a:t>
            </a:r>
            <a:r>
              <a:rPr b="0" lang="ru-RU" sz="2400" spc="-1" strike="noStrike">
                <a:latin typeface="Arial"/>
              </a:rPr>
              <a:t>а</a:t>
            </a:r>
            <a:r>
              <a:rPr b="0" lang="ru-RU" sz="2400" spc="-1" strike="noStrike">
                <a:latin typeface="Arial"/>
              </a:rPr>
              <a:t>с</a:t>
            </a:r>
            <a:r>
              <a:rPr b="0" lang="ru-RU" sz="2400" spc="-1" strike="noStrike">
                <a:latin typeface="Arial"/>
              </a:rPr>
              <a:t>в</a:t>
            </a:r>
            <a:r>
              <a:rPr b="0" lang="ru-RU" sz="2400" spc="-1" strike="noStrike">
                <a:latin typeface="Arial"/>
              </a:rPr>
              <a:t>е</a:t>
            </a:r>
            <a:r>
              <a:rPr b="0" lang="ru-RU" sz="2400" spc="-1" strike="noStrike">
                <a:latin typeface="Arial"/>
              </a:rPr>
              <a:t>т</a:t>
            </a:r>
            <a:r>
              <a:rPr b="0" lang="ru-RU" sz="2400" spc="-1" strike="noStrike">
                <a:latin typeface="Arial"/>
              </a:rPr>
              <a:t>к</a:t>
            </a:r>
            <a:r>
              <a:rPr b="0" lang="ru-RU" sz="2400" spc="-1" strike="noStrike">
                <a:latin typeface="Arial"/>
              </a:rPr>
              <a:t>о</a:t>
            </a:r>
            <a:r>
              <a:rPr b="0" lang="ru-RU" sz="2400" spc="-1" strike="noStrike">
                <a:latin typeface="Arial"/>
              </a:rPr>
              <a:t>й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1512000" y="51480"/>
            <a:ext cx="6840000" cy="7534800"/>
          </a:xfrm>
          <a:prstGeom prst="rect">
            <a:avLst/>
          </a:prstGeom>
          <a:ln w="0">
            <a:noFill/>
          </a:ln>
        </p:spPr>
      </p:pic>
      <p:grpSp>
        <p:nvGrpSpPr>
          <p:cNvPr id="143" name=""/>
          <p:cNvGrpSpPr/>
          <p:nvPr/>
        </p:nvGrpSpPr>
        <p:grpSpPr>
          <a:xfrm>
            <a:off x="2520000" y="3585960"/>
            <a:ext cx="3408120" cy="2122920"/>
            <a:chOff x="2520000" y="3585960"/>
            <a:chExt cx="3408120" cy="2122920"/>
          </a:xfrm>
        </p:grpSpPr>
        <p:sp>
          <p:nvSpPr>
            <p:cNvPr id="144" name=""/>
            <p:cNvSpPr/>
            <p:nvPr/>
          </p:nvSpPr>
          <p:spPr>
            <a:xfrm>
              <a:off x="2520000" y="3585960"/>
              <a:ext cx="81360" cy="203040"/>
            </a:xfrm>
            <a:prstGeom prst="rect">
              <a:avLst/>
            </a:prstGeom>
            <a:noFill/>
            <a:ln w="0">
              <a:solidFill>
                <a:srgbClr val="ffff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"/>
            <p:cNvSpPr/>
            <p:nvPr/>
          </p:nvSpPr>
          <p:spPr>
            <a:xfrm>
              <a:off x="5846760" y="4608360"/>
              <a:ext cx="81360" cy="203040"/>
            </a:xfrm>
            <a:prstGeom prst="rect">
              <a:avLst/>
            </a:prstGeom>
            <a:noFill/>
            <a:ln w="0">
              <a:solidFill>
                <a:srgbClr val="ffff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"/>
            <p:cNvSpPr/>
            <p:nvPr/>
          </p:nvSpPr>
          <p:spPr>
            <a:xfrm>
              <a:off x="4923000" y="3672360"/>
              <a:ext cx="81360" cy="203040"/>
            </a:xfrm>
            <a:prstGeom prst="rect">
              <a:avLst/>
            </a:prstGeom>
            <a:noFill/>
            <a:ln w="0">
              <a:solidFill>
                <a:srgbClr val="ffff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"/>
            <p:cNvSpPr/>
            <p:nvPr/>
          </p:nvSpPr>
          <p:spPr>
            <a:xfrm>
              <a:off x="4220280" y="5505840"/>
              <a:ext cx="81360" cy="203040"/>
            </a:xfrm>
            <a:prstGeom prst="rect">
              <a:avLst/>
            </a:prstGeom>
            <a:noFill/>
            <a:ln w="0">
              <a:solidFill>
                <a:srgbClr val="ffff00"/>
              </a:solidFill>
            </a:ln>
          </p:spPr>
          <p:style>
            <a:lnRef idx="0"/>
            <a:fillRef idx="0"/>
            <a:effectRef idx="0"/>
            <a:fontRef idx="minor"/>
          </p:style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7" dur="indefinite" restart="never" nodeType="tmRoot">
          <p:childTnLst>
            <p:seq>
              <p:cTn id="68" dur="indefinite" nodeType="mainSeq">
                <p:childTnLst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 txBox="1"/>
          <p:nvPr/>
        </p:nvSpPr>
        <p:spPr>
          <a:xfrm>
            <a:off x="2184120" y="420840"/>
            <a:ext cx="566388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длинам волн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49" name=""/>
          <p:cNvSpPr txBox="1"/>
          <p:nvPr/>
        </p:nvSpPr>
        <p:spPr>
          <a:xfrm>
            <a:off x="648000" y="1224360"/>
            <a:ext cx="9000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 u="sng">
                <a:uFillTx/>
                <a:latin typeface="Arial"/>
              </a:rPr>
              <a:t>Метод 2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Необходимо отметить на кадре со спектром лампы две пары линий в перекрывающихся порядках</a:t>
            </a:r>
            <a:endParaRPr b="0" lang="ru-RU" sz="2400" spc="-1" strike="noStrike">
              <a:latin typeface="Arial"/>
            </a:endParaRPr>
          </a:p>
        </p:txBody>
      </p:sp>
      <p:grpSp>
        <p:nvGrpSpPr>
          <p:cNvPr id="150" name=""/>
          <p:cNvGrpSpPr/>
          <p:nvPr/>
        </p:nvGrpSpPr>
        <p:grpSpPr>
          <a:xfrm>
            <a:off x="504000" y="3774240"/>
            <a:ext cx="9072000" cy="3035880"/>
            <a:chOff x="504000" y="3774240"/>
            <a:chExt cx="9072000" cy="3035880"/>
          </a:xfrm>
        </p:grpSpPr>
        <p:sp>
          <p:nvSpPr>
            <p:cNvPr id="151" name=""/>
            <p:cNvSpPr txBox="1"/>
            <p:nvPr/>
          </p:nvSpPr>
          <p:spPr>
            <a:xfrm>
              <a:off x="504000" y="3774240"/>
              <a:ext cx="8856000" cy="30358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400" spc="-1" strike="noStrike">
                  <a:latin typeface="Arial"/>
                </a:rPr>
                <a:t>$ iden/ech thar MID_ARC:thar50 3 -0.01 -0.1 PAIR </a:t>
              </a:r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endParaRPr b="0" lang="ru-RU" sz="2400" spc="-1" strike="noStrike">
                <a:latin typeface="Arial"/>
              </a:endParaRPr>
            </a:p>
            <a:p>
              <a:r>
                <a:rPr b="0" lang="ru-RU" sz="2000" spc="-1" strike="noStrike">
                  <a:latin typeface="Arial"/>
                </a:rPr>
                <a:t>Интерактивность: нужно отметить линии, указать номер порядка и длину волны</a:t>
              </a:r>
              <a:endParaRPr b="0" lang="ru-RU" sz="2000" spc="-1" strike="noStrike">
                <a:latin typeface="Arial"/>
              </a:endParaRPr>
            </a:p>
          </p:txBody>
        </p:sp>
        <p:sp>
          <p:nvSpPr>
            <p:cNvPr id="152" name=""/>
            <p:cNvSpPr txBox="1"/>
            <p:nvPr/>
          </p:nvSpPr>
          <p:spPr>
            <a:xfrm>
              <a:off x="1728000" y="4350240"/>
              <a:ext cx="7848000" cy="16261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1. изображение спектра лампы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2. таблица со списком длин волн линии 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3. степень полинома</a:t>
              </a:r>
              <a:r>
                <a:rPr b="0" i="1" lang="ru-RU" sz="1800" spc="-1" strike="noStrike">
                  <a:latin typeface="Arial"/>
                </a:rPr>
                <a:t> 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4. итоговая точность калибровки («+» в пикселях, «-» в ангстремах)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5. начальная точность калибровки («+» в пикселях, «-» в ангстремах)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6. метод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153" name=""/>
          <p:cNvGrpSpPr/>
          <p:nvPr/>
        </p:nvGrpSpPr>
        <p:grpSpPr>
          <a:xfrm>
            <a:off x="648000" y="2275920"/>
            <a:ext cx="8496000" cy="1077120"/>
            <a:chOff x="648000" y="2275920"/>
            <a:chExt cx="8496000" cy="1077120"/>
          </a:xfrm>
        </p:grpSpPr>
        <p:pic>
          <p:nvPicPr>
            <p:cNvPr id="154" name="" descr=""/>
            <p:cNvPicPr/>
            <p:nvPr/>
          </p:nvPicPr>
          <p:blipFill>
            <a:blip r:embed="rId1"/>
            <a:stretch/>
          </p:blipFill>
          <p:spPr>
            <a:xfrm>
              <a:off x="648000" y="2427120"/>
              <a:ext cx="1286280" cy="7408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" name="" descr=""/>
            <p:cNvPicPr/>
            <p:nvPr/>
          </p:nvPicPr>
          <p:blipFill>
            <a:blip r:embed="rId2"/>
            <a:stretch/>
          </p:blipFill>
          <p:spPr>
            <a:xfrm>
              <a:off x="3404520" y="2275920"/>
              <a:ext cx="5739480" cy="1036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6" name=""/>
            <p:cNvSpPr txBox="1"/>
            <p:nvPr/>
          </p:nvSpPr>
          <p:spPr>
            <a:xfrm>
              <a:off x="3452400" y="2952000"/>
              <a:ext cx="1875600" cy="4010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Минимизация x</a:t>
              </a:r>
              <a:r>
                <a:rPr b="0" lang="ru-RU" sz="1800" spc="-1" strike="noStrike" baseline="-33000">
                  <a:latin typeface="Arial"/>
                </a:rPr>
                <a:t>r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" descr=""/>
          <p:cNvPicPr/>
          <p:nvPr/>
        </p:nvPicPr>
        <p:blipFill>
          <a:blip r:embed="rId1"/>
          <a:stretch/>
        </p:blipFill>
        <p:spPr>
          <a:xfrm>
            <a:off x="1224000" y="-2160"/>
            <a:ext cx="7776000" cy="8565840"/>
          </a:xfrm>
          <a:prstGeom prst="rect">
            <a:avLst/>
          </a:prstGeom>
          <a:ln w="0">
            <a:noFill/>
          </a:ln>
        </p:spPr>
      </p:pic>
      <p:sp>
        <p:nvSpPr>
          <p:cNvPr id="158" name=""/>
          <p:cNvSpPr/>
          <p:nvPr/>
        </p:nvSpPr>
        <p:spPr>
          <a:xfrm>
            <a:off x="1836720" y="5422680"/>
            <a:ext cx="81360" cy="203040"/>
          </a:xfrm>
          <a:prstGeom prst="rect">
            <a:avLst/>
          </a:prstGeom>
          <a:noFill/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"/>
          <p:cNvSpPr/>
          <p:nvPr/>
        </p:nvSpPr>
        <p:spPr>
          <a:xfrm>
            <a:off x="7752600" y="5329080"/>
            <a:ext cx="81360" cy="203040"/>
          </a:xfrm>
          <a:prstGeom prst="rect">
            <a:avLst/>
          </a:prstGeom>
          <a:noFill/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"/>
          <p:cNvSpPr/>
          <p:nvPr/>
        </p:nvSpPr>
        <p:spPr>
          <a:xfrm>
            <a:off x="2320920" y="5375520"/>
            <a:ext cx="81360" cy="203040"/>
          </a:xfrm>
          <a:prstGeom prst="rect">
            <a:avLst/>
          </a:prstGeom>
          <a:noFill/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"/>
          <p:cNvSpPr/>
          <p:nvPr/>
        </p:nvSpPr>
        <p:spPr>
          <a:xfrm>
            <a:off x="7228440" y="5341320"/>
            <a:ext cx="81360" cy="203040"/>
          </a:xfrm>
          <a:prstGeom prst="rect">
            <a:avLst/>
          </a:prstGeom>
          <a:noFill/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23400" y="432000"/>
            <a:ext cx="9984600" cy="6789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0" y="293760"/>
            <a:ext cx="10079640" cy="7122240"/>
          </a:xfrm>
          <a:prstGeom prst="rect">
            <a:avLst/>
          </a:prstGeom>
          <a:ln w="0">
            <a:noFill/>
          </a:ln>
        </p:spPr>
      </p:pic>
      <p:sp>
        <p:nvSpPr>
          <p:cNvPr id="164" name=""/>
          <p:cNvSpPr txBox="1"/>
          <p:nvPr/>
        </p:nvSpPr>
        <p:spPr>
          <a:xfrm>
            <a:off x="648000" y="216000"/>
            <a:ext cx="8784000" cy="715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200" spc="-1" strike="noStrike">
                <a:latin typeface="Arial"/>
              </a:rPr>
              <a:t>Качественная калибровка обеспечивает полное согласие шкалы длин волн во всех порядках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"/>
          <p:cNvSpPr txBox="1"/>
          <p:nvPr/>
        </p:nvSpPr>
        <p:spPr>
          <a:xfrm>
            <a:off x="936000" y="720000"/>
            <a:ext cx="3010680" cy="1365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3000" spc="-1" strike="noStrike">
                <a:latin typeface="Arial"/>
              </a:rPr>
              <a:t>$ SAVE/ECH my</a:t>
            </a:r>
            <a:endParaRPr b="0" lang="ru-RU" sz="3000" spc="-1" strike="noStrike">
              <a:latin typeface="Arial"/>
            </a:endParaRPr>
          </a:p>
          <a:p>
            <a:endParaRPr b="0" lang="ru-RU" sz="3000" spc="-1" strike="noStrike">
              <a:latin typeface="Arial"/>
            </a:endParaRPr>
          </a:p>
          <a:p>
            <a:r>
              <a:rPr b="0" lang="ru-RU" sz="3000" spc="-1" strike="noStrike">
                <a:latin typeface="Arial"/>
              </a:rPr>
              <a:t>$ INIT/ECH my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66" name=""/>
          <p:cNvSpPr txBox="1"/>
          <p:nvPr/>
        </p:nvSpPr>
        <p:spPr>
          <a:xfrm>
            <a:off x="4104000" y="792000"/>
            <a:ext cx="5557320" cy="37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i="1" lang="ru-RU" sz="2000" spc="-1" strike="noStrike">
                <a:solidFill>
                  <a:srgbClr val="008080"/>
                </a:solidFill>
                <a:latin typeface="Arial"/>
              </a:rPr>
              <a:t>Сохранение всех параметров в сессии «my»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7" name=""/>
          <p:cNvSpPr txBox="1"/>
          <p:nvPr/>
        </p:nvSpPr>
        <p:spPr>
          <a:xfrm>
            <a:off x="3672000" y="1620000"/>
            <a:ext cx="6192000" cy="373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i="1" lang="ru-RU" sz="2000" spc="-1" strike="noStrike">
                <a:solidFill>
                  <a:srgbClr val="008080"/>
                </a:solidFill>
                <a:latin typeface="Arial"/>
              </a:rPr>
              <a:t>Восстановление всех параметров в сессии «my»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"/>
          <p:cNvSpPr txBox="1"/>
          <p:nvPr/>
        </p:nvSpPr>
        <p:spPr>
          <a:xfrm>
            <a:off x="3024000" y="420480"/>
            <a:ext cx="4104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плоского поля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69" name=""/>
          <p:cNvSpPr txBox="1"/>
          <p:nvPr/>
        </p:nvSpPr>
        <p:spPr>
          <a:xfrm>
            <a:off x="792000" y="1224000"/>
            <a:ext cx="8352000" cy="1279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100" spc="-1" strike="noStrike">
                <a:latin typeface="Arial"/>
              </a:rPr>
              <a:t>Очень не простая процедура для эшельных спектров, требующая очень корректного подхода, поэтому многие ее избегают. В плоском поле главное — учесть мелкомасштабные неоднородности</a:t>
            </a:r>
            <a:endParaRPr b="0" lang="ru-RU" sz="2100" spc="-1" strike="noStrike">
              <a:latin typeface="Arial"/>
            </a:endParaRPr>
          </a:p>
        </p:txBody>
      </p:sp>
      <p:sp>
        <p:nvSpPr>
          <p:cNvPr id="170" name=""/>
          <p:cNvSpPr txBox="1"/>
          <p:nvPr/>
        </p:nvSpPr>
        <p:spPr>
          <a:xfrm>
            <a:off x="864000" y="2952000"/>
            <a:ext cx="8424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FILTER/SMOO ff_b ff_smooth 33,1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COMP/IMA ff_norm =  ff_b/ff_smooth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"/>
          <p:cNvSpPr txBox="1"/>
          <p:nvPr/>
        </p:nvSpPr>
        <p:spPr>
          <a:xfrm>
            <a:off x="3024000" y="420480"/>
            <a:ext cx="4104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плоского поля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72" name="" descr=""/>
          <p:cNvPicPr/>
          <p:nvPr/>
        </p:nvPicPr>
        <p:blipFill>
          <a:blip r:embed="rId1"/>
          <a:stretch/>
        </p:blipFill>
        <p:spPr>
          <a:xfrm>
            <a:off x="720000" y="1208160"/>
            <a:ext cx="8712000" cy="5924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"/>
          <p:cNvSpPr txBox="1"/>
          <p:nvPr/>
        </p:nvSpPr>
        <p:spPr>
          <a:xfrm>
            <a:off x="216000" y="1369800"/>
            <a:ext cx="9216000" cy="770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set/ech BKGMTD=POLY BKGPOL=3,4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установка параметров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SUBTRA/BACK obj_b bg obj_bg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определение и вычитание фона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2016000" y="432000"/>
            <a:ext cx="4968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рассеянного света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175" name="" descr=""/>
          <p:cNvPicPr/>
          <p:nvPr/>
        </p:nvPicPr>
        <p:blipFill>
          <a:blip r:embed="rId1"/>
          <a:stretch/>
        </p:blipFill>
        <p:spPr>
          <a:xfrm>
            <a:off x="864000" y="2108160"/>
            <a:ext cx="7992000" cy="5434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"/>
          <p:cNvSpPr txBox="1"/>
          <p:nvPr/>
        </p:nvSpPr>
        <p:spPr>
          <a:xfrm>
            <a:off x="1728000" y="420120"/>
            <a:ext cx="5904000" cy="515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Учет рассеянного света неба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77" name=""/>
          <p:cNvSpPr txBox="1"/>
          <p:nvPr/>
        </p:nvSpPr>
        <p:spPr>
          <a:xfrm>
            <a:off x="216000" y="1728000"/>
            <a:ext cx="9720000" cy="204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define/sky obj_bg 2 cursor    </a:t>
            </a:r>
            <a:r>
              <a:rPr b="0" i="1" lang="ru-RU" sz="1600" spc="-1" strike="noStrike">
                <a:solidFill>
                  <a:srgbClr val="008080"/>
                </a:solidFill>
                <a:latin typeface="Arial"/>
              </a:rPr>
              <a:t>интерактивная процедура определения границ неба</a:t>
            </a:r>
            <a:endParaRPr b="0" lang="ru-RU" sz="16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extract/sky obj_bg sky filter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выделение спектра неба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set/ech EXTMTD=average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установка метода экстракции спектра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extract/ech obj_bg obj_ext 10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выделение спектра звезды с шириной щели 10</a:t>
            </a:r>
            <a:r>
              <a:rPr b="0" lang="ru-RU" sz="2400" spc="-1" strike="noStrike">
                <a:latin typeface="Arial"/>
              </a:rPr>
              <a:t> 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comp/ima obj_sky = obj_ext - sky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вычитание спектра неба 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"/>
          <p:cNvSpPr txBox="1"/>
          <p:nvPr/>
        </p:nvSpPr>
        <p:spPr>
          <a:xfrm>
            <a:off x="648000" y="504000"/>
            <a:ext cx="9072000" cy="267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600" spc="-1" strike="noStrike">
                <a:latin typeface="Arial"/>
              </a:rPr>
              <a:t>$ </a:t>
            </a:r>
            <a:r>
              <a:rPr b="0" lang="ru-RU" sz="2600" spc="-1" strike="noStrike">
                <a:latin typeface="Arial"/>
              </a:rPr>
              <a:t>in</a:t>
            </a:r>
            <a:r>
              <a:rPr b="0" lang="ru-RU" sz="2600" spc="-1" strike="noStrike">
                <a:latin typeface="Arial"/>
              </a:rPr>
              <a:t>m</a:t>
            </a:r>
            <a:r>
              <a:rPr b="0" lang="ru-RU" sz="2600" spc="-1" strike="noStrike">
                <a:latin typeface="Arial"/>
              </a:rPr>
              <a:t>id</a:t>
            </a:r>
            <a:r>
              <a:rPr b="0" lang="ru-RU" sz="2600" spc="-1" strike="noStrike">
                <a:latin typeface="Arial"/>
              </a:rPr>
              <a:t>a</a:t>
            </a:r>
            <a:r>
              <a:rPr b="0" lang="ru-RU" sz="2600" spc="-1" strike="noStrike">
                <a:latin typeface="Arial"/>
              </a:rPr>
              <a:t>s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вх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од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Mi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da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s</a:t>
            </a:r>
            <a:endParaRPr b="0" lang="ru-RU" sz="1800" spc="-1" strike="noStrike">
              <a:latin typeface="Arial"/>
            </a:endParaRPr>
          </a:p>
          <a:p>
            <a:r>
              <a:rPr b="0" lang="ru-RU" sz="2600" spc="-1" strike="noStrike">
                <a:latin typeface="Arial"/>
              </a:rPr>
              <a:t>$ </a:t>
            </a:r>
            <a:r>
              <a:rPr b="0" lang="ru-RU" sz="2600" spc="-1" strike="noStrike">
                <a:latin typeface="Arial"/>
              </a:rPr>
              <a:t>s</a:t>
            </a:r>
            <a:r>
              <a:rPr b="0" lang="ru-RU" sz="2600" spc="-1" strike="noStrike">
                <a:latin typeface="Arial"/>
              </a:rPr>
              <a:t>e</a:t>
            </a:r>
            <a:r>
              <a:rPr b="0" lang="ru-RU" sz="2600" spc="-1" strike="noStrike">
                <a:latin typeface="Arial"/>
              </a:rPr>
              <a:t>t/</a:t>
            </a:r>
            <a:r>
              <a:rPr b="0" lang="ru-RU" sz="2600" spc="-1" strike="noStrike">
                <a:latin typeface="Arial"/>
              </a:rPr>
              <a:t>c</a:t>
            </a:r>
            <a:r>
              <a:rPr b="0" lang="ru-RU" sz="2600" spc="-1" strike="noStrike">
                <a:latin typeface="Arial"/>
              </a:rPr>
              <a:t>o</a:t>
            </a:r>
            <a:r>
              <a:rPr b="0" lang="ru-RU" sz="2600" spc="-1" strike="noStrike">
                <a:latin typeface="Arial"/>
              </a:rPr>
              <a:t>n </a:t>
            </a:r>
            <a:r>
              <a:rPr b="0" lang="ru-RU" sz="2600" spc="-1" strike="noStrike">
                <a:latin typeface="Arial"/>
              </a:rPr>
              <a:t>e</a:t>
            </a:r>
            <a:r>
              <a:rPr b="0" lang="ru-RU" sz="2600" spc="-1" strike="noStrike">
                <a:latin typeface="Arial"/>
              </a:rPr>
              <a:t>c</a:t>
            </a:r>
            <a:r>
              <a:rPr b="0" lang="ru-RU" sz="2600" spc="-1" strike="noStrike">
                <a:latin typeface="Arial"/>
              </a:rPr>
              <a:t>h</a:t>
            </a:r>
            <a:r>
              <a:rPr b="0" lang="ru-RU" sz="2600" spc="-1" strike="noStrike">
                <a:latin typeface="Arial"/>
              </a:rPr>
              <a:t>el</a:t>
            </a:r>
            <a:r>
              <a:rPr b="0" lang="ru-RU" sz="2600" spc="-1" strike="noStrike">
                <a:latin typeface="Arial"/>
              </a:rPr>
              <a:t>le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за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гр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уз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ка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оц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ед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ур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дл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я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ра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бо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ы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э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ш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ел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ле</a:t>
            </a:r>
            <a:endParaRPr b="0" lang="ru-RU" sz="1800" spc="-1" strike="noStrike">
              <a:latin typeface="Arial"/>
            </a:endParaRPr>
          </a:p>
          <a:p>
            <a:r>
              <a:rPr b="0" lang="ru-RU" sz="2600" spc="-1" strike="noStrike">
                <a:latin typeface="Arial"/>
              </a:rPr>
              <a:t>$ </a:t>
            </a:r>
            <a:r>
              <a:rPr b="0" lang="ru-RU" sz="2600" spc="-1" strike="noStrike">
                <a:latin typeface="Arial"/>
              </a:rPr>
              <a:t>lo</a:t>
            </a:r>
            <a:r>
              <a:rPr b="0" lang="ru-RU" sz="2600" spc="-1" strike="noStrike">
                <a:latin typeface="Arial"/>
              </a:rPr>
              <a:t>a</a:t>
            </a:r>
            <a:r>
              <a:rPr b="0" lang="ru-RU" sz="2600" spc="-1" strike="noStrike">
                <a:latin typeface="Arial"/>
              </a:rPr>
              <a:t>/i</a:t>
            </a:r>
            <a:r>
              <a:rPr b="0" lang="ru-RU" sz="2600" spc="-1" strike="noStrike">
                <a:latin typeface="Arial"/>
              </a:rPr>
              <a:t>m</a:t>
            </a:r>
            <a:r>
              <a:rPr b="0" lang="ru-RU" sz="2600" spc="-1" strike="noStrike">
                <a:latin typeface="Arial"/>
              </a:rPr>
              <a:t>a </a:t>
            </a:r>
            <a:r>
              <a:rPr b="0" lang="ru-RU" sz="2600" spc="-1" strike="noStrike">
                <a:latin typeface="Arial"/>
              </a:rPr>
              <a:t>o</a:t>
            </a:r>
            <a:r>
              <a:rPr b="0" lang="ru-RU" sz="2600" spc="-1" strike="noStrike">
                <a:latin typeface="Arial"/>
              </a:rPr>
              <a:t>bj</a:t>
            </a:r>
            <a:r>
              <a:rPr b="0" lang="ru-RU" sz="2600" spc="-1" strike="noStrike">
                <a:latin typeface="Arial"/>
              </a:rPr>
              <a:t>.f</a:t>
            </a:r>
            <a:r>
              <a:rPr b="0" lang="ru-RU" sz="2600" spc="-1" strike="noStrike">
                <a:latin typeface="Arial"/>
              </a:rPr>
              <a:t>it</a:t>
            </a:r>
            <a:r>
              <a:rPr b="0" lang="ru-RU" sz="2600" spc="-1" strike="noStrike">
                <a:latin typeface="Arial"/>
              </a:rPr>
              <a:t>s</a:t>
            </a:r>
            <a:r>
              <a:rPr b="0" lang="ru-RU" sz="2600" spc="-1" strike="noStrike">
                <a:latin typeface="Arial"/>
              </a:rPr>
              <a:t>	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пр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ос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м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р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ка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др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а</a:t>
            </a:r>
            <a:endParaRPr b="0" lang="ru-RU" sz="1800" spc="-1" strike="noStrike">
              <a:latin typeface="Arial"/>
            </a:endParaRPr>
          </a:p>
          <a:p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$ 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in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k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/f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it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bj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.f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it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s 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bj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.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b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d</a:t>
            </a:r>
            <a:r>
              <a:rPr b="0" lang="ru-RU" sz="2600" spc="-1" strike="noStrike">
                <a:solidFill>
                  <a:srgbClr val="000000"/>
                </a:solidFill>
                <a:latin typeface="Arial"/>
              </a:rPr>
              <a:t>f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ко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нв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ер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ир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ов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ан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ие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во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вн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у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ре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нн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ий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ф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ор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м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а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т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4915440" y="1296000"/>
            <a:ext cx="4876560" cy="5371920"/>
          </a:xfrm>
          <a:prstGeom prst="rect">
            <a:avLst/>
          </a:prstGeom>
          <a:ln w="0">
            <a:noFill/>
          </a:ln>
        </p:spPr>
      </p:pic>
      <p:sp>
        <p:nvSpPr>
          <p:cNvPr id="48" name=""/>
          <p:cNvSpPr/>
          <p:nvPr/>
        </p:nvSpPr>
        <p:spPr>
          <a:xfrm>
            <a:off x="7488000" y="936000"/>
            <a:ext cx="360" cy="5976360"/>
          </a:xfrm>
          <a:custGeom>
            <a:avLst/>
            <a:gdLst/>
            <a:ahLst/>
            <a:rect l="0" t="0" r="r" b="b"/>
            <a:pathLst>
              <a:path w="1" h="16601">
                <a:moveTo>
                  <a:pt x="0" y="0"/>
                </a:moveTo>
                <a:lnTo>
                  <a:pt x="0" y="16600"/>
                </a:lnTo>
              </a:path>
            </a:pathLst>
          </a:custGeom>
          <a:ln w="0">
            <a:solidFill>
              <a:srgbClr val="00ffff"/>
            </a:solidFill>
          </a:ln>
        </p:spPr>
      </p:sp>
      <p:pic>
        <p:nvPicPr>
          <p:cNvPr id="49" name="" descr=""/>
          <p:cNvPicPr/>
          <p:nvPr/>
        </p:nvPicPr>
        <p:blipFill>
          <a:blip r:embed="rId2"/>
          <a:stretch/>
        </p:blipFill>
        <p:spPr>
          <a:xfrm>
            <a:off x="887400" y="2360160"/>
            <a:ext cx="5952600" cy="4047840"/>
          </a:xfrm>
          <a:prstGeom prst="rect">
            <a:avLst/>
          </a:prstGeom>
          <a:ln w="0">
            <a:noFill/>
          </a:ln>
        </p:spPr>
      </p:pic>
      <p:sp>
        <p:nvSpPr>
          <p:cNvPr id="50" name=""/>
          <p:cNvSpPr/>
          <p:nvPr/>
        </p:nvSpPr>
        <p:spPr>
          <a:xfrm>
            <a:off x="720000" y="4410000"/>
            <a:ext cx="6088680" cy="18360"/>
          </a:xfrm>
          <a:custGeom>
            <a:avLst/>
            <a:gdLst/>
            <a:ahLst/>
            <a:rect l="0" t="0" r="r" b="b"/>
            <a:pathLst>
              <a:path w="16913" h="51">
                <a:moveTo>
                  <a:pt x="0" y="0"/>
                </a:moveTo>
                <a:lnTo>
                  <a:pt x="16912" y="50"/>
                </a:lnTo>
              </a:path>
            </a:pathLst>
          </a:custGeom>
          <a:ln w="0">
            <a:solidFill>
              <a:srgbClr val="00ffff"/>
            </a:solidFill>
          </a:ln>
        </p:spPr>
      </p:sp>
      <p:sp>
        <p:nvSpPr>
          <p:cNvPr id="51" name=""/>
          <p:cNvSpPr txBox="1"/>
          <p:nvPr/>
        </p:nvSpPr>
        <p:spPr>
          <a:xfrm>
            <a:off x="306000" y="4117680"/>
            <a:ext cx="702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BIAS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2" name=""/>
          <p:cNvSpPr txBox="1"/>
          <p:nvPr/>
        </p:nvSpPr>
        <p:spPr>
          <a:xfrm>
            <a:off x="648000" y="6480000"/>
            <a:ext cx="561600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$ PLO/COL obj.fts 600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" descr=""/>
          <p:cNvPicPr/>
          <p:nvPr/>
        </p:nvPicPr>
        <p:blipFill>
          <a:blip r:embed="rId1"/>
          <a:stretch/>
        </p:blipFill>
        <p:spPr>
          <a:xfrm>
            <a:off x="23760" y="504000"/>
            <a:ext cx="10045800" cy="7034040"/>
          </a:xfrm>
          <a:prstGeom prst="rect">
            <a:avLst/>
          </a:prstGeom>
          <a:ln w="0">
            <a:noFill/>
          </a:ln>
        </p:spPr>
      </p:pic>
      <p:grpSp>
        <p:nvGrpSpPr>
          <p:cNvPr id="179" name=""/>
          <p:cNvGrpSpPr/>
          <p:nvPr/>
        </p:nvGrpSpPr>
        <p:grpSpPr>
          <a:xfrm>
            <a:off x="4176000" y="1368720"/>
            <a:ext cx="2304000" cy="5256360"/>
            <a:chOff x="4176000" y="1368720"/>
            <a:chExt cx="2304000" cy="5256360"/>
          </a:xfrm>
        </p:grpSpPr>
        <p:sp>
          <p:nvSpPr>
            <p:cNvPr id="180" name=""/>
            <p:cNvSpPr/>
            <p:nvPr/>
          </p:nvSpPr>
          <p:spPr>
            <a:xfrm>
              <a:off x="4536000" y="1368720"/>
              <a:ext cx="1656000" cy="525600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 w="0">
              <a:solidFill>
                <a:srgbClr val="ff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"/>
            <p:cNvSpPr/>
            <p:nvPr/>
          </p:nvSpPr>
          <p:spPr>
            <a:xfrm>
              <a:off x="6192000" y="1368720"/>
              <a:ext cx="288000" cy="5256000"/>
            </a:xfrm>
            <a:prstGeom prst="rect">
              <a:avLst/>
            </a:prstGeom>
            <a:solidFill>
              <a:srgbClr val="00ffff">
                <a:alpha val="10000"/>
              </a:srgbClr>
            </a:solidFill>
            <a:ln w="0">
              <a:solidFill>
                <a:srgbClr val="00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"/>
            <p:cNvSpPr/>
            <p:nvPr/>
          </p:nvSpPr>
          <p:spPr>
            <a:xfrm>
              <a:off x="4250880" y="1369080"/>
              <a:ext cx="285120" cy="5256000"/>
            </a:xfrm>
            <a:prstGeom prst="rect">
              <a:avLst/>
            </a:prstGeom>
            <a:solidFill>
              <a:srgbClr val="00ffff">
                <a:alpha val="10000"/>
              </a:srgbClr>
            </a:solidFill>
            <a:ln w="0">
              <a:solidFill>
                <a:srgbClr val="00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"/>
            <p:cNvSpPr txBox="1"/>
            <p:nvPr/>
          </p:nvSpPr>
          <p:spPr>
            <a:xfrm rot="16200000">
              <a:off x="4800960" y="2402280"/>
              <a:ext cx="886320" cy="358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звезда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84" name=""/>
            <p:cNvSpPr txBox="1"/>
            <p:nvPr/>
          </p:nvSpPr>
          <p:spPr>
            <a:xfrm rot="16200000">
              <a:off x="5798160" y="2500560"/>
              <a:ext cx="689760" cy="358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небо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185" name=""/>
            <p:cNvSpPr txBox="1"/>
            <p:nvPr/>
          </p:nvSpPr>
          <p:spPr>
            <a:xfrm rot="16200000">
              <a:off x="4010040" y="2500560"/>
              <a:ext cx="689760" cy="35820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небо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"/>
          <p:cNvSpPr txBox="1"/>
          <p:nvPr/>
        </p:nvSpPr>
        <p:spPr>
          <a:xfrm>
            <a:off x="2736000" y="420480"/>
            <a:ext cx="4968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Калибровка по потокам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87" name=""/>
          <p:cNvSpPr txBox="1"/>
          <p:nvPr/>
        </p:nvSpPr>
        <p:spPr>
          <a:xfrm>
            <a:off x="936000" y="1224000"/>
            <a:ext cx="799200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    </a:t>
            </a:r>
            <a:r>
              <a:rPr b="0" lang="ru-RU" sz="2400" spc="-1" strike="noStrike">
                <a:latin typeface="Arial"/>
              </a:rPr>
              <a:t>Для этого используется спектр звезды с известным распределением энергии и определяется функция блеска (blaze function) для каждого порядка. Для этого со спектром звезды сравнения делают все те же операции обработки, что и со спектром исследуемого объекта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8" name=""/>
          <p:cNvSpPr txBox="1"/>
          <p:nvPr/>
        </p:nvSpPr>
        <p:spPr>
          <a:xfrm>
            <a:off x="936000" y="3600000"/>
            <a:ext cx="8136000" cy="916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comp/ima blaze = std_sky/t</a:t>
            </a:r>
            <a:r>
              <a:rPr b="0" lang="ru-RU" sz="2400" spc="-1" strike="noStrike" baseline="-33000">
                <a:latin typeface="Arial"/>
              </a:rPr>
              <a:t>STD</a:t>
            </a:r>
            <a:r>
              <a:rPr b="0" lang="ru-RU" sz="2400" spc="-1" strike="noStrike">
                <a:latin typeface="Arial"/>
              </a:rPr>
              <a:t>/std_flux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comp/ima obj_flux = obj_sky/t</a:t>
            </a:r>
            <a:r>
              <a:rPr b="0" lang="ru-RU" sz="2400" spc="-1" strike="noStrike" baseline="-33000">
                <a:latin typeface="Arial"/>
              </a:rPr>
              <a:t>OBJ</a:t>
            </a:r>
            <a:r>
              <a:rPr b="0" lang="ru-RU" sz="2400" spc="-1" strike="noStrike">
                <a:latin typeface="Arial"/>
              </a:rPr>
              <a:t>/blaze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9" name=""/>
          <p:cNvSpPr txBox="1"/>
          <p:nvPr/>
        </p:nvSpPr>
        <p:spPr>
          <a:xfrm>
            <a:off x="6840000" y="3680280"/>
            <a:ext cx="3024000" cy="1333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solidFill>
                  <a:srgbClr val="008080"/>
                </a:solidFill>
                <a:latin typeface="Arial"/>
              </a:rPr>
              <a:t>t</a:t>
            </a:r>
            <a:r>
              <a:rPr b="0" lang="ru-RU" sz="1800" spc="-1" strike="noStrike" baseline="-33000">
                <a:solidFill>
                  <a:srgbClr val="008080"/>
                </a:solidFill>
                <a:latin typeface="Arial"/>
              </a:rPr>
              <a:t>STD </a:t>
            </a:r>
            <a:r>
              <a:rPr b="0" lang="ru-RU" sz="1800" spc="-1" strike="noStrike">
                <a:solidFill>
                  <a:srgbClr val="008080"/>
                </a:solidFill>
                <a:latin typeface="Arial"/>
              </a:rPr>
              <a:t>— время экспозиции</a:t>
            </a:r>
            <a:r>
              <a:rPr b="0" lang="ru-RU" sz="1800" spc="-1" strike="noStrike" baseline="-33000">
                <a:solidFill>
                  <a:srgbClr val="008080"/>
                </a:solidFill>
                <a:latin typeface="Arial"/>
              </a:rPr>
              <a:t>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 baseline="-33000">
                <a:solidFill>
                  <a:srgbClr val="008080"/>
                </a:solidFill>
                <a:latin typeface="Arial"/>
              </a:rPr>
              <a:t>                  </a:t>
            </a:r>
            <a:r>
              <a:rPr b="0" lang="ru-RU" sz="1800" spc="-1" strike="noStrike">
                <a:solidFill>
                  <a:srgbClr val="008080"/>
                </a:solidFill>
                <a:latin typeface="Arial"/>
              </a:rPr>
              <a:t>звезды сравнения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solidFill>
                  <a:srgbClr val="008080"/>
                </a:solidFill>
                <a:latin typeface="Arial"/>
              </a:rPr>
              <a:t>t</a:t>
            </a:r>
            <a:r>
              <a:rPr b="0" lang="ru-RU" sz="1800" spc="-1" strike="noStrike" baseline="-33000">
                <a:solidFill>
                  <a:srgbClr val="008080"/>
                </a:solidFill>
                <a:latin typeface="Arial"/>
              </a:rPr>
              <a:t>OBJ </a:t>
            </a:r>
            <a:r>
              <a:rPr b="0" lang="ru-RU" sz="1800" spc="-1" strike="noStrike">
                <a:solidFill>
                  <a:srgbClr val="008080"/>
                </a:solidFill>
                <a:latin typeface="Arial"/>
              </a:rPr>
              <a:t>— время экспозиции</a:t>
            </a:r>
            <a:r>
              <a:rPr b="0" lang="ru-RU" sz="1800" spc="-1" strike="noStrike" baseline="-33000">
                <a:solidFill>
                  <a:srgbClr val="008080"/>
                </a:solidFill>
                <a:latin typeface="Arial"/>
              </a:rPr>
              <a:t>  </a:t>
            </a:r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 baseline="-33000">
                <a:solidFill>
                  <a:srgbClr val="008080"/>
                </a:solidFill>
                <a:latin typeface="Arial"/>
              </a:rPr>
              <a:t>                  </a:t>
            </a:r>
            <a:r>
              <a:rPr b="0" lang="ru-RU" sz="1800" spc="-1" strike="noStrike">
                <a:solidFill>
                  <a:srgbClr val="008080"/>
                </a:solidFill>
                <a:latin typeface="Arial"/>
              </a:rPr>
              <a:t>объекта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0" name=""/>
          <p:cNvSpPr txBox="1"/>
          <p:nvPr/>
        </p:nvSpPr>
        <p:spPr>
          <a:xfrm>
            <a:off x="792000" y="5400000"/>
            <a:ext cx="8712000" cy="1114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1800" spc="-1" strike="noStrike">
                <a:solidFill>
                  <a:srgbClr val="c9211e"/>
                </a:solidFill>
                <a:latin typeface="Arial"/>
              </a:rPr>
              <a:t>! Внимание</a:t>
            </a:r>
            <a:endParaRPr b="0" lang="ru-RU" sz="1800" spc="-1" strike="noStrike">
              <a:latin typeface="Arial"/>
            </a:endParaRPr>
          </a:p>
          <a:p>
            <a:endParaRPr b="0" lang="ru-RU" sz="1800" spc="-1" strike="noStrike">
              <a:latin typeface="Arial"/>
            </a:endParaRPr>
          </a:p>
          <a:p>
            <a:r>
              <a:rPr b="0" lang="ru-RU" sz="1800" spc="-1" strike="noStrike">
                <a:latin typeface="Arial"/>
              </a:rPr>
              <a:t>Спектр в кадре std_flux должен иметь то же спектральное разрешение, что и std_sky.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"/>
          <p:cNvSpPr txBox="1"/>
          <p:nvPr/>
        </p:nvSpPr>
        <p:spPr>
          <a:xfrm>
            <a:off x="792000" y="648000"/>
            <a:ext cx="8928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Объединение спектров отдельных порядков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192" name=""/>
          <p:cNvSpPr txBox="1"/>
          <p:nvPr/>
        </p:nvSpPr>
        <p:spPr>
          <a:xfrm>
            <a:off x="720000" y="1584000"/>
            <a:ext cx="8784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$ rebin/ech obj_flux obj_reb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  применение шкалы длин волн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merge/ech obj_reb obj_1D  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сложение спектральных порядков </a:t>
            </a:r>
            <a:endParaRPr b="0" lang="ru-RU" sz="18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$ outdis/fits obj_1D obj_1D.fts  </a:t>
            </a:r>
            <a:r>
              <a:rPr b="0" i="1" lang="ru-RU" sz="1800" spc="-1" strike="noStrike">
                <a:solidFill>
                  <a:srgbClr val="008080"/>
                </a:solidFill>
                <a:latin typeface="Arial"/>
              </a:rPr>
              <a:t>запись в FITS файл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" descr=""/>
          <p:cNvPicPr/>
          <p:nvPr/>
        </p:nvPicPr>
        <p:blipFill>
          <a:blip r:embed="rId1"/>
          <a:srcRect l="5896" t="11607" r="9815" b="8529"/>
          <a:stretch/>
        </p:blipFill>
        <p:spPr>
          <a:xfrm>
            <a:off x="522720" y="30600"/>
            <a:ext cx="8495640" cy="5687640"/>
          </a:xfrm>
          <a:prstGeom prst="rect">
            <a:avLst/>
          </a:prstGeom>
          <a:ln w="0">
            <a:noFill/>
          </a:ln>
        </p:spPr>
      </p:pic>
      <p:sp>
        <p:nvSpPr>
          <p:cNvPr id="194" name=""/>
          <p:cNvSpPr/>
          <p:nvPr/>
        </p:nvSpPr>
        <p:spPr>
          <a:xfrm>
            <a:off x="1944000" y="2088000"/>
            <a:ext cx="0" cy="3888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"/>
          <p:cNvSpPr/>
          <p:nvPr/>
        </p:nvSpPr>
        <p:spPr>
          <a:xfrm>
            <a:off x="3672000" y="2088000"/>
            <a:ext cx="0" cy="3888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"/>
          <p:cNvSpPr/>
          <p:nvPr/>
        </p:nvSpPr>
        <p:spPr>
          <a:xfrm>
            <a:off x="6912000" y="2088000"/>
            <a:ext cx="0" cy="3888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"/>
          <p:cNvSpPr/>
          <p:nvPr/>
        </p:nvSpPr>
        <p:spPr>
          <a:xfrm>
            <a:off x="8568000" y="2088000"/>
            <a:ext cx="0" cy="3888000"/>
          </a:xfrm>
          <a:prstGeom prst="line">
            <a:avLst/>
          </a:prstGeom>
          <a:ln w="0"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"/>
          <p:cNvSpPr txBox="1"/>
          <p:nvPr/>
        </p:nvSpPr>
        <p:spPr>
          <a:xfrm>
            <a:off x="1152000" y="6048000"/>
            <a:ext cx="8064000" cy="60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В пересекающихся участках спектральных порядков при сложении увеличивается отношение сигнала к шуму S/N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9" name=""/>
          <p:cNvSpPr/>
          <p:nvPr/>
        </p:nvSpPr>
        <p:spPr>
          <a:xfrm>
            <a:off x="1944000" y="5718240"/>
            <a:ext cx="1728000" cy="0"/>
          </a:xfrm>
          <a:prstGeom prst="line">
            <a:avLst/>
          </a:prstGeom>
          <a:ln w="0"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"/>
          <p:cNvSpPr/>
          <p:nvPr/>
        </p:nvSpPr>
        <p:spPr>
          <a:xfrm>
            <a:off x="6912000" y="5718240"/>
            <a:ext cx="1656000" cy="0"/>
          </a:xfrm>
          <a:prstGeom prst="line">
            <a:avLst/>
          </a:prstGeom>
          <a:ln w="0">
            <a:solidFill>
              <a:srgbClr val="3465a4"/>
            </a:solidFill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" descr=""/>
          <p:cNvPicPr/>
          <p:nvPr/>
        </p:nvPicPr>
        <p:blipFill>
          <a:blip r:embed="rId1"/>
          <a:stretch/>
        </p:blipFill>
        <p:spPr>
          <a:xfrm>
            <a:off x="163080" y="-30960"/>
            <a:ext cx="9782640" cy="755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"/>
          <p:cNvSpPr txBox="1"/>
          <p:nvPr/>
        </p:nvSpPr>
        <p:spPr>
          <a:xfrm>
            <a:off x="432000" y="432000"/>
            <a:ext cx="9432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Нормализация спектра на уровень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континуума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203" name=""/>
          <p:cNvSpPr txBox="1"/>
          <p:nvPr/>
        </p:nvSpPr>
        <p:spPr>
          <a:xfrm>
            <a:off x="720000" y="1224000"/>
            <a:ext cx="8856000" cy="1449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just"/>
            <a:r>
              <a:rPr b="0" lang="ru-RU" sz="2400" spc="-1" strike="noStrike">
                <a:latin typeface="Arial"/>
              </a:rPr>
              <a:t>  </a:t>
            </a:r>
            <a:r>
              <a:rPr b="0" lang="ru-RU" sz="2400" spc="-1" strike="noStrike">
                <a:latin typeface="Arial"/>
              </a:rPr>
              <a:t>Необходимо правильно описать </a:t>
            </a:r>
            <a:r>
              <a:rPr b="0" lang="ru-RU" sz="2400" spc="-1" strike="noStrike">
                <a:latin typeface="Arial"/>
              </a:rPr>
              <a:t> поведение континуума в каждом </a:t>
            </a:r>
            <a:r>
              <a:rPr b="0" lang="ru-RU" sz="2400" spc="-1" strike="noStrike">
                <a:latin typeface="Arial"/>
              </a:rPr>
              <a:t>порядке — задача очень трудная</a:t>
            </a:r>
            <a:endParaRPr b="0" lang="ru-RU" sz="2400" spc="-1" strike="noStrike">
              <a:latin typeface="Arial"/>
            </a:endParaRPr>
          </a:p>
          <a:p>
            <a:pPr algn="just"/>
            <a:r>
              <a:rPr b="0" lang="ru-RU" sz="2400" spc="-1" strike="noStrike">
                <a:latin typeface="Arial"/>
              </a:rPr>
              <a:t>  </a:t>
            </a:r>
            <a:r>
              <a:rPr b="0" lang="ru-RU" sz="2400" spc="-1" strike="noStrike">
                <a:latin typeface="Arial"/>
              </a:rPr>
              <a:t>Облегчение — разделить на </a:t>
            </a:r>
            <a:r>
              <a:rPr b="0" lang="ru-RU" sz="2400" spc="-1" strike="noStrike">
                <a:latin typeface="Arial"/>
              </a:rPr>
              <a:t>функцию блеска, определенную </a:t>
            </a:r>
            <a:r>
              <a:rPr b="0" lang="ru-RU" sz="2400" spc="-1" strike="noStrike">
                <a:latin typeface="Arial"/>
              </a:rPr>
              <a:t>по стандартной звезде или </a:t>
            </a:r>
            <a:r>
              <a:rPr b="0" lang="ru-RU" sz="2400" spc="-1" strike="noStrike">
                <a:latin typeface="Arial"/>
              </a:rPr>
              <a:t>плоскому полю.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4" name="Picture 4" descr="j132088_order_9_sp_and_blaze"/>
          <p:cNvPicPr/>
          <p:nvPr/>
        </p:nvPicPr>
        <p:blipFill>
          <a:blip r:embed="rId1"/>
          <a:stretch/>
        </p:blipFill>
        <p:spPr>
          <a:xfrm>
            <a:off x="1857960" y="3165840"/>
            <a:ext cx="6728040" cy="170964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5" descr="j132088_order_9_sp_norm"/>
          <p:cNvPicPr/>
          <p:nvPr/>
        </p:nvPicPr>
        <p:blipFill>
          <a:blip r:embed="rId2"/>
          <a:stretch/>
        </p:blipFill>
        <p:spPr>
          <a:xfrm>
            <a:off x="2027880" y="5069160"/>
            <a:ext cx="6612120" cy="169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" descr=""/>
          <p:cNvPicPr/>
          <p:nvPr/>
        </p:nvPicPr>
        <p:blipFill>
          <a:blip r:embed="rId1"/>
          <a:stretch/>
        </p:blipFill>
        <p:spPr>
          <a:xfrm>
            <a:off x="163080" y="-6120"/>
            <a:ext cx="9782640" cy="7559640"/>
          </a:xfrm>
          <a:prstGeom prst="rect">
            <a:avLst/>
          </a:prstGeom>
          <a:ln w="0">
            <a:noFill/>
          </a:ln>
        </p:spPr>
      </p:pic>
      <p:sp>
        <p:nvSpPr>
          <p:cNvPr id="207" name=""/>
          <p:cNvSpPr txBox="1"/>
          <p:nvPr/>
        </p:nvSpPr>
        <p:spPr>
          <a:xfrm>
            <a:off x="1152000" y="164160"/>
            <a:ext cx="8568000" cy="940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000" spc="-1" strike="noStrike">
                <a:latin typeface="Arial"/>
              </a:rPr>
              <a:t>Функция блеска меняется плавно от одного порядка к другому</a:t>
            </a:r>
            <a:endParaRPr b="0" lang="ru-RU" sz="2000" spc="-1" strike="noStrike">
              <a:latin typeface="Arial"/>
            </a:endParaRPr>
          </a:p>
          <a:p>
            <a:pPr algn="ctr"/>
            <a:r>
              <a:rPr b="0" lang="ru-RU" sz="2000" spc="-1" strike="noStrike">
                <a:latin typeface="Arial"/>
              </a:rPr>
              <a:t>Это свойство можно использовать для интерполяции при восстановлении функции блеска в сложных случаях</a:t>
            </a:r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" descr=""/>
          <p:cNvPicPr/>
          <p:nvPr/>
        </p:nvPicPr>
        <p:blipFill>
          <a:blip r:embed="rId1"/>
          <a:stretch/>
        </p:blipFill>
        <p:spPr>
          <a:xfrm>
            <a:off x="252000" y="6480"/>
            <a:ext cx="9783000" cy="7559640"/>
          </a:xfrm>
          <a:prstGeom prst="rect">
            <a:avLst/>
          </a:prstGeom>
          <a:ln w="0">
            <a:noFill/>
          </a:ln>
        </p:spPr>
      </p:pic>
      <p:sp>
        <p:nvSpPr>
          <p:cNvPr id="209" name=""/>
          <p:cNvSpPr txBox="1"/>
          <p:nvPr/>
        </p:nvSpPr>
        <p:spPr>
          <a:xfrm>
            <a:off x="3528000" y="432000"/>
            <a:ext cx="276228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1800" spc="-1" strike="noStrike">
                <a:latin typeface="Arial"/>
              </a:rPr>
              <a:t>Спектр звезды HD75309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0" name=""/>
          <p:cNvSpPr txBox="1"/>
          <p:nvPr/>
        </p:nvSpPr>
        <p:spPr>
          <a:xfrm>
            <a:off x="5654520" y="3386520"/>
            <a:ext cx="46548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a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1" name=""/>
          <p:cNvSpPr txBox="1"/>
          <p:nvPr/>
        </p:nvSpPr>
        <p:spPr>
          <a:xfrm>
            <a:off x="2630520" y="3456000"/>
            <a:ext cx="45036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b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2" name=""/>
          <p:cNvSpPr txBox="1"/>
          <p:nvPr/>
        </p:nvSpPr>
        <p:spPr>
          <a:xfrm>
            <a:off x="1766520" y="3458520"/>
            <a:ext cx="42300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g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3" name=""/>
          <p:cNvSpPr txBox="1"/>
          <p:nvPr/>
        </p:nvSpPr>
        <p:spPr>
          <a:xfrm>
            <a:off x="1296000" y="3458520"/>
            <a:ext cx="43956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d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4" name=""/>
          <p:cNvSpPr txBox="1"/>
          <p:nvPr/>
        </p:nvSpPr>
        <p:spPr>
          <a:xfrm>
            <a:off x="1224000" y="4968000"/>
            <a:ext cx="43056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e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5" name=""/>
          <p:cNvSpPr txBox="1"/>
          <p:nvPr/>
        </p:nvSpPr>
        <p:spPr>
          <a:xfrm>
            <a:off x="974520" y="5330520"/>
            <a:ext cx="44136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6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6" name=""/>
          <p:cNvSpPr txBox="1"/>
          <p:nvPr/>
        </p:nvSpPr>
        <p:spPr>
          <a:xfrm>
            <a:off x="792000" y="4104000"/>
            <a:ext cx="44136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7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7" name=""/>
          <p:cNvSpPr txBox="1"/>
          <p:nvPr/>
        </p:nvSpPr>
        <p:spPr>
          <a:xfrm>
            <a:off x="720000" y="3146760"/>
            <a:ext cx="441360" cy="573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H</a:t>
            </a:r>
            <a:r>
              <a:rPr b="0" lang="ru-RU" sz="2600" spc="-1" strike="noStrike" baseline="-33000">
                <a:latin typeface="Symbol"/>
              </a:rPr>
              <a:t>8</a:t>
            </a:r>
            <a:endParaRPr b="0" lang="ru-RU" sz="2600" spc="-1" strike="noStrike">
              <a:latin typeface="Arial"/>
            </a:endParaRPr>
          </a:p>
        </p:txBody>
      </p:sp>
      <p:sp>
        <p:nvSpPr>
          <p:cNvPr id="218" name=""/>
          <p:cNvSpPr txBox="1"/>
          <p:nvPr/>
        </p:nvSpPr>
        <p:spPr>
          <a:xfrm>
            <a:off x="4680000" y="5616000"/>
            <a:ext cx="720000" cy="401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D</a:t>
            </a:r>
            <a:r>
              <a:rPr b="0" lang="ru-RU" sz="1800" spc="-1" strike="noStrike" baseline="-33000">
                <a:latin typeface="Arial"/>
              </a:rPr>
              <a:t>2</a:t>
            </a:r>
            <a:r>
              <a:rPr b="0" lang="ru-RU" sz="1800" spc="-1" strike="noStrike">
                <a:latin typeface="Arial"/>
              </a:rPr>
              <a:t> D</a:t>
            </a:r>
            <a:r>
              <a:rPr b="0" lang="ru-RU" sz="1800" spc="-1" strike="noStrike" baseline="-33000">
                <a:latin typeface="Arial"/>
              </a:rPr>
              <a:t>1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19" name=""/>
          <p:cNvSpPr txBox="1"/>
          <p:nvPr/>
        </p:nvSpPr>
        <p:spPr>
          <a:xfrm>
            <a:off x="7056000" y="5760000"/>
            <a:ext cx="58752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solidFill>
                  <a:srgbClr val="ff0000"/>
                </a:solidFill>
                <a:latin typeface="Arial"/>
              </a:rPr>
              <a:t>Atm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0" name=""/>
          <p:cNvSpPr txBox="1"/>
          <p:nvPr/>
        </p:nvSpPr>
        <p:spPr>
          <a:xfrm rot="16200000">
            <a:off x="-882720" y="3652920"/>
            <a:ext cx="2283840" cy="346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Arial"/>
              </a:rPr>
              <a:t>Residual relative flux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21" name=""/>
          <p:cNvSpPr txBox="1"/>
          <p:nvPr/>
        </p:nvSpPr>
        <p:spPr>
          <a:xfrm>
            <a:off x="4680000" y="6840000"/>
            <a:ext cx="572400" cy="37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1800" spc="-1" strike="noStrike">
                <a:latin typeface="Symbol"/>
              </a:rPr>
              <a:t>l</a:t>
            </a:r>
            <a:r>
              <a:rPr b="0" lang="ru-RU" sz="1800" spc="-1" strike="noStrike">
                <a:latin typeface="Arial"/>
              </a:rPr>
              <a:t>, A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648000" y="1540440"/>
            <a:ext cx="9143640" cy="5587560"/>
          </a:xfrm>
          <a:prstGeom prst="rect">
            <a:avLst/>
          </a:prstGeom>
          <a:ln w="0">
            <a:noFill/>
          </a:ln>
        </p:spPr>
      </p:pic>
      <p:sp>
        <p:nvSpPr>
          <p:cNvPr id="54" name=""/>
          <p:cNvSpPr txBox="1"/>
          <p:nvPr/>
        </p:nvSpPr>
        <p:spPr>
          <a:xfrm>
            <a:off x="360000" y="432000"/>
            <a:ext cx="955476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п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д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л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в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в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э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ш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л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л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-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п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к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endParaRPr b="0" lang="ru-RU" sz="3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" descr=""/>
          <p:cNvPicPr/>
          <p:nvPr/>
        </p:nvPicPr>
        <p:blipFill>
          <a:blip r:embed="rId1"/>
          <a:stretch/>
        </p:blipFill>
        <p:spPr>
          <a:xfrm>
            <a:off x="558720" y="866880"/>
            <a:ext cx="8873280" cy="3525120"/>
          </a:xfrm>
          <a:prstGeom prst="rect">
            <a:avLst/>
          </a:prstGeom>
          <a:ln w="0">
            <a:noFill/>
          </a:ln>
        </p:spPr>
      </p:pic>
      <p:pic>
        <p:nvPicPr>
          <p:cNvPr id="56" name="" descr=""/>
          <p:cNvPicPr/>
          <p:nvPr/>
        </p:nvPicPr>
        <p:blipFill>
          <a:blip r:embed="rId2"/>
          <a:stretch/>
        </p:blipFill>
        <p:spPr>
          <a:xfrm>
            <a:off x="2520000" y="5619600"/>
            <a:ext cx="4332600" cy="1004400"/>
          </a:xfrm>
          <a:prstGeom prst="rect">
            <a:avLst/>
          </a:prstGeom>
          <a:ln w="0">
            <a:noFill/>
          </a:ln>
        </p:spPr>
      </p:pic>
      <p:sp>
        <p:nvSpPr>
          <p:cNvPr id="57" name=""/>
          <p:cNvSpPr txBox="1"/>
          <p:nvPr/>
        </p:nvSpPr>
        <p:spPr>
          <a:xfrm>
            <a:off x="2016000" y="288000"/>
            <a:ext cx="607716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а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п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д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л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 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е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в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н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о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с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т</a:t>
            </a:r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и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58" name="" descr=""/>
          <p:cNvPicPr/>
          <p:nvPr/>
        </p:nvPicPr>
        <p:blipFill>
          <a:blip r:embed="rId3"/>
          <a:stretch/>
        </p:blipFill>
        <p:spPr>
          <a:xfrm>
            <a:off x="1357200" y="4680000"/>
            <a:ext cx="6737400" cy="753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"/>
          <p:cNvSpPr txBox="1"/>
          <p:nvPr/>
        </p:nvSpPr>
        <p:spPr>
          <a:xfrm>
            <a:off x="360000" y="348480"/>
            <a:ext cx="939348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Распределение интенсивности в одном порядке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1152000" y="1155600"/>
            <a:ext cx="1993320" cy="1004400"/>
          </a:xfrm>
          <a:prstGeom prst="rect">
            <a:avLst/>
          </a:prstGeom>
          <a:ln w="0">
            <a:noFill/>
          </a:ln>
        </p:spPr>
      </p:pic>
      <p:grpSp>
        <p:nvGrpSpPr>
          <p:cNvPr id="61" name=""/>
          <p:cNvGrpSpPr/>
          <p:nvPr/>
        </p:nvGrpSpPr>
        <p:grpSpPr>
          <a:xfrm>
            <a:off x="1094040" y="2448000"/>
            <a:ext cx="8769960" cy="1622880"/>
            <a:chOff x="1094040" y="2448000"/>
            <a:chExt cx="8769960" cy="1622880"/>
          </a:xfrm>
        </p:grpSpPr>
        <p:pic>
          <p:nvPicPr>
            <p:cNvPr id="62" name="" descr=""/>
            <p:cNvPicPr/>
            <p:nvPr/>
          </p:nvPicPr>
          <p:blipFill>
            <a:blip r:embed="rId2"/>
            <a:stretch/>
          </p:blipFill>
          <p:spPr>
            <a:xfrm>
              <a:off x="1094040" y="2592000"/>
              <a:ext cx="4233960" cy="9694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3" name=""/>
            <p:cNvSpPr txBox="1"/>
            <p:nvPr/>
          </p:nvSpPr>
          <p:spPr>
            <a:xfrm>
              <a:off x="5616000" y="2448000"/>
              <a:ext cx="4248000" cy="162288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2000" spc="-1" strike="noStrike">
                  <a:latin typeface="Symbol"/>
                </a:rPr>
                <a:t>a</a:t>
              </a:r>
              <a:r>
                <a:rPr b="0" lang="ru-RU" sz="2000" spc="-1" strike="noStrike">
                  <a:latin typeface="Arial"/>
                </a:rPr>
                <a:t> = (0..1) «постоянная» решетки</a:t>
              </a:r>
              <a:endParaRPr b="0" lang="ru-RU" sz="2000" spc="-1" strike="noStrike">
                <a:latin typeface="Arial"/>
              </a:endParaRPr>
            </a:p>
            <a:p>
              <a:r>
                <a:rPr b="0" lang="ru-RU" sz="2000" spc="-1" strike="noStrike">
                  <a:latin typeface="Arial"/>
                </a:rPr>
                <a:t>m — номер порядка</a:t>
              </a:r>
              <a:endParaRPr b="0" lang="ru-RU" sz="2000" spc="-1" strike="noStrike">
                <a:latin typeface="Arial"/>
              </a:endParaRPr>
            </a:p>
            <a:p>
              <a:r>
                <a:rPr b="0" lang="ru-RU" sz="2000" spc="-1" strike="noStrike">
                  <a:latin typeface="Symbol"/>
                </a:rPr>
                <a:t>l</a:t>
              </a:r>
              <a:r>
                <a:rPr b="0" lang="ru-RU" sz="2000" spc="-1" strike="noStrike" baseline="-33000">
                  <a:latin typeface="Arial"/>
                </a:rPr>
                <a:t>C</a:t>
              </a:r>
              <a:r>
                <a:rPr b="0" lang="ru-RU" sz="2000" spc="-1" strike="noStrike">
                  <a:latin typeface="Arial"/>
                </a:rPr>
                <a:t> — длина волны центра порядка</a:t>
              </a:r>
              <a:endParaRPr b="0" lang="ru-RU" sz="2000" spc="-1" strike="noStrike">
                <a:latin typeface="Arial"/>
              </a:endParaRPr>
            </a:p>
            <a:p>
              <a:endParaRPr b="0" lang="ru-RU" sz="2000" spc="-1" strike="noStrike">
                <a:latin typeface="Arial"/>
              </a:endParaRPr>
            </a:p>
          </p:txBody>
        </p:sp>
      </p:grpSp>
      <p:pic>
        <p:nvPicPr>
          <p:cNvPr id="64" name="" descr=""/>
          <p:cNvPicPr/>
          <p:nvPr/>
        </p:nvPicPr>
        <p:blipFill>
          <a:blip r:embed="rId3"/>
          <a:stretch/>
        </p:blipFill>
        <p:spPr>
          <a:xfrm>
            <a:off x="1080000" y="3960000"/>
            <a:ext cx="2396160" cy="456120"/>
          </a:xfrm>
          <a:prstGeom prst="rect">
            <a:avLst/>
          </a:prstGeom>
          <a:ln w="0">
            <a:noFill/>
          </a:ln>
        </p:spPr>
      </p:pic>
      <p:pic>
        <p:nvPicPr>
          <p:cNvPr id="65" name="" descr=""/>
          <p:cNvPicPr/>
          <p:nvPr/>
        </p:nvPicPr>
        <p:blipFill>
          <a:blip r:embed="rId4"/>
          <a:stretch/>
        </p:blipFill>
        <p:spPr>
          <a:xfrm>
            <a:off x="1080000" y="4646520"/>
            <a:ext cx="6745680" cy="943560"/>
          </a:xfrm>
          <a:prstGeom prst="rect">
            <a:avLst/>
          </a:prstGeom>
          <a:ln w="0">
            <a:noFill/>
          </a:ln>
        </p:spPr>
      </p:pic>
      <p:sp>
        <p:nvSpPr>
          <p:cNvPr id="66" name=""/>
          <p:cNvSpPr txBox="1"/>
          <p:nvPr/>
        </p:nvSpPr>
        <p:spPr>
          <a:xfrm>
            <a:off x="3888000" y="1296000"/>
            <a:ext cx="5760000" cy="459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600" spc="-1" strike="noStrike">
                <a:latin typeface="Arial"/>
              </a:rPr>
              <a:t>Идеальная функция блеска</a:t>
            </a:r>
            <a:endParaRPr b="0" lang="ru-RU" sz="2600" spc="-1" strike="noStrike">
              <a:latin typeface="Arial"/>
            </a:endParaRPr>
          </a:p>
        </p:txBody>
      </p:sp>
      <p:grpSp>
        <p:nvGrpSpPr>
          <p:cNvPr id="67" name=""/>
          <p:cNvGrpSpPr/>
          <p:nvPr/>
        </p:nvGrpSpPr>
        <p:grpSpPr>
          <a:xfrm>
            <a:off x="6912000" y="4824000"/>
            <a:ext cx="1584000" cy="1624320"/>
            <a:chOff x="6912000" y="4824000"/>
            <a:chExt cx="1584000" cy="1624320"/>
          </a:xfrm>
        </p:grpSpPr>
        <p:sp>
          <p:nvSpPr>
            <p:cNvPr id="68" name=""/>
            <p:cNvSpPr/>
            <p:nvPr/>
          </p:nvSpPr>
          <p:spPr>
            <a:xfrm>
              <a:off x="6912000" y="4824000"/>
              <a:ext cx="792000" cy="64800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"/>
            <p:cNvSpPr txBox="1"/>
            <p:nvPr/>
          </p:nvSpPr>
          <p:spPr>
            <a:xfrm>
              <a:off x="6967080" y="5590080"/>
              <a:ext cx="1528920" cy="8582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постоянные для всей решетки</a:t>
              </a:r>
              <a:endParaRPr b="0" lang="ru-RU" sz="1800" spc="-1" strike="noStrike">
                <a:latin typeface="Arial"/>
              </a:endParaRPr>
            </a:p>
          </p:txBody>
        </p:sp>
      </p:grpSp>
      <p:grpSp>
        <p:nvGrpSpPr>
          <p:cNvPr id="70" name=""/>
          <p:cNvGrpSpPr/>
          <p:nvPr/>
        </p:nvGrpSpPr>
        <p:grpSpPr>
          <a:xfrm>
            <a:off x="5472000" y="4824360"/>
            <a:ext cx="1400040" cy="1623960"/>
            <a:chOff x="5472000" y="4824360"/>
            <a:chExt cx="1400040" cy="1623960"/>
          </a:xfrm>
        </p:grpSpPr>
        <p:sp>
          <p:nvSpPr>
            <p:cNvPr id="71" name=""/>
            <p:cNvSpPr/>
            <p:nvPr/>
          </p:nvSpPr>
          <p:spPr>
            <a:xfrm>
              <a:off x="6264000" y="4824360"/>
              <a:ext cx="504000" cy="648000"/>
            </a:xfrm>
            <a:prstGeom prst="rect">
              <a:avLst/>
            </a:prstGeom>
            <a:noFill/>
            <a:ln w="0">
              <a:solidFill>
                <a:srgbClr val="3465a4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"/>
            <p:cNvSpPr txBox="1"/>
            <p:nvPr/>
          </p:nvSpPr>
          <p:spPr>
            <a:xfrm>
              <a:off x="5472000" y="5590080"/>
              <a:ext cx="1400040" cy="85824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постоянная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для одного</a:t>
              </a:r>
              <a:endParaRPr b="0" lang="ru-RU" sz="1800" spc="-1" strike="noStrike">
                <a:latin typeface="Arial"/>
              </a:endParaRPr>
            </a:p>
            <a:p>
              <a:r>
                <a:rPr b="0" lang="ru-RU" sz="1800" spc="-1" strike="noStrike">
                  <a:latin typeface="Arial"/>
                </a:rPr>
                <a:t>порядка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36000" y="448920"/>
            <a:ext cx="9903600" cy="6734160"/>
          </a:xfrm>
          <a:prstGeom prst="rect">
            <a:avLst/>
          </a:prstGeom>
          <a:ln w="0">
            <a:noFill/>
          </a:ln>
        </p:spPr>
      </p:pic>
      <p:grpSp>
        <p:nvGrpSpPr>
          <p:cNvPr id="74" name=""/>
          <p:cNvGrpSpPr/>
          <p:nvPr/>
        </p:nvGrpSpPr>
        <p:grpSpPr>
          <a:xfrm>
            <a:off x="2304000" y="1093680"/>
            <a:ext cx="4880160" cy="5098320"/>
            <a:chOff x="2304000" y="1093680"/>
            <a:chExt cx="4880160" cy="5098320"/>
          </a:xfrm>
        </p:grpSpPr>
        <p:sp>
          <p:nvSpPr>
            <p:cNvPr id="75" name=""/>
            <p:cNvSpPr txBox="1"/>
            <p:nvPr/>
          </p:nvSpPr>
          <p:spPr>
            <a:xfrm>
              <a:off x="4176000" y="1093680"/>
              <a:ext cx="16560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S/N - высокое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76" name=""/>
            <p:cNvSpPr txBox="1"/>
            <p:nvPr/>
          </p:nvSpPr>
          <p:spPr>
            <a:xfrm>
              <a:off x="2304000" y="5845680"/>
              <a:ext cx="165600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S/N - низкое</a:t>
              </a:r>
              <a:endParaRPr b="0" lang="ru-RU" sz="1800" spc="-1" strike="noStrike">
                <a:latin typeface="Arial"/>
              </a:endParaRPr>
            </a:p>
          </p:txBody>
        </p:sp>
        <p:sp>
          <p:nvSpPr>
            <p:cNvPr id="77" name=""/>
            <p:cNvSpPr txBox="1"/>
            <p:nvPr/>
          </p:nvSpPr>
          <p:spPr>
            <a:xfrm>
              <a:off x="5688000" y="5845680"/>
              <a:ext cx="1496160" cy="346320"/>
            </a:xfrm>
            <a:prstGeom prst="rect">
              <a:avLst/>
            </a:prstGeom>
            <a:noFill/>
            <a:ln w="0">
              <a:noFill/>
            </a:ln>
          </p:spPr>
          <p:txBody>
            <a:bodyPr lIns="90000" rIns="90000" tIns="45000" bIns="45000">
              <a:noAutofit/>
            </a:bodyPr>
            <a:p>
              <a:r>
                <a:rPr b="0" lang="ru-RU" sz="1800" spc="-1" strike="noStrike">
                  <a:latin typeface="Arial"/>
                </a:rPr>
                <a:t>S/N - низкое</a:t>
              </a:r>
              <a:endParaRPr b="0" lang="ru-RU" sz="18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 txBox="1"/>
          <p:nvPr/>
        </p:nvSpPr>
        <p:spPr>
          <a:xfrm>
            <a:off x="2880000" y="288000"/>
            <a:ext cx="4464000" cy="515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1" lang="ru-RU" sz="3000" spc="-1" strike="noStrike">
                <a:solidFill>
                  <a:srgbClr val="0000ff"/>
                </a:solidFill>
                <a:latin typeface="Arial"/>
              </a:rPr>
              <a:t>Функция блеска щели</a:t>
            </a:r>
            <a:endParaRPr b="0" lang="ru-RU" sz="3000" spc="-1" strike="noStrike">
              <a:latin typeface="Arial"/>
            </a:endParaRPr>
          </a:p>
        </p:txBody>
      </p:sp>
      <p:sp>
        <p:nvSpPr>
          <p:cNvPr id="79" name=""/>
          <p:cNvSpPr/>
          <p:nvPr/>
        </p:nvSpPr>
        <p:spPr>
          <a:xfrm>
            <a:off x="288000" y="2215080"/>
            <a:ext cx="2952000" cy="31849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0" name=""/>
          <p:cNvSpPr/>
          <p:nvPr/>
        </p:nvSpPr>
        <p:spPr>
          <a:xfrm>
            <a:off x="504000" y="1152000"/>
            <a:ext cx="2520000" cy="5472000"/>
          </a:xfrm>
          <a:prstGeom prst="frame">
            <a:avLst>
              <a:gd name="adj1" fmla="val 40449"/>
            </a:avLst>
          </a:prstGeom>
          <a:solidFill>
            <a:srgbClr val="000000">
              <a:alpha val="50000"/>
            </a:srgbClr>
          </a:solidFill>
          <a:ln w="0">
            <a:solidFill>
              <a:srgbClr val="000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"/>
          <p:cNvSpPr/>
          <p:nvPr/>
        </p:nvSpPr>
        <p:spPr>
          <a:xfrm>
            <a:off x="6336000" y="1296000"/>
            <a:ext cx="2952000" cy="31849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"/>
          <p:cNvSpPr/>
          <p:nvPr/>
        </p:nvSpPr>
        <p:spPr>
          <a:xfrm>
            <a:off x="6552000" y="1080000"/>
            <a:ext cx="2520000" cy="5472000"/>
          </a:xfrm>
          <a:prstGeom prst="frame">
            <a:avLst>
              <a:gd name="adj1" fmla="val 40449"/>
            </a:avLst>
          </a:prstGeom>
          <a:solidFill>
            <a:srgbClr val="000000">
              <a:alpha val="50000"/>
            </a:srgbClr>
          </a:solidFill>
          <a:ln w="0">
            <a:solidFill>
              <a:srgbClr val="000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"/>
          <p:cNvSpPr txBox="1"/>
          <p:nvPr/>
        </p:nvSpPr>
        <p:spPr>
          <a:xfrm>
            <a:off x="3600000" y="2016000"/>
            <a:ext cx="252000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ru-RU" sz="2400" spc="-1" strike="noStrike">
                <a:latin typeface="Arial"/>
              </a:rPr>
              <a:t>Разное распределение интенсивности</a:t>
            </a:r>
            <a:endParaRPr b="0" lang="ru-RU" sz="2400" spc="-1" strike="noStrike">
              <a:latin typeface="Arial"/>
            </a:endParaRPr>
          </a:p>
          <a:p>
            <a:pPr algn="ctr"/>
            <a:r>
              <a:rPr b="0" lang="ru-RU" sz="2400" spc="-1" strike="noStrike">
                <a:latin typeface="Arial"/>
              </a:rPr>
              <a:t>для разных положений звезды на щели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"/>
          <p:cNvSpPr/>
          <p:nvPr/>
        </p:nvSpPr>
        <p:spPr>
          <a:xfrm>
            <a:off x="288000" y="2215080"/>
            <a:ext cx="2952000" cy="31849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"/>
          <p:cNvSpPr/>
          <p:nvPr/>
        </p:nvSpPr>
        <p:spPr>
          <a:xfrm>
            <a:off x="504000" y="1152000"/>
            <a:ext cx="2520000" cy="5472000"/>
          </a:xfrm>
          <a:prstGeom prst="frame">
            <a:avLst>
              <a:gd name="adj1" fmla="val 40449"/>
            </a:avLst>
          </a:prstGeom>
          <a:solidFill>
            <a:srgbClr val="000000">
              <a:alpha val="50000"/>
            </a:srgbClr>
          </a:solidFill>
          <a:ln w="0">
            <a:solidFill>
              <a:srgbClr val="000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"/>
          <p:cNvSpPr/>
          <p:nvPr/>
        </p:nvSpPr>
        <p:spPr>
          <a:xfrm>
            <a:off x="6336000" y="1296000"/>
            <a:ext cx="2952000" cy="3184920"/>
          </a:xfrm>
          <a:custGeom>
            <a:avLst/>
            <a:gdLst/>
            <a:ahLst/>
            <a:rect l="l" t="t" r="r" b="b"/>
            <a:pathLst>
              <a:path w="858" h="864">
                <a:moveTo>
                  <a:pt x="426" y="0"/>
                </a:moveTo>
                <a:lnTo>
                  <a:pt x="480" y="246"/>
                </a:lnTo>
                <a:lnTo>
                  <a:pt x="642" y="60"/>
                </a:lnTo>
                <a:lnTo>
                  <a:pt x="564" y="294"/>
                </a:lnTo>
                <a:lnTo>
                  <a:pt x="804" y="216"/>
                </a:lnTo>
                <a:lnTo>
                  <a:pt x="618" y="384"/>
                </a:lnTo>
                <a:lnTo>
                  <a:pt x="858" y="432"/>
                </a:lnTo>
                <a:lnTo>
                  <a:pt x="618" y="480"/>
                </a:lnTo>
                <a:lnTo>
                  <a:pt x="804" y="648"/>
                </a:lnTo>
                <a:lnTo>
                  <a:pt x="564" y="570"/>
                </a:lnTo>
                <a:lnTo>
                  <a:pt x="642" y="804"/>
                </a:lnTo>
                <a:lnTo>
                  <a:pt x="480" y="618"/>
                </a:lnTo>
                <a:lnTo>
                  <a:pt x="426" y="864"/>
                </a:lnTo>
                <a:lnTo>
                  <a:pt x="378" y="618"/>
                </a:lnTo>
                <a:lnTo>
                  <a:pt x="216" y="804"/>
                </a:lnTo>
                <a:lnTo>
                  <a:pt x="294" y="570"/>
                </a:lnTo>
                <a:lnTo>
                  <a:pt x="54" y="648"/>
                </a:lnTo>
                <a:lnTo>
                  <a:pt x="240" y="480"/>
                </a:lnTo>
                <a:lnTo>
                  <a:pt x="0" y="432"/>
                </a:lnTo>
                <a:lnTo>
                  <a:pt x="240" y="384"/>
                </a:lnTo>
                <a:lnTo>
                  <a:pt x="54" y="216"/>
                </a:lnTo>
                <a:lnTo>
                  <a:pt x="294" y="294"/>
                </a:lnTo>
                <a:lnTo>
                  <a:pt x="216" y="60"/>
                </a:lnTo>
                <a:lnTo>
                  <a:pt x="378" y="246"/>
                </a:lnTo>
                <a:lnTo>
                  <a:pt x="426" y="0"/>
                </a:lnTo>
                <a:close/>
              </a:path>
            </a:pathLst>
          </a:custGeom>
          <a:solidFill>
            <a:srgbClr val="ffff00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"/>
          <p:cNvSpPr/>
          <p:nvPr/>
        </p:nvSpPr>
        <p:spPr>
          <a:xfrm>
            <a:off x="6552000" y="1080000"/>
            <a:ext cx="2520000" cy="5472000"/>
          </a:xfrm>
          <a:prstGeom prst="frame">
            <a:avLst>
              <a:gd name="adj1" fmla="val 40449"/>
            </a:avLst>
          </a:prstGeom>
          <a:solidFill>
            <a:srgbClr val="000000">
              <a:alpha val="50000"/>
            </a:srgbClr>
          </a:solidFill>
          <a:ln w="0">
            <a:solidFill>
              <a:srgbClr val="00008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"/>
          <p:cNvSpPr txBox="1"/>
          <p:nvPr/>
        </p:nvSpPr>
        <p:spPr>
          <a:xfrm>
            <a:off x="3600000" y="2016000"/>
            <a:ext cx="2520000" cy="2129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r>
              <a:rPr b="0" lang="ru-RU" sz="2400" spc="-1" strike="noStrike">
                <a:latin typeface="Arial"/>
              </a:rPr>
              <a:t>Разное распределение интенсивности</a:t>
            </a:r>
            <a:endParaRPr b="0" lang="ru-RU" sz="2400" spc="-1" strike="noStrike">
              <a:latin typeface="Arial"/>
            </a:endParaRPr>
          </a:p>
          <a:p>
            <a:r>
              <a:rPr b="0" lang="ru-RU" sz="2400" spc="-1" strike="noStrike">
                <a:latin typeface="Arial"/>
              </a:rPr>
              <a:t>для разных положений звезды на щели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229320" y="903240"/>
            <a:ext cx="9454680" cy="6429240"/>
          </a:xfrm>
          <a:prstGeom prst="rect">
            <a:avLst/>
          </a:prstGeom>
          <a:ln w="0">
            <a:noFill/>
          </a:ln>
        </p:spPr>
      </p:pic>
      <p:sp>
        <p:nvSpPr>
          <p:cNvPr id="90" name=""/>
          <p:cNvSpPr txBox="1"/>
          <p:nvPr/>
        </p:nvSpPr>
        <p:spPr>
          <a:xfrm>
            <a:off x="1656000" y="288000"/>
            <a:ext cx="7128000" cy="1109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Функция блеска </a:t>
            </a:r>
            <a:endParaRPr b="0" lang="ru-RU" sz="2400" spc="-1" strike="noStrike">
              <a:latin typeface="Arial"/>
            </a:endParaRPr>
          </a:p>
          <a:p>
            <a:pPr algn="ctr"/>
            <a:r>
              <a:rPr b="1" lang="ru-RU" sz="2400" spc="-1" strike="noStrike">
                <a:solidFill>
                  <a:srgbClr val="0000ff"/>
                </a:solidFill>
                <a:latin typeface="Arial"/>
              </a:rPr>
              <a:t>разных положений звезды на щели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885</TotalTime>
  <Application>LibreOffice/7.1.1.2$Linux_X86_64 LibreOffice_project/fe0b08f4af1bacafe4c7ecc87ce55bb426164676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2014-02-28T15:29:57Z</dcterms:created>
  <dc:creator/>
  <dc:description/>
  <dc:language>en-GB</dc:language>
  <cp:lastModifiedBy/>
  <dcterms:modified xsi:type="dcterms:W3CDTF">2021-03-11T19:03:52Z</dcterms:modified>
  <cp:revision>61</cp:revision>
  <dc:subject/>
  <dc:title/>
</cp:coreProperties>
</file>