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51.xml" ContentType="application/vnd.openxmlformats-officedocument.presentationml.slide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49.xml.rels" ContentType="application/vnd.openxmlformats-package.relationships+xml"/>
  <Override PartName="/ppt/slides/_rels/slide34.xml.rels" ContentType="application/vnd.openxmlformats-package.relationships+xml"/>
  <Override PartName="/ppt/slides/_rels/slide50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51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7.xml.rels" ContentType="application/vnd.openxmlformats-package.relationships+xml"/>
  <Override PartName="/ppt/slides/_rels/slide4.xml.rels" ContentType="application/vnd.openxmlformats-package.relationships+xml"/>
  <Override PartName="/ppt/slides/_rels/slide33.xml.rels" ContentType="application/vnd.openxmlformats-package.relationships+xml"/>
  <Override PartName="/ppt/slides/_rels/slide48.xml.rels" ContentType="application/vnd.openxmlformats-package.relationships+xml"/>
  <Override PartName="/ppt/slides/_rels/slide40.xml.rels" ContentType="application/vnd.openxmlformats-package.relationships+xml"/>
  <Override PartName="/ppt/slides/_rels/slide5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пр</a:t>
            </a:r>
            <a:r>
              <a:rPr b="0" lang="ru-RU" sz="4400" spc="-1" strike="noStrike">
                <a:latin typeface="Arial"/>
              </a:rPr>
              <a:t>ав</a:t>
            </a:r>
            <a:r>
              <a:rPr b="0" lang="ru-RU" sz="4400" spc="-1" strike="noStrike">
                <a:latin typeface="Arial"/>
              </a:rPr>
              <a:t>ки </a:t>
            </a:r>
            <a:r>
              <a:rPr b="0" lang="ru-RU" sz="4400" spc="-1" strike="noStrike">
                <a:latin typeface="Arial"/>
              </a:rPr>
              <a:t>те</a:t>
            </a:r>
            <a:r>
              <a:rPr b="0" lang="ru-RU" sz="4400" spc="-1" strike="noStrike">
                <a:latin typeface="Arial"/>
              </a:rPr>
              <a:t>кст</a:t>
            </a:r>
            <a:r>
              <a:rPr b="0" lang="ru-RU" sz="4400" spc="-1" strike="noStrike">
                <a:latin typeface="Arial"/>
              </a:rPr>
              <a:t>а </a:t>
            </a:r>
            <a:r>
              <a:rPr b="0" lang="ru-RU" sz="4400" spc="-1" strike="noStrike">
                <a:latin typeface="Arial"/>
              </a:rPr>
              <a:t>заг</a:t>
            </a:r>
            <a:r>
              <a:rPr b="0" lang="ru-RU" sz="4400" spc="-1" strike="noStrike">
                <a:latin typeface="Arial"/>
              </a:rPr>
              <a:t>ла</a:t>
            </a:r>
            <a:r>
              <a:rPr b="0" lang="ru-RU" sz="4400" spc="-1" strike="noStrike">
                <a:latin typeface="Arial"/>
              </a:rPr>
              <a:t>ви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щё</a:t>
            </a:r>
            <a:r>
              <a:rPr b="0" lang="ru-RU" sz="4400" spc="-1" strike="noStrike">
                <a:latin typeface="Arial"/>
              </a:rPr>
              <a:t>лк</a:t>
            </a:r>
            <a:r>
              <a:rPr b="0" lang="ru-RU" sz="4400" spc="-1" strike="noStrike">
                <a:latin typeface="Arial"/>
              </a:rPr>
              <a:t>ни</a:t>
            </a:r>
            <a:r>
              <a:rPr b="0" lang="ru-RU" sz="4400" spc="-1" strike="noStrike">
                <a:latin typeface="Arial"/>
              </a:rPr>
              <a:t>те </a:t>
            </a:r>
            <a:r>
              <a:rPr b="0" lang="ru-RU" sz="4400" spc="-1" strike="noStrike">
                <a:latin typeface="Arial"/>
              </a:rPr>
              <a:t>мы</a:t>
            </a:r>
            <a:r>
              <a:rPr b="0" lang="ru-RU" sz="4400" spc="-1" strike="noStrike">
                <a:latin typeface="Arial"/>
              </a:rPr>
              <a:t>шь</a:t>
            </a:r>
            <a:r>
              <a:rPr b="0" lang="ru-RU" sz="4400" spc="-1" strike="noStrike">
                <a:latin typeface="Arial"/>
              </a:rPr>
              <a:t>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675636B-2E31-4022-A08C-E64A2781F07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19080" y="857160"/>
            <a:ext cx="10079640" cy="672768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 txBox="1"/>
          <p:nvPr/>
        </p:nvSpPr>
        <p:spPr>
          <a:xfrm>
            <a:off x="3047760" y="157680"/>
            <a:ext cx="409896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Обр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абот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ка 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набл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юде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ний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"/>
          <p:cNvSpPr txBox="1"/>
          <p:nvPr/>
        </p:nvSpPr>
        <p:spPr>
          <a:xfrm>
            <a:off x="432000" y="898200"/>
            <a:ext cx="9432000" cy="196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latin typeface="Arial"/>
              </a:rPr>
              <a:t>Учет </a:t>
            </a:r>
            <a:r>
              <a:rPr b="1" lang="ru-RU" sz="2400" spc="-1" strike="noStrike">
                <a:latin typeface="Arial"/>
              </a:rPr>
              <a:t>BIAS </a:t>
            </a:r>
            <a:r>
              <a:rPr b="1" lang="ru-RU" sz="2400" spc="-1" strike="noStrike">
                <a:latin typeface="Arial"/>
              </a:rPr>
              <a:t>(пер</a:t>
            </a:r>
            <a:r>
              <a:rPr b="1" lang="ru-RU" sz="2400" spc="-1" strike="noStrike">
                <a:latin typeface="Arial"/>
              </a:rPr>
              <a:t>вый </a:t>
            </a:r>
            <a:r>
              <a:rPr b="1" lang="ru-RU" sz="2400" spc="-1" strike="noStrike">
                <a:latin typeface="Arial"/>
              </a:rPr>
              <a:t>спос</a:t>
            </a:r>
            <a:r>
              <a:rPr b="1" lang="ru-RU" sz="2400" spc="-1" strike="noStrike">
                <a:latin typeface="Arial"/>
              </a:rPr>
              <a:t>об)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 </a:t>
            </a:r>
            <a:r>
              <a:rPr b="0" lang="ru-RU" sz="2400" spc="-1" strike="noStrike">
                <a:latin typeface="Arial"/>
              </a:rPr>
              <a:t>comp</a:t>
            </a:r>
            <a:r>
              <a:rPr b="0" lang="ru-RU" sz="2400" spc="-1" strike="noStrike">
                <a:latin typeface="Arial"/>
              </a:rPr>
              <a:t>/ima </a:t>
            </a:r>
            <a:r>
              <a:rPr b="0" lang="ru-RU" sz="2400" spc="-1" strike="noStrike">
                <a:latin typeface="Arial"/>
              </a:rPr>
              <a:t>obj_b</a:t>
            </a:r>
            <a:r>
              <a:rPr b="0" lang="ru-RU" sz="2400" spc="-1" strike="noStrike">
                <a:latin typeface="Arial"/>
              </a:rPr>
              <a:t>b = </a:t>
            </a:r>
            <a:r>
              <a:rPr b="0" lang="ru-RU" sz="2400" spc="-1" strike="noStrike">
                <a:latin typeface="Arial"/>
              </a:rPr>
              <a:t>obj —</a:t>
            </a:r>
            <a:r>
              <a:rPr b="0" lang="ru-RU" sz="2400" spc="-1" strike="noStrike">
                <a:latin typeface="Arial"/>
              </a:rPr>
              <a:t>564</a:t>
            </a:r>
            <a:r>
              <a:rPr b="0" lang="ru-RU" sz="1800" spc="-1" strike="noStrike">
                <a:latin typeface="Arial"/>
              </a:rPr>
              <a:t>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вычит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ание из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каждог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пиксел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я 564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+++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не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внос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ит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шума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---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требу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ется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посто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янств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о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элект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ронн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ики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432000" y="3242880"/>
            <a:ext cx="9432000" cy="323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latin typeface="Arial"/>
              </a:rPr>
              <a:t>Учет </a:t>
            </a:r>
            <a:r>
              <a:rPr b="1" lang="ru-RU" sz="2400" spc="-1" strike="noStrike">
                <a:latin typeface="Arial"/>
              </a:rPr>
              <a:t>BIAS </a:t>
            </a:r>
            <a:r>
              <a:rPr b="1" lang="ru-RU" sz="2400" spc="-1" strike="noStrike">
                <a:latin typeface="Arial"/>
              </a:rPr>
              <a:t>(вто</a:t>
            </a:r>
            <a:r>
              <a:rPr b="1" lang="ru-RU" sz="2400" spc="-1" strike="noStrike">
                <a:latin typeface="Arial"/>
              </a:rPr>
              <a:t>рой </a:t>
            </a:r>
            <a:r>
              <a:rPr b="1" lang="ru-RU" sz="2400" spc="-1" strike="noStrike">
                <a:latin typeface="Arial"/>
              </a:rPr>
              <a:t>спос</a:t>
            </a:r>
            <a:r>
              <a:rPr b="1" lang="ru-RU" sz="2400" spc="-1" strike="noStrike">
                <a:latin typeface="Arial"/>
              </a:rPr>
              <a:t>об)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</a:t>
            </a:r>
            <a:r>
              <a:rPr b="0" lang="ru-RU" sz="2400" spc="-1" strike="noStrike">
                <a:latin typeface="Arial"/>
              </a:rPr>
              <a:t>cre/ic</a:t>
            </a:r>
            <a:r>
              <a:rPr b="0" lang="ru-RU" sz="2400" spc="-1" strike="noStrike">
                <a:latin typeface="Arial"/>
              </a:rPr>
              <a:t>at </a:t>
            </a:r>
            <a:r>
              <a:rPr b="0" lang="ru-RU" sz="2400" spc="-1" strike="noStrike">
                <a:latin typeface="Arial"/>
              </a:rPr>
              <a:t>bias.c</a:t>
            </a:r>
            <a:r>
              <a:rPr b="0" lang="ru-RU" sz="2400" spc="-1" strike="noStrike">
                <a:latin typeface="Arial"/>
              </a:rPr>
              <a:t>at = </a:t>
            </a:r>
            <a:r>
              <a:rPr b="0" lang="ru-RU" sz="2400" spc="-1" strike="noStrike">
                <a:latin typeface="Arial"/>
              </a:rPr>
              <a:t>bias*.</a:t>
            </a:r>
            <a:r>
              <a:rPr b="0" lang="ru-RU" sz="2400" spc="-1" strike="noStrike">
                <a:latin typeface="Arial"/>
              </a:rPr>
              <a:t>fits</a:t>
            </a:r>
            <a:r>
              <a:rPr b="0" lang="ru-RU" sz="1800" spc="-1" strike="noStrike">
                <a:latin typeface="Arial"/>
              </a:rPr>
              <a:t>       </a:t>
            </a:r>
            <a:r>
              <a:rPr b="0" lang="ru-RU" sz="1800" spc="-1" strike="noStrike">
                <a:latin typeface="Arial"/>
              </a:rPr>
              <a:t>             </a:t>
            </a:r>
            <a:r>
              <a:rPr b="0" lang="ru-RU" sz="1800" spc="-1" strike="noStrike">
                <a:latin typeface="Arial"/>
              </a:rPr>
              <a:t>    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создани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е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каталог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а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изображ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ений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BIAS</a:t>
            </a:r>
            <a:endParaRPr b="0" lang="ru-RU" sz="16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</a:t>
            </a:r>
            <a:r>
              <a:rPr b="0" lang="ru-RU" sz="2400" spc="-1" strike="noStrike">
                <a:latin typeface="Arial"/>
              </a:rPr>
              <a:t>avera</a:t>
            </a:r>
            <a:r>
              <a:rPr b="0" lang="ru-RU" sz="2400" spc="-1" strike="noStrike">
                <a:latin typeface="Arial"/>
              </a:rPr>
              <a:t>ge/im</a:t>
            </a:r>
            <a:r>
              <a:rPr b="0" lang="ru-RU" sz="2400" spc="-1" strike="noStrike">
                <a:latin typeface="Arial"/>
              </a:rPr>
              <a:t>a </a:t>
            </a:r>
            <a:r>
              <a:rPr b="0" lang="ru-RU" sz="2400" spc="-1" strike="noStrike">
                <a:latin typeface="Arial"/>
              </a:rPr>
              <a:t>mast</a:t>
            </a:r>
            <a:r>
              <a:rPr b="0" lang="ru-RU" sz="2400" spc="-1" strike="noStrike">
                <a:latin typeface="Arial"/>
              </a:rPr>
              <a:t>erbia</a:t>
            </a:r>
            <a:r>
              <a:rPr b="0" lang="ru-RU" sz="2400" spc="-1" strike="noStrike">
                <a:latin typeface="Arial"/>
              </a:rPr>
              <a:t>s    =  </a:t>
            </a:r>
            <a:r>
              <a:rPr b="0" lang="ru-RU" sz="2400" spc="-1" strike="noStrike">
                <a:latin typeface="Arial"/>
              </a:rPr>
              <a:t>bias.c</a:t>
            </a:r>
            <a:r>
              <a:rPr b="0" lang="ru-RU" sz="2400" spc="-1" strike="noStrike">
                <a:latin typeface="Arial"/>
              </a:rPr>
              <a:t>at  ? </a:t>
            </a:r>
            <a:r>
              <a:rPr b="0" lang="ru-RU" sz="2400" spc="-1" strike="noStrike">
                <a:latin typeface="Arial"/>
              </a:rPr>
              <a:t>? </a:t>
            </a:r>
            <a:r>
              <a:rPr b="0" lang="ru-RU" sz="2400" spc="-1" strike="noStrike">
                <a:latin typeface="Arial"/>
              </a:rPr>
              <a:t>medi</a:t>
            </a:r>
            <a:r>
              <a:rPr b="0" lang="ru-RU" sz="2400" spc="-1" strike="noStrike">
                <a:latin typeface="Arial"/>
              </a:rPr>
              <a:t>an</a:t>
            </a:r>
            <a:r>
              <a:rPr b="0" lang="ru-RU" sz="1800" spc="-1" strike="noStrike">
                <a:latin typeface="Arial"/>
              </a:rPr>
              <a:t>   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comp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/ima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obj_b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b =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obj —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mast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erbia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s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+++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учит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ывае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тся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нуле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вая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неод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норо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днос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ть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CCD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+++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учит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ываю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тся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нюан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сы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рабо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ты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элект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рони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5976000" y="5112000"/>
            <a:ext cx="388800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вычита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ние из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каждого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пикселя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4747320" y="4579560"/>
            <a:ext cx="461268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усреднение методом медианной фильтрации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1087200" y="1439280"/>
            <a:ext cx="7625160" cy="5185080"/>
          </a:xfrm>
          <a:prstGeom prst="rect">
            <a:avLst/>
          </a:prstGeom>
          <a:ln w="0">
            <a:noFill/>
          </a:ln>
        </p:spPr>
      </p:pic>
      <p:grpSp>
        <p:nvGrpSpPr>
          <p:cNvPr id="118" name=""/>
          <p:cNvGrpSpPr/>
          <p:nvPr/>
        </p:nvGrpSpPr>
        <p:grpSpPr>
          <a:xfrm>
            <a:off x="1404000" y="5904000"/>
            <a:ext cx="5832000" cy="0"/>
            <a:chOff x="1404000" y="5904000"/>
            <a:chExt cx="5832000" cy="0"/>
          </a:xfrm>
        </p:grpSpPr>
        <p:sp>
          <p:nvSpPr>
            <p:cNvPr id="119" name=""/>
            <p:cNvSpPr/>
            <p:nvPr/>
          </p:nvSpPr>
          <p:spPr>
            <a:xfrm>
              <a:off x="1404000" y="5904000"/>
              <a:ext cx="5832000" cy="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" name=""/>
          <p:cNvGrpSpPr/>
          <p:nvPr/>
        </p:nvGrpSpPr>
        <p:grpSpPr>
          <a:xfrm>
            <a:off x="1368000" y="3643920"/>
            <a:ext cx="5832000" cy="0"/>
            <a:chOff x="1368000" y="3643920"/>
            <a:chExt cx="5832000" cy="0"/>
          </a:xfrm>
        </p:grpSpPr>
        <p:sp>
          <p:nvSpPr>
            <p:cNvPr id="121" name=""/>
            <p:cNvSpPr/>
            <p:nvPr/>
          </p:nvSpPr>
          <p:spPr>
            <a:xfrm>
              <a:off x="1368000" y="3643920"/>
              <a:ext cx="5832000" cy="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"/>
          <p:cNvSpPr txBox="1"/>
          <p:nvPr/>
        </p:nvSpPr>
        <p:spPr>
          <a:xfrm>
            <a:off x="201960" y="3454920"/>
            <a:ext cx="110124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BIAS=564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 txBox="1"/>
          <p:nvPr/>
        </p:nvSpPr>
        <p:spPr>
          <a:xfrm>
            <a:off x="2304000" y="636480"/>
            <a:ext cx="54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Чистка космических лучей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888000" y="1440000"/>
            <a:ext cx="2448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Способ 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792000" y="1908000"/>
            <a:ext cx="8784000" cy="178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cre/icat obj_bb.cat = obj_bb*.bdf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создание каталога 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aver/ima obj_cos = obj_bb.cat ? ? median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+++ усредняет как нормальные, так и дефектные участки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--- требует эквивалентности всех кадров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6984000" y="2295720"/>
            <a:ext cx="2952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медианная фильтрация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27" name=""/>
          <p:cNvGrpSpPr/>
          <p:nvPr/>
        </p:nvGrpSpPr>
        <p:grpSpPr>
          <a:xfrm>
            <a:off x="720000" y="3888000"/>
            <a:ext cx="8856000" cy="3119040"/>
            <a:chOff x="720000" y="3888000"/>
            <a:chExt cx="8856000" cy="3119040"/>
          </a:xfrm>
        </p:grpSpPr>
        <p:sp>
          <p:nvSpPr>
            <p:cNvPr id="128" name=""/>
            <p:cNvSpPr txBox="1"/>
            <p:nvPr/>
          </p:nvSpPr>
          <p:spPr>
            <a:xfrm>
              <a:off x="720000" y="4537800"/>
              <a:ext cx="8856000" cy="2469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 </a:t>
              </a:r>
              <a:r>
                <a:rPr b="0" lang="ru-RU" sz="2400" spc="-1" strike="noStrike">
                  <a:latin typeface="Arial"/>
                </a:rPr>
                <a:t>$ FILTER/COSM obj_bb obj_cos 0,2.86,0.68</a:t>
              </a:r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solidFill>
                    <a:srgbClr val="ff0000"/>
                  </a:solidFill>
                  <a:latin typeface="Arial"/>
                </a:rPr>
                <a:t>+++ можно использовать на единичных кадрах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solidFill>
                    <a:srgbClr val="0000ff"/>
                  </a:solidFill>
                  <a:latin typeface="Arial"/>
                </a:rPr>
                <a:t>--- трудно вычистить слабые «космики»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129" name=""/>
            <p:cNvSpPr txBox="1"/>
            <p:nvPr/>
          </p:nvSpPr>
          <p:spPr>
            <a:xfrm>
              <a:off x="3744000" y="3888000"/>
              <a:ext cx="2448000" cy="430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Способ 2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130" name=""/>
            <p:cNvSpPr txBox="1"/>
            <p:nvPr/>
          </p:nvSpPr>
          <p:spPr>
            <a:xfrm>
              <a:off x="5328000" y="4968000"/>
              <a:ext cx="1584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[1],  [2],     [3]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31" name=""/>
            <p:cNvSpPr txBox="1"/>
            <p:nvPr/>
          </p:nvSpPr>
          <p:spPr>
            <a:xfrm>
              <a:off x="5328000" y="5314320"/>
              <a:ext cx="4248000" cy="858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i="1" lang="ru-RU" sz="1800" spc="-1" strike="noStrike">
                  <a:solidFill>
                    <a:srgbClr val="008000"/>
                  </a:solidFill>
                  <a:latin typeface="Arial"/>
                </a:rPr>
                <a:t>1. уровень неба (ADU)</a:t>
              </a:r>
              <a:endParaRPr b="0" lang="ru-RU" sz="1800" spc="-1" strike="noStrike">
                <a:latin typeface="Arial"/>
              </a:endParaRPr>
            </a:p>
            <a:p>
              <a:r>
                <a:rPr b="0" i="1" lang="ru-RU" sz="1800" spc="-1" strike="noStrike">
                  <a:solidFill>
                    <a:srgbClr val="008000"/>
                  </a:solidFill>
                  <a:latin typeface="Arial"/>
                </a:rPr>
                <a:t>2. обратный gain (e-/ADU) </a:t>
              </a:r>
              <a:endParaRPr b="0" lang="ru-RU" sz="1800" spc="-1" strike="noStrike">
                <a:latin typeface="Arial"/>
              </a:endParaRPr>
            </a:p>
            <a:p>
              <a:r>
                <a:rPr b="0" i="1" lang="ru-RU" sz="1800" spc="-1" strike="noStrike">
                  <a:solidFill>
                    <a:srgbClr val="008000"/>
                  </a:solidFill>
                  <a:latin typeface="Arial"/>
                </a:rPr>
                <a:t>3. RON — шум чтения (ADU)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32" name=""/>
          <p:cNvSpPr txBox="1"/>
          <p:nvPr/>
        </p:nvSpPr>
        <p:spPr>
          <a:xfrm>
            <a:off x="3888000" y="1440360"/>
            <a:ext cx="2448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Способ 1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 txBox="1"/>
          <p:nvPr/>
        </p:nvSpPr>
        <p:spPr>
          <a:xfrm>
            <a:off x="2952000" y="492480"/>
            <a:ext cx="40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плоского поля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720000" y="1512000"/>
            <a:ext cx="8424000" cy="445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cre/icat ff = ff*.fits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создание каталога fits-кадров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aver/ima masterflat = ff.cat ? ? median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 усреднение кадров 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или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aver/ima masterflat = ff.cat ? ? average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comp/ima obj_ff = obj_cos/masterflat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деление на плоское поле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Но лучше использовать нормализованный Flat field</a:t>
            </a:r>
            <a:endParaRPr b="0" lang="ru-RU" sz="24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(мы остаемся в той же самой системе отчетов сигнала CCD)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FILTER/MEDI masterflat ff1 111,0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сглаживание плоского поля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  <a:ea typeface="Microsoft YaHei"/>
              </a:rPr>
              <a:t>$ comp/ima normff = masterflat/ff1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нормированное плоское поле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comp/ima obj_ff = obj_cos/normff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деление на плоское поле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648000" y="6624000"/>
            <a:ext cx="9000000" cy="102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  <a:ea typeface="Microsoft YaHei"/>
              </a:rPr>
              <a:t>$ get/cur                    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 снятие координат и значений на кадре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  <a:ea typeface="Microsoft YaHei"/>
              </a:rPr>
              <a:t>$ plo/row obj_ff @286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фотометрический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разрез кадра по Y=286 </a:t>
            </a:r>
            <a:r>
              <a:rPr b="0" lang="ru-RU" sz="2400" spc="-1" strike="noStrike">
                <a:latin typeface="Arial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896000" y="720000"/>
            <a:ext cx="4876560" cy="537192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4680000" y="2700000"/>
            <a:ext cx="5256360" cy="360"/>
          </a:xfrm>
          <a:custGeom>
            <a:avLst/>
            <a:gdLst/>
            <a:ahLst/>
            <a:rect l="0" t="0" r="r" b="b"/>
            <a:pathLst>
              <a:path w="14601" h="1">
                <a:moveTo>
                  <a:pt x="0" y="0"/>
                </a:moveTo>
                <a:lnTo>
                  <a:pt x="14600" y="0"/>
                </a:lnTo>
              </a:path>
            </a:pathLst>
          </a:custGeom>
          <a:ln w="0">
            <a:solidFill>
              <a:srgbClr val="00ffff"/>
            </a:solidFill>
          </a:ln>
        </p:spPr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743400" y="2864160"/>
            <a:ext cx="5952600" cy="40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 txBox="1"/>
          <p:nvPr/>
        </p:nvSpPr>
        <p:spPr>
          <a:xfrm>
            <a:off x="2376000" y="1008000"/>
            <a:ext cx="640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рассеянного света неба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72000" y="1614600"/>
            <a:ext cx="9504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loa/ima obj_ff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загружаем спектр в окно просмотра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get/cur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отмечаем область спектра неба снизу спектра звезды y1,y2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set/long lowsky=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y1,y2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get/cur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отмечаем область спектра неба сверху спектра звезды y1,y2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set/long uppsky=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y1,y2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 txBox="1"/>
          <p:nvPr/>
        </p:nvSpPr>
        <p:spPr>
          <a:xfrm>
            <a:off x="181080" y="6429600"/>
            <a:ext cx="9250920" cy="102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skyfit/long obj_ff sky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процедура определения уровня неба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comp/ima obj_sky = obj_ff-sky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вычитаем уровень неба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42" name=""/>
          <p:cNvGrpSpPr/>
          <p:nvPr/>
        </p:nvGrpSpPr>
        <p:grpSpPr>
          <a:xfrm>
            <a:off x="2160000" y="864000"/>
            <a:ext cx="4876560" cy="5371920"/>
            <a:chOff x="2160000" y="864000"/>
            <a:chExt cx="4876560" cy="5371920"/>
          </a:xfrm>
        </p:grpSpPr>
        <p:pic>
          <p:nvPicPr>
            <p:cNvPr id="143" name="" descr=""/>
            <p:cNvPicPr/>
            <p:nvPr/>
          </p:nvPicPr>
          <p:blipFill>
            <a:blip r:embed="rId1"/>
            <a:stretch/>
          </p:blipFill>
          <p:spPr>
            <a:xfrm>
              <a:off x="2160000" y="864000"/>
              <a:ext cx="4876560" cy="537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4" name=""/>
            <p:cNvSpPr txBox="1"/>
            <p:nvPr/>
          </p:nvSpPr>
          <p:spPr>
            <a:xfrm>
              <a:off x="4516560" y="2311920"/>
              <a:ext cx="315000" cy="1114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+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+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+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+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 txBox="1"/>
          <p:nvPr/>
        </p:nvSpPr>
        <p:spPr>
          <a:xfrm>
            <a:off x="504000" y="1515600"/>
            <a:ext cx="914832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 extr/ima obj_ext = obj_sky[@50,@275:@1075,@827]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2232000" y="432000"/>
            <a:ext cx="590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Выделение области спектра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2395440" y="2044080"/>
            <a:ext cx="4876560" cy="537192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2395440" y="3925440"/>
            <a:ext cx="4876560" cy="178560"/>
          </a:xfrm>
          <a:prstGeom prst="rect">
            <a:avLst/>
          </a:prstGeom>
          <a:noFill/>
          <a:ln w="0">
            <a:solidFill>
              <a:srgbClr val="00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1944000" y="288000"/>
            <a:ext cx="648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Создание одномерного спектра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504000" y="1296000"/>
            <a:ext cx="9144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ave/colu obj_profile = obj_ext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суммирование всех столбцов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1967400" y="1881360"/>
            <a:ext cx="5952600" cy="404784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4064040" y="2088000"/>
            <a:ext cx="1508040" cy="3456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 txBox="1"/>
          <p:nvPr/>
        </p:nvSpPr>
        <p:spPr>
          <a:xfrm>
            <a:off x="3960000" y="5832000"/>
            <a:ext cx="18144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y1                  y2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576000" y="6565320"/>
            <a:ext cx="79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ave/row obj_1D = obj_ext y1,y2 SUM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3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16000" y="576000"/>
            <a:ext cx="9423360" cy="64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2760" y="14760"/>
            <a:ext cx="10043640" cy="7559640"/>
          </a:xfrm>
          <a:prstGeom prst="rect">
            <a:avLst/>
          </a:prstGeom>
          <a:ln w="0">
            <a:noFill/>
          </a:ln>
        </p:spPr>
      </p:pic>
      <p:sp>
        <p:nvSpPr>
          <p:cNvPr id="44" name=""/>
          <p:cNvSpPr txBox="1"/>
          <p:nvPr/>
        </p:nvSpPr>
        <p:spPr>
          <a:xfrm>
            <a:off x="1368000" y="432000"/>
            <a:ext cx="8136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Обр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або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тка 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спе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ктр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ов с 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дли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нно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й 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щел</a:t>
            </a:r>
            <a:r>
              <a:rPr b="1" lang="ru-RU" sz="3000" spc="-1" strike="noStrike">
                <a:solidFill>
                  <a:srgbClr val="00ffff"/>
                </a:solidFill>
                <a:latin typeface="Arial"/>
              </a:rPr>
              <a:t>ью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 txBox="1"/>
          <p:nvPr/>
        </p:nvSpPr>
        <p:spPr>
          <a:xfrm>
            <a:off x="2232000" y="360000"/>
            <a:ext cx="58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576000" y="1224000"/>
            <a:ext cx="8856000" cy="280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!!!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Над спектром лампы должны быть проделаны те же самые геометрические действия, что и над спектром объекта, в том числе: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1. Сложение спектров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2. Вычитание BIAS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3. Вырезание той же области спектра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4. Сложение вдоль щели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057400" y="468000"/>
            <a:ext cx="6078600" cy="669600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2057400" y="2957400"/>
            <a:ext cx="6078600" cy="318600"/>
          </a:xfrm>
          <a:prstGeom prst="rect">
            <a:avLst/>
          </a:prstGeom>
          <a:noFill/>
          <a:ln w="0">
            <a:solidFill>
              <a:srgbClr val="00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 txBox="1"/>
          <p:nvPr/>
        </p:nvSpPr>
        <p:spPr>
          <a:xfrm>
            <a:off x="2160000" y="360000"/>
            <a:ext cx="58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144000" y="6277680"/>
            <a:ext cx="9792000" cy="68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search/long arc_1D 50 10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— мин. интенсивность линии, ee средняя толщина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4104000" y="6707880"/>
            <a:ext cx="54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создает таблицу line.tbl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140840" y="1172160"/>
            <a:ext cx="7485120" cy="50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 txBox="1"/>
          <p:nvPr/>
        </p:nvSpPr>
        <p:spPr>
          <a:xfrm>
            <a:off x="2160000" y="165960"/>
            <a:ext cx="5904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latin typeface="Arial"/>
              </a:rPr>
              <a:t>help search/long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487080" y="832680"/>
            <a:ext cx="8807760" cy="572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Purpose:   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search for spectral features in a long-slit spectrum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Syntax:    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SEARCH/LONG [in] [thres] [width] [yaver] [step] [mtd] [mode]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in     = Input image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WLC; no default value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thres  = Threshold in ADU units. The threshold must be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counted above the local background.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THRES; default: 30.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width  = Width of the local histogram window (in pixels)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WIDTH; default: 8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yaver  = Row average parameter. The actual number of rows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averaged before detection is 2*yaver+1.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YWIDTH; default: 0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step   = Step in pixels along the y-axis.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YSTEP; default: 1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mtd    = Centering method. Possible values are GAUSSIAN,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GRAVITY, MAXIMUM.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Session keyword: SEAMTD; default: GAUSSIAN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</a:t>
            </a:r>
            <a:r>
              <a:rPr b="0" lang="ru-RU" sz="1800" spc="-1" strike="noStrike">
                <a:latin typeface="Arial"/>
              </a:rPr>
              <a:t>mode   = Type of spectral features (EMISSION or ABSORPTION)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(This parameter is not controlled by a session keyword)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 descr=""/>
          <p:cNvPicPr/>
          <p:nvPr/>
        </p:nvPicPr>
        <p:blipFill>
          <a:blip r:embed="rId1"/>
          <a:srcRect l="5384" t="12999" r="9502" b="8977"/>
          <a:stretch/>
        </p:blipFill>
        <p:spPr>
          <a:xfrm>
            <a:off x="2232000" y="2415600"/>
            <a:ext cx="7775640" cy="50360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rcRect l="5175" t="13156" r="9374" b="11479"/>
          <a:stretch/>
        </p:blipFill>
        <p:spPr>
          <a:xfrm>
            <a:off x="72000" y="36000"/>
            <a:ext cx="4967640" cy="309564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/>
          <p:nvPr/>
        </p:nvSpPr>
        <p:spPr>
          <a:xfrm>
            <a:off x="936000" y="2952000"/>
            <a:ext cx="1728000" cy="4104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1944000" y="2952000"/>
            <a:ext cx="7920000" cy="4032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7164000" y="7164000"/>
            <a:ext cx="360000" cy="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 txBox="1"/>
          <p:nvPr/>
        </p:nvSpPr>
        <p:spPr>
          <a:xfrm>
            <a:off x="6984000" y="7200000"/>
            <a:ext cx="5677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~10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8028000" y="6732000"/>
            <a:ext cx="0" cy="28800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 txBox="1"/>
          <p:nvPr/>
        </p:nvSpPr>
        <p:spPr>
          <a:xfrm>
            <a:off x="7704360" y="7092000"/>
            <a:ext cx="5677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~50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-12600" y="153720"/>
            <a:ext cx="10079640" cy="71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-12600" y="153720"/>
            <a:ext cx="10079640" cy="71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-12600" y="153720"/>
            <a:ext cx="10079640" cy="71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-12600" y="153720"/>
            <a:ext cx="10079640" cy="71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-12600" y="153720"/>
            <a:ext cx="10079640" cy="71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 txBox="1"/>
          <p:nvPr/>
        </p:nvSpPr>
        <p:spPr>
          <a:xfrm>
            <a:off x="1368000" y="216000"/>
            <a:ext cx="7488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Прин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ципи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альн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ая 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схем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а 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спек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трог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рафа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6" name="Line 12"/>
          <p:cNvSpPr/>
          <p:nvPr/>
        </p:nvSpPr>
        <p:spPr>
          <a:xfrm>
            <a:off x="5513760" y="3918240"/>
            <a:ext cx="1583640" cy="34200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13_1"/>
          <p:cNvSpPr/>
          <p:nvPr/>
        </p:nvSpPr>
        <p:spPr>
          <a:xfrm>
            <a:off x="5674680" y="2645640"/>
            <a:ext cx="1583640" cy="34200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14_1"/>
          <p:cNvSpPr/>
          <p:nvPr/>
        </p:nvSpPr>
        <p:spPr>
          <a:xfrm>
            <a:off x="5514120" y="3918600"/>
            <a:ext cx="1608120" cy="235800"/>
          </a:xfrm>
          <a:prstGeom prst="line">
            <a:avLst/>
          </a:prstGeom>
          <a:ln cap="sq" w="936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15_1"/>
          <p:cNvSpPr/>
          <p:nvPr/>
        </p:nvSpPr>
        <p:spPr>
          <a:xfrm>
            <a:off x="5685480" y="2638800"/>
            <a:ext cx="1608120" cy="236160"/>
          </a:xfrm>
          <a:prstGeom prst="line">
            <a:avLst/>
          </a:prstGeom>
          <a:ln cap="sq" w="936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16_1"/>
          <p:cNvSpPr/>
          <p:nvPr/>
        </p:nvSpPr>
        <p:spPr>
          <a:xfrm>
            <a:off x="5513760" y="3918240"/>
            <a:ext cx="1632600" cy="131760"/>
          </a:xfrm>
          <a:prstGeom prst="line">
            <a:avLst/>
          </a:prstGeom>
          <a:ln cap="sq" w="93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17_1"/>
          <p:cNvSpPr/>
          <p:nvPr/>
        </p:nvSpPr>
        <p:spPr>
          <a:xfrm>
            <a:off x="5667840" y="2634840"/>
            <a:ext cx="1632960" cy="131760"/>
          </a:xfrm>
          <a:prstGeom prst="line">
            <a:avLst/>
          </a:prstGeom>
          <a:ln cap="sq" w="93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Oval 18_1"/>
          <p:cNvSpPr/>
          <p:nvPr/>
        </p:nvSpPr>
        <p:spPr>
          <a:xfrm rot="11226600">
            <a:off x="7158600" y="2743560"/>
            <a:ext cx="114120" cy="1551960"/>
          </a:xfrm>
          <a:prstGeom prst="ellipse">
            <a:avLst/>
          </a:prstGeom>
          <a:solidFill>
            <a:srgbClr val="00e4a8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Line 20_1"/>
          <p:cNvSpPr/>
          <p:nvPr/>
        </p:nvSpPr>
        <p:spPr>
          <a:xfrm flipV="1">
            <a:off x="7105680" y="3990240"/>
            <a:ext cx="1104120" cy="26496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Line 21_1"/>
          <p:cNvSpPr/>
          <p:nvPr/>
        </p:nvSpPr>
        <p:spPr>
          <a:xfrm>
            <a:off x="7319880" y="3008880"/>
            <a:ext cx="874440" cy="97776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22_1"/>
          <p:cNvSpPr/>
          <p:nvPr/>
        </p:nvSpPr>
        <p:spPr>
          <a:xfrm flipV="1">
            <a:off x="7169400" y="3896640"/>
            <a:ext cx="1061640" cy="248040"/>
          </a:xfrm>
          <a:prstGeom prst="line">
            <a:avLst/>
          </a:prstGeom>
          <a:ln cap="sq" w="936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23_1"/>
          <p:cNvSpPr/>
          <p:nvPr/>
        </p:nvSpPr>
        <p:spPr>
          <a:xfrm>
            <a:off x="7323840" y="2864160"/>
            <a:ext cx="907200" cy="1032120"/>
          </a:xfrm>
          <a:prstGeom prst="line">
            <a:avLst/>
          </a:prstGeom>
          <a:ln cap="sq" w="936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24_1"/>
          <p:cNvSpPr/>
          <p:nvPr/>
        </p:nvSpPr>
        <p:spPr>
          <a:xfrm flipV="1">
            <a:off x="7175160" y="3803040"/>
            <a:ext cx="1076400" cy="239040"/>
          </a:xfrm>
          <a:prstGeom prst="line">
            <a:avLst/>
          </a:prstGeom>
          <a:ln cap="sq" w="93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25_1"/>
          <p:cNvSpPr/>
          <p:nvPr/>
        </p:nvSpPr>
        <p:spPr>
          <a:xfrm>
            <a:off x="7324920" y="2796480"/>
            <a:ext cx="927000" cy="1006200"/>
          </a:xfrm>
          <a:prstGeom prst="line">
            <a:avLst/>
          </a:prstGeom>
          <a:ln cap="sq" w="93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Rectangle 26_1"/>
          <p:cNvSpPr/>
          <p:nvPr/>
        </p:nvSpPr>
        <p:spPr>
          <a:xfrm rot="16793400">
            <a:off x="8042040" y="3870360"/>
            <a:ext cx="474840" cy="67680"/>
          </a:xfrm>
          <a:prstGeom prst="rect">
            <a:avLst/>
          </a:prstGeom>
          <a:solidFill>
            <a:srgbClr val="00e4a8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 Box 30_1"/>
          <p:cNvSpPr/>
          <p:nvPr/>
        </p:nvSpPr>
        <p:spPr>
          <a:xfrm rot="16639200">
            <a:off x="7759800" y="3731400"/>
            <a:ext cx="15228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latin typeface="Arial"/>
              </a:rPr>
              <a:t>Приемн</a:t>
            </a:r>
            <a:r>
              <a:rPr b="0" lang="en-US" sz="1200" spc="-1" strike="noStrike">
                <a:latin typeface="Arial"/>
              </a:rPr>
              <a:t>ик </a:t>
            </a:r>
            <a:r>
              <a:rPr b="0" lang="en-US" sz="1200" spc="-1" strike="noStrike">
                <a:latin typeface="Arial"/>
              </a:rPr>
              <a:t>излучен</a:t>
            </a:r>
            <a:r>
              <a:rPr b="0" lang="en-US" sz="1200" spc="-1" strike="noStrike">
                <a:latin typeface="Arial"/>
              </a:rPr>
              <a:t>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1044000" y="3866040"/>
            <a:ext cx="1828080" cy="38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Щель </a:t>
            </a:r>
            <a:r>
              <a:rPr b="0" lang="en-US" sz="1200" spc="-1" strike="noStrike">
                <a:latin typeface="Arial"/>
              </a:rPr>
              <a:t>спектрогра</a:t>
            </a:r>
            <a:r>
              <a:rPr b="0" lang="en-US" sz="1200" spc="-1" strike="noStrike">
                <a:latin typeface="Arial"/>
              </a:rPr>
              <a:t>фа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2016000" y="2173680"/>
            <a:ext cx="1218240" cy="38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Коллимато</a:t>
            </a:r>
            <a:r>
              <a:rPr b="0" lang="ru-RU" sz="1200" spc="-1" strike="noStrike">
                <a:latin typeface="Arial"/>
              </a:rPr>
              <a:t>р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3" name="Oval 4_1"/>
          <p:cNvSpPr/>
          <p:nvPr/>
        </p:nvSpPr>
        <p:spPr>
          <a:xfrm>
            <a:off x="3354840" y="2614320"/>
            <a:ext cx="118080" cy="1308600"/>
          </a:xfrm>
          <a:prstGeom prst="ellipse">
            <a:avLst/>
          </a:prstGeom>
          <a:solidFill>
            <a:srgbClr val="00e4a8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5_1"/>
          <p:cNvSpPr/>
          <p:nvPr/>
        </p:nvSpPr>
        <p:spPr>
          <a:xfrm flipV="1">
            <a:off x="648000" y="2614320"/>
            <a:ext cx="2765880" cy="1129680"/>
          </a:xfrm>
          <a:prstGeom prst="line">
            <a:avLst/>
          </a:prstGeom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6_1"/>
          <p:cNvSpPr/>
          <p:nvPr/>
        </p:nvSpPr>
        <p:spPr>
          <a:xfrm>
            <a:off x="648000" y="2808000"/>
            <a:ext cx="2765880" cy="1106640"/>
          </a:xfrm>
          <a:prstGeom prst="line">
            <a:avLst/>
          </a:prstGeom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Line 7_3"/>
          <p:cNvSpPr/>
          <p:nvPr/>
        </p:nvSpPr>
        <p:spPr>
          <a:xfrm flipV="1">
            <a:off x="3413880" y="2594880"/>
            <a:ext cx="2172600" cy="19440"/>
          </a:xfrm>
          <a:prstGeom prst="line">
            <a:avLst/>
          </a:prstGeom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Line 10_1"/>
          <p:cNvSpPr/>
          <p:nvPr/>
        </p:nvSpPr>
        <p:spPr>
          <a:xfrm>
            <a:off x="3413880" y="3901680"/>
            <a:ext cx="2045880" cy="0"/>
          </a:xfrm>
          <a:prstGeom prst="line">
            <a:avLst/>
          </a:prstGeom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Line 33_1"/>
          <p:cNvSpPr/>
          <p:nvPr/>
        </p:nvSpPr>
        <p:spPr>
          <a:xfrm>
            <a:off x="1798920" y="2840760"/>
            <a:ext cx="0" cy="419760"/>
          </a:xfrm>
          <a:prstGeom prst="line">
            <a:avLst/>
          </a:prstGeom>
          <a:ln cap="sq"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Line 34_1"/>
          <p:cNvSpPr/>
          <p:nvPr/>
        </p:nvSpPr>
        <p:spPr>
          <a:xfrm flipV="1">
            <a:off x="1798920" y="3277800"/>
            <a:ext cx="0" cy="419760"/>
          </a:xfrm>
          <a:prstGeom prst="line">
            <a:avLst/>
          </a:prstGeom>
          <a:ln cap="sq"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" name=""/>
          <p:cNvGrpSpPr/>
          <p:nvPr/>
        </p:nvGrpSpPr>
        <p:grpSpPr>
          <a:xfrm>
            <a:off x="5441400" y="2563200"/>
            <a:ext cx="262800" cy="1416240"/>
            <a:chOff x="5441400" y="2563200"/>
            <a:chExt cx="262800" cy="1416240"/>
          </a:xfrm>
        </p:grpSpPr>
        <p:sp>
          <p:nvSpPr>
            <p:cNvPr id="71" name="AutoShape 39"/>
            <p:cNvSpPr/>
            <p:nvPr/>
          </p:nvSpPr>
          <p:spPr>
            <a:xfrm rot="3081600">
              <a:off x="5590080" y="2698200"/>
              <a:ext cx="83880" cy="8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AutoShape 40"/>
            <p:cNvSpPr/>
            <p:nvPr/>
          </p:nvSpPr>
          <p:spPr>
            <a:xfrm rot="3081600">
              <a:off x="5603040" y="2580120"/>
              <a:ext cx="84240" cy="83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AutoShape 41"/>
            <p:cNvSpPr/>
            <p:nvPr/>
          </p:nvSpPr>
          <p:spPr>
            <a:xfrm rot="3081600">
              <a:off x="5577120" y="2815920"/>
              <a:ext cx="83880" cy="83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AutoShape 42"/>
            <p:cNvSpPr/>
            <p:nvPr/>
          </p:nvSpPr>
          <p:spPr>
            <a:xfrm rot="3081600">
              <a:off x="5563800" y="2934000"/>
              <a:ext cx="84240" cy="83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AutoShape 43"/>
            <p:cNvSpPr/>
            <p:nvPr/>
          </p:nvSpPr>
          <p:spPr>
            <a:xfrm rot="3081600">
              <a:off x="5550840" y="3052080"/>
              <a:ext cx="83880" cy="8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AutoShape 44"/>
            <p:cNvSpPr/>
            <p:nvPr/>
          </p:nvSpPr>
          <p:spPr>
            <a:xfrm rot="3081600">
              <a:off x="5537520" y="3169800"/>
              <a:ext cx="83880" cy="8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AutoShape 45"/>
            <p:cNvSpPr/>
            <p:nvPr/>
          </p:nvSpPr>
          <p:spPr>
            <a:xfrm rot="3081600">
              <a:off x="5524200" y="3288240"/>
              <a:ext cx="84240" cy="83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AutoShape 46"/>
            <p:cNvSpPr/>
            <p:nvPr/>
          </p:nvSpPr>
          <p:spPr>
            <a:xfrm rot="3081600">
              <a:off x="5510880" y="3405960"/>
              <a:ext cx="83880" cy="8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AutoShape 47"/>
            <p:cNvSpPr/>
            <p:nvPr/>
          </p:nvSpPr>
          <p:spPr>
            <a:xfrm rot="3081600">
              <a:off x="5497920" y="3524040"/>
              <a:ext cx="84240" cy="83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AutoShape 48"/>
            <p:cNvSpPr/>
            <p:nvPr/>
          </p:nvSpPr>
          <p:spPr>
            <a:xfrm rot="3081600">
              <a:off x="5484960" y="3642480"/>
              <a:ext cx="84240" cy="83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AutoShape 49"/>
            <p:cNvSpPr/>
            <p:nvPr/>
          </p:nvSpPr>
          <p:spPr>
            <a:xfrm rot="3081600">
              <a:off x="5472360" y="3760200"/>
              <a:ext cx="83880" cy="83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AutoShape 50"/>
            <p:cNvSpPr/>
            <p:nvPr/>
          </p:nvSpPr>
          <p:spPr>
            <a:xfrm rot="3081600">
              <a:off x="5458320" y="3877920"/>
              <a:ext cx="84240" cy="8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4a8"/>
            </a:solidFill>
            <a:ln cap="sq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" name="Text Box 29_1"/>
          <p:cNvSpPr/>
          <p:nvPr/>
        </p:nvSpPr>
        <p:spPr>
          <a:xfrm rot="21489600">
            <a:off x="5274720" y="1631880"/>
            <a:ext cx="9835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"/>
          <p:cNvSpPr txBox="1"/>
          <p:nvPr/>
        </p:nvSpPr>
        <p:spPr>
          <a:xfrm>
            <a:off x="7172640" y="2173320"/>
            <a:ext cx="3252600" cy="85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200" spc="-1" strike="noStrike">
                <a:latin typeface="Arial"/>
              </a:rPr>
              <a:t>Камера </a:t>
            </a:r>
            <a:endParaRPr b="0" lang="ru-RU" sz="1200" spc="-1" strike="noStrike">
              <a:latin typeface="Arial"/>
            </a:endParaRPr>
          </a:p>
          <a:p>
            <a:pPr algn="ctr"/>
            <a:r>
              <a:rPr b="0" lang="en-US" sz="1200" spc="-1" strike="noStrike">
                <a:latin typeface="Arial"/>
              </a:rPr>
              <a:t>с </a:t>
            </a:r>
            <a:r>
              <a:rPr b="0" lang="en-US" sz="1200" spc="-1" strike="noStrike">
                <a:latin typeface="Arial"/>
              </a:rPr>
              <a:t>фокусным </a:t>
            </a:r>
            <a:r>
              <a:rPr b="0" lang="en-US" sz="1200" spc="-1" strike="noStrike">
                <a:latin typeface="Arial"/>
              </a:rPr>
              <a:t>расстояни</a:t>
            </a:r>
            <a:r>
              <a:rPr b="0" lang="en-US" sz="1200" spc="-1" strike="noStrike">
                <a:latin typeface="Arial"/>
              </a:rPr>
              <a:t>ем F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778040" y="2476080"/>
            <a:ext cx="1666080" cy="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"/>
          <p:cNvSpPr/>
          <p:nvPr/>
        </p:nvSpPr>
        <p:spPr>
          <a:xfrm>
            <a:off x="7371000" y="2674440"/>
            <a:ext cx="912240" cy="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"/>
          <p:cNvSpPr txBox="1"/>
          <p:nvPr/>
        </p:nvSpPr>
        <p:spPr>
          <a:xfrm>
            <a:off x="4858200" y="2237760"/>
            <a:ext cx="17589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200" spc="-1" strike="noStrike">
                <a:latin typeface="Arial"/>
              </a:rPr>
              <a:t>Элемент </a:t>
            </a:r>
            <a:r>
              <a:rPr b="0" lang="ru-RU" sz="1200" spc="-1" strike="noStrike">
                <a:latin typeface="Arial"/>
              </a:rPr>
              <a:t>дисперсии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7368120" y="3348720"/>
            <a:ext cx="301680" cy="2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F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9" name="Line 7_4"/>
          <p:cNvSpPr/>
          <p:nvPr/>
        </p:nvSpPr>
        <p:spPr>
          <a:xfrm flipV="1">
            <a:off x="1778040" y="3229920"/>
            <a:ext cx="3742560" cy="39600"/>
          </a:xfrm>
          <a:prstGeom prst="line">
            <a:avLst/>
          </a:prstGeom>
          <a:ln cap="sq" w="9360">
            <a:solidFill>
              <a:srgbClr val="000000"/>
            </a:solidFill>
            <a:custDash>
              <a:ds d="197000" sp="197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7_5"/>
          <p:cNvSpPr/>
          <p:nvPr/>
        </p:nvSpPr>
        <p:spPr>
          <a:xfrm>
            <a:off x="5586480" y="3229920"/>
            <a:ext cx="2665440" cy="515160"/>
          </a:xfrm>
          <a:prstGeom prst="line">
            <a:avLst/>
          </a:prstGeom>
          <a:ln cap="sq" w="9360">
            <a:solidFill>
              <a:srgbClr val="000000"/>
            </a:solidFill>
            <a:custDash>
              <a:ds d="197000" sp="197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"/>
          <p:cNvSpPr txBox="1"/>
          <p:nvPr/>
        </p:nvSpPr>
        <p:spPr>
          <a:xfrm>
            <a:off x="6300000" y="3586680"/>
            <a:ext cx="635760" cy="40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f(l)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432000" y="3024000"/>
            <a:ext cx="90000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Фокус </a:t>
            </a:r>
            <a:endParaRPr b="0" lang="ru-RU" sz="1200" spc="-1" strike="noStrike"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телескопа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 txBox="1"/>
          <p:nvPr/>
        </p:nvSpPr>
        <p:spPr>
          <a:xfrm>
            <a:off x="2160000" y="360000"/>
            <a:ext cx="58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216000" y="1296000"/>
            <a:ext cx="9576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set/long LINCAT  = MID_ARC:thar25.tbl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установка списка линий лампы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IDEN/LONG obj_1D 1  line.tbl 4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  файл, Y, таблица линий, «окно» поиска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8080" y="2232000"/>
            <a:ext cx="10051920" cy="439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23400" y="153720"/>
            <a:ext cx="10079640" cy="712224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 txBox="1"/>
          <p:nvPr/>
        </p:nvSpPr>
        <p:spPr>
          <a:xfrm>
            <a:off x="1512000" y="216000"/>
            <a:ext cx="7416000" cy="46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Дисперсионная кривая - функция </a:t>
            </a:r>
            <a:r>
              <a:rPr b="1" lang="ru-RU" sz="2400" spc="-1" strike="noStrike">
                <a:solidFill>
                  <a:srgbClr val="2a6099"/>
                </a:solidFill>
                <a:latin typeface="Symbol"/>
              </a:rPr>
              <a:t>l</a:t>
            </a:r>
            <a:r>
              <a:rPr b="1" lang="ru-RU" sz="2400" spc="-1" strike="noStrike">
                <a:solidFill>
                  <a:srgbClr val="2a6099"/>
                </a:solidFill>
                <a:latin typeface="Arial"/>
              </a:rPr>
              <a:t>=f(x)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 txBox="1"/>
          <p:nvPr/>
        </p:nvSpPr>
        <p:spPr>
          <a:xfrm>
            <a:off x="2160000" y="360000"/>
            <a:ext cx="58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0" y="1584000"/>
            <a:ext cx="10013760" cy="4380480"/>
          </a:xfrm>
          <a:prstGeom prst="rect">
            <a:avLst/>
          </a:prstGeom>
          <a:ln w="0">
            <a:noFill/>
          </a:ln>
        </p:spPr>
      </p:pic>
      <p:sp>
        <p:nvSpPr>
          <p:cNvPr id="186" name=""/>
          <p:cNvSpPr txBox="1"/>
          <p:nvPr/>
        </p:nvSpPr>
        <p:spPr>
          <a:xfrm>
            <a:off x="432000" y="6264000"/>
            <a:ext cx="9288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save/long my  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сохранить настройки текущей сессии под именем «my»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"/>
          <p:cNvSpPr txBox="1"/>
          <p:nvPr/>
        </p:nvSpPr>
        <p:spPr>
          <a:xfrm>
            <a:off x="2160000" y="360000"/>
            <a:ext cx="58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648000" y="1080000"/>
            <a:ext cx="8928000" cy="136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init/long my  </a:t>
            </a:r>
            <a:r>
              <a:rPr b="0" lang="ru-RU" sz="1800" spc="-1" strike="noStrike">
                <a:latin typeface="Arial"/>
              </a:rPr>
              <a:t>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восстановление всех настроек сессии «my»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rebin/long obj_1D obj_reb 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преобразование к шкале длин волн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$ outdis/fits obj_reb obj_reb.fits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сохранение спектра в FITS формате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12240" y="2160000"/>
            <a:ext cx="10040040" cy="43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 txBox="1"/>
          <p:nvPr/>
        </p:nvSpPr>
        <p:spPr>
          <a:xfrm>
            <a:off x="3096000" y="420480"/>
            <a:ext cx="36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поглощения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720000" y="504000"/>
            <a:ext cx="8712000" cy="685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648000" y="1296000"/>
            <a:ext cx="8906040" cy="6192000"/>
          </a:xfrm>
          <a:prstGeom prst="rect">
            <a:avLst/>
          </a:prstGeom>
          <a:ln w="0">
            <a:noFill/>
          </a:ln>
        </p:spPr>
      </p:pic>
      <p:sp>
        <p:nvSpPr>
          <p:cNvPr id="193" name=""/>
          <p:cNvSpPr txBox="1"/>
          <p:nvPr/>
        </p:nvSpPr>
        <p:spPr>
          <a:xfrm>
            <a:off x="3096000" y="420480"/>
            <a:ext cx="36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поглощения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194" name=""/>
          <p:cNvGrpSpPr/>
          <p:nvPr/>
        </p:nvGrpSpPr>
        <p:grpSpPr>
          <a:xfrm>
            <a:off x="432000" y="1224000"/>
            <a:ext cx="2448000" cy="2160000"/>
            <a:chOff x="432000" y="1224000"/>
            <a:chExt cx="2448000" cy="2160000"/>
          </a:xfrm>
        </p:grpSpPr>
        <p:pic>
          <p:nvPicPr>
            <p:cNvPr id="195" name="" descr=""/>
            <p:cNvPicPr/>
            <p:nvPr/>
          </p:nvPicPr>
          <p:blipFill>
            <a:blip r:embed="rId2"/>
            <a:stretch/>
          </p:blipFill>
          <p:spPr>
            <a:xfrm>
              <a:off x="448920" y="1224000"/>
              <a:ext cx="2431080" cy="648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" descr=""/>
            <p:cNvPicPr/>
            <p:nvPr/>
          </p:nvPicPr>
          <p:blipFill>
            <a:blip r:embed="rId3"/>
            <a:stretch/>
          </p:blipFill>
          <p:spPr>
            <a:xfrm>
              <a:off x="432000" y="1910880"/>
              <a:ext cx="2232000" cy="1073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" descr=""/>
            <p:cNvPicPr/>
            <p:nvPr/>
          </p:nvPicPr>
          <p:blipFill>
            <a:blip r:embed="rId4"/>
            <a:stretch/>
          </p:blipFill>
          <p:spPr>
            <a:xfrm>
              <a:off x="432000" y="3078360"/>
              <a:ext cx="1512720" cy="3056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70200" y="339840"/>
            <a:ext cx="10079640" cy="7121880"/>
          </a:xfrm>
          <a:prstGeom prst="rect">
            <a:avLst/>
          </a:prstGeom>
          <a:ln w="0">
            <a:noFill/>
          </a:ln>
        </p:spPr>
      </p:pic>
      <p:sp>
        <p:nvSpPr>
          <p:cNvPr id="199" name=""/>
          <p:cNvSpPr txBox="1"/>
          <p:nvPr/>
        </p:nvSpPr>
        <p:spPr>
          <a:xfrm>
            <a:off x="3096000" y="420480"/>
            <a:ext cx="36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поглощения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00" name=""/>
          <p:cNvGrpSpPr/>
          <p:nvPr/>
        </p:nvGrpSpPr>
        <p:grpSpPr>
          <a:xfrm>
            <a:off x="5820480" y="2016000"/>
            <a:ext cx="2459520" cy="622080"/>
            <a:chOff x="5820480" y="2016000"/>
            <a:chExt cx="2459520" cy="622080"/>
          </a:xfrm>
        </p:grpSpPr>
        <p:pic>
          <p:nvPicPr>
            <p:cNvPr id="201" name="" descr=""/>
            <p:cNvPicPr/>
            <p:nvPr/>
          </p:nvPicPr>
          <p:blipFill>
            <a:blip r:embed="rId2"/>
            <a:stretch/>
          </p:blipFill>
          <p:spPr>
            <a:xfrm>
              <a:off x="5820480" y="2016000"/>
              <a:ext cx="2459520" cy="6220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1319400" y="2360160"/>
            <a:ext cx="7536600" cy="5124960"/>
          </a:xfrm>
          <a:prstGeom prst="rect">
            <a:avLst/>
          </a:prstGeom>
          <a:ln w="0">
            <a:noFill/>
          </a:ln>
        </p:spPr>
      </p:pic>
      <p:sp>
        <p:nvSpPr>
          <p:cNvPr id="203" name=""/>
          <p:cNvSpPr txBox="1"/>
          <p:nvPr/>
        </p:nvSpPr>
        <p:spPr>
          <a:xfrm>
            <a:off x="3096000" y="420480"/>
            <a:ext cx="36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поглощения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288000" y="1303200"/>
            <a:ext cx="9432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set/long EXTAB=MID_EXTINCTION:atmoexan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EXTINC/LONG obj_reb obj_air 1.2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5472000" y="1728000"/>
            <a:ext cx="43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учет экстинции в земной атмосфере при воздушной массе 1.2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116000" y="2304000"/>
            <a:ext cx="7704000" cy="523872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 txBox="1"/>
          <p:nvPr/>
        </p:nvSpPr>
        <p:spPr>
          <a:xfrm>
            <a:off x="2088000" y="348480"/>
            <a:ext cx="648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межзвездного поглощения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432000" y="1224000"/>
            <a:ext cx="6735600" cy="77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set/long EXTAB=MID_EXTINCTION:instexan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EXTINC/LONG obj_air obj_red 0.5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5472000" y="1620000"/>
            <a:ext cx="43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учет покраснения при E(B-V)=0.5</a:t>
            </a:r>
            <a:r>
              <a:rPr b="0" i="1" lang="ru-RU" sz="1800" spc="-1" strike="noStrike" baseline="33000">
                <a:solidFill>
                  <a:srgbClr val="008080"/>
                </a:solidFill>
                <a:latin typeface="Arial"/>
              </a:rPr>
              <a:t>m</a:t>
            </a:r>
            <a:endParaRPr b="0" lang="ru-RU" sz="1800" spc="-1" strike="noStrike">
              <a:latin typeface="Arial"/>
            </a:endParaRPr>
          </a:p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Av=3.1E(B-V)=1.5</a:t>
            </a:r>
            <a:r>
              <a:rPr b="0" i="1" lang="ru-RU" sz="1800" spc="-1" strike="noStrike" baseline="33000">
                <a:solidFill>
                  <a:srgbClr val="008080"/>
                </a:solidFill>
                <a:latin typeface="Arial"/>
              </a:rPr>
              <a:t>m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"/>
          <p:cNvSpPr txBox="1"/>
          <p:nvPr/>
        </p:nvSpPr>
        <p:spPr>
          <a:xfrm>
            <a:off x="2232000" y="504000"/>
            <a:ext cx="532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теллурических линий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504000" y="1368000"/>
            <a:ext cx="9144000" cy="314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Съемка спектра яркой звезды в ту же ночь и на том же зенитном расстоянии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Интенсивность теллурических линий зависит от 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состояния атмосферы (распределение температуры, давления)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насыщенности водяных паров, наличие облачности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высоты обсерватории над уровнем моря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зенитного расстояния объекта наблюдения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648000" y="5133960"/>
            <a:ext cx="8136000" cy="144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Существуют не только линии поглощения, но и излучения: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OI — 5577A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NaI — 5590A (натриевая вспышка)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rcRect l="0" t="36242" r="0" b="0"/>
          <a:stretch/>
        </p:blipFill>
        <p:spPr>
          <a:xfrm>
            <a:off x="216000" y="1260000"/>
            <a:ext cx="9648000" cy="3182760"/>
          </a:xfrm>
          <a:prstGeom prst="rect">
            <a:avLst/>
          </a:prstGeom>
          <a:ln w="0">
            <a:noFill/>
          </a:ln>
        </p:spPr>
      </p:pic>
      <p:sp>
        <p:nvSpPr>
          <p:cNvPr id="94" name=""/>
          <p:cNvSpPr txBox="1"/>
          <p:nvPr/>
        </p:nvSpPr>
        <p:spPr>
          <a:xfrm>
            <a:off x="2664000" y="167760"/>
            <a:ext cx="4799880" cy="69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200" spc="-1" strike="noStrike">
                <a:latin typeface="Arial"/>
              </a:rPr>
              <a:t>EMMI </a:t>
            </a:r>
            <a:r>
              <a:rPr b="1" lang="ru-RU" sz="2200" spc="-1" strike="noStrike">
                <a:latin typeface="Arial"/>
              </a:rPr>
              <a:t>- ESO </a:t>
            </a:r>
            <a:r>
              <a:rPr b="1" lang="ru-RU" sz="2200" spc="-1" strike="noStrike">
                <a:latin typeface="Arial"/>
              </a:rPr>
              <a:t>Multi </a:t>
            </a:r>
            <a:r>
              <a:rPr b="1" lang="ru-RU" sz="2200" spc="-1" strike="noStrike">
                <a:latin typeface="Arial"/>
              </a:rPr>
              <a:t>Mode </a:t>
            </a:r>
            <a:r>
              <a:rPr b="1" lang="ru-RU" sz="2200" spc="-1" strike="noStrike">
                <a:latin typeface="Arial"/>
              </a:rPr>
              <a:t>Instru</a:t>
            </a:r>
            <a:r>
              <a:rPr b="1" lang="ru-RU" sz="2200" spc="-1" strike="noStrike">
                <a:latin typeface="Arial"/>
              </a:rPr>
              <a:t>ment</a:t>
            </a:r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1584000" y="720000"/>
            <a:ext cx="7272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Спектр</a:t>
            </a:r>
            <a:r>
              <a:rPr b="0" lang="ru-RU" sz="1800" spc="-1" strike="noStrike">
                <a:latin typeface="Arial"/>
              </a:rPr>
              <a:t>ограф </a:t>
            </a:r>
            <a:r>
              <a:rPr b="0" lang="ru-RU" sz="1800" spc="-1" strike="noStrike">
                <a:latin typeface="Arial"/>
              </a:rPr>
              <a:t>низкого </a:t>
            </a:r>
            <a:r>
              <a:rPr b="0" lang="ru-RU" sz="1800" spc="-1" strike="noStrike">
                <a:latin typeface="Arial"/>
              </a:rPr>
              <a:t>и </a:t>
            </a:r>
            <a:r>
              <a:rPr b="0" lang="ru-RU" sz="1800" spc="-1" strike="noStrike">
                <a:latin typeface="Arial"/>
              </a:rPr>
              <a:t>средне</a:t>
            </a:r>
            <a:r>
              <a:rPr b="0" lang="ru-RU" sz="1800" spc="-1" strike="noStrike">
                <a:latin typeface="Arial"/>
              </a:rPr>
              <a:t>го </a:t>
            </a:r>
            <a:r>
              <a:rPr b="0" lang="ru-RU" sz="1800" spc="-1" strike="noStrike">
                <a:latin typeface="Arial"/>
              </a:rPr>
              <a:t>разреш</a:t>
            </a:r>
            <a:r>
              <a:rPr b="0" lang="ru-RU" sz="1800" spc="-1" strike="noStrike">
                <a:latin typeface="Arial"/>
              </a:rPr>
              <a:t>ения с </a:t>
            </a:r>
            <a:r>
              <a:rPr b="0" lang="ru-RU" sz="1800" spc="-1" strike="noStrike">
                <a:latin typeface="Arial"/>
              </a:rPr>
              <a:t>длинно</a:t>
            </a:r>
            <a:r>
              <a:rPr b="0" lang="ru-RU" sz="1800" spc="-1" strike="noStrike">
                <a:latin typeface="Arial"/>
              </a:rPr>
              <a:t>й </a:t>
            </a:r>
            <a:r>
              <a:rPr b="0" lang="ru-RU" sz="1800" spc="-1" strike="noStrike">
                <a:latin typeface="Arial"/>
              </a:rPr>
              <a:t>щелью</a:t>
            </a:r>
            <a:endParaRPr b="0" lang="ru-RU" sz="1800" spc="-1" strike="noStrike">
              <a:latin typeface="Arial"/>
            </a:endParaRPr>
          </a:p>
          <a:p>
            <a:pPr algn="ctr"/>
            <a:r>
              <a:rPr b="0" lang="ru-RU" sz="1800" spc="-1" strike="noStrike">
                <a:latin typeface="Arial"/>
              </a:rPr>
              <a:t>устано</a:t>
            </a:r>
            <a:r>
              <a:rPr b="0" lang="ru-RU" sz="1800" spc="-1" strike="noStrike">
                <a:latin typeface="Arial"/>
              </a:rPr>
              <a:t>влен в </a:t>
            </a:r>
            <a:r>
              <a:rPr b="0" lang="ru-RU" sz="1800" spc="-1" strike="noStrike">
                <a:latin typeface="Arial"/>
              </a:rPr>
              <a:t>фокусе </a:t>
            </a:r>
            <a:r>
              <a:rPr b="0" lang="ru-RU" sz="1800" spc="-1" strike="noStrike">
                <a:latin typeface="Arial"/>
              </a:rPr>
              <a:t>Нэсмит</a:t>
            </a:r>
            <a:r>
              <a:rPr b="0" lang="ru-RU" sz="1800" spc="-1" strike="noStrike">
                <a:latin typeface="Arial"/>
              </a:rPr>
              <a:t>а 4-</a:t>
            </a:r>
            <a:r>
              <a:rPr b="0" lang="ru-RU" sz="1800" spc="-1" strike="noStrike">
                <a:latin typeface="Arial"/>
              </a:rPr>
              <a:t>метров</a:t>
            </a:r>
            <a:r>
              <a:rPr b="0" lang="ru-RU" sz="1800" spc="-1" strike="noStrike">
                <a:latin typeface="Arial"/>
              </a:rPr>
              <a:t>ого </a:t>
            </a:r>
            <a:r>
              <a:rPr b="0" lang="ru-RU" sz="1800" spc="-1" strike="noStrike">
                <a:latin typeface="Arial"/>
              </a:rPr>
              <a:t>телеск</a:t>
            </a:r>
            <a:r>
              <a:rPr b="0" lang="ru-RU" sz="1800" spc="-1" strike="noStrike">
                <a:latin typeface="Arial"/>
              </a:rPr>
              <a:t>опа </a:t>
            </a:r>
            <a:r>
              <a:rPr b="0" lang="ru-RU" sz="1800" spc="-1" strike="noStrike">
                <a:latin typeface="Arial"/>
              </a:rPr>
              <a:t>NTT </a:t>
            </a:r>
            <a:r>
              <a:rPr b="0" lang="ru-RU" sz="1800" spc="-1" strike="noStrike">
                <a:latin typeface="Arial"/>
              </a:rPr>
              <a:t>(ESO)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29880" y="4961160"/>
            <a:ext cx="10079640" cy="195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216000" y="1440000"/>
            <a:ext cx="9596520" cy="4896000"/>
          </a:xfrm>
          <a:prstGeom prst="rect">
            <a:avLst/>
          </a:prstGeom>
          <a:ln w="0">
            <a:noFill/>
          </a:ln>
        </p:spPr>
      </p:pic>
      <p:sp>
        <p:nvSpPr>
          <p:cNvPr id="214" name=""/>
          <p:cNvSpPr txBox="1"/>
          <p:nvPr/>
        </p:nvSpPr>
        <p:spPr>
          <a:xfrm>
            <a:off x="2232000" y="504000"/>
            <a:ext cx="532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теллурических линий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203400" y="1008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16" name=""/>
          <p:cNvSpPr txBox="1"/>
          <p:nvPr/>
        </p:nvSpPr>
        <p:spPr>
          <a:xfrm>
            <a:off x="2805120" y="361800"/>
            <a:ext cx="461412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Спектр теллурических линий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288000" y="4248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18" name=""/>
          <p:cNvSpPr txBox="1"/>
          <p:nvPr/>
        </p:nvSpPr>
        <p:spPr>
          <a:xfrm>
            <a:off x="1026360" y="3024000"/>
            <a:ext cx="1755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1800" spc="-1" strike="noStrike">
                <a:latin typeface="Arial"/>
              </a:rPr>
              <a:t>DIB</a:t>
            </a:r>
            <a:endParaRPr b="0" lang="ru-RU" sz="1800" spc="-1" strike="noStrike">
              <a:latin typeface="Arial"/>
            </a:endParaRPr>
          </a:p>
          <a:p>
            <a:pPr algn="ctr"/>
            <a:r>
              <a:rPr b="1" lang="ru-RU" sz="1800" spc="-1" strike="noStrike">
                <a:latin typeface="Arial"/>
              </a:rPr>
              <a:t>межзвездное </a:t>
            </a:r>
            <a:endParaRPr b="0" lang="ru-RU" sz="1800" spc="-1" strike="noStrike">
              <a:latin typeface="Arial"/>
            </a:endParaRPr>
          </a:p>
          <a:p>
            <a:pPr algn="ctr"/>
            <a:r>
              <a:rPr b="1" lang="ru-RU" sz="1800" spc="-1" strike="noStrike">
                <a:latin typeface="Arial"/>
              </a:rPr>
              <a:t>пространство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 flipV="1">
            <a:off x="1872000" y="1656000"/>
            <a:ext cx="216000" cy="1368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"/>
          <p:cNvSpPr/>
          <p:nvPr/>
        </p:nvSpPr>
        <p:spPr>
          <a:xfrm flipH="1" flipV="1">
            <a:off x="1512000" y="1944000"/>
            <a:ext cx="360000" cy="108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"/>
          <p:cNvSpPr txBox="1"/>
          <p:nvPr/>
        </p:nvSpPr>
        <p:spPr>
          <a:xfrm>
            <a:off x="2448000" y="5751000"/>
            <a:ext cx="331848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1800" spc="-1" strike="noStrike">
                <a:latin typeface="Arial"/>
              </a:rPr>
              <a:t>NaI (D</a:t>
            </a:r>
            <a:r>
              <a:rPr b="1" lang="ru-RU" sz="1800" spc="-1" strike="noStrike" baseline="-33000">
                <a:latin typeface="Arial"/>
              </a:rPr>
              <a:t>1</a:t>
            </a:r>
            <a:r>
              <a:rPr b="1" lang="ru-RU" sz="1800" spc="-1" strike="noStrike">
                <a:latin typeface="Arial"/>
              </a:rPr>
              <a:t> D</a:t>
            </a:r>
            <a:r>
              <a:rPr b="1" lang="ru-RU" sz="1800" spc="-1" strike="noStrike" baseline="-33000">
                <a:latin typeface="Arial"/>
              </a:rPr>
              <a:t>2</a:t>
            </a:r>
            <a:r>
              <a:rPr b="1" lang="ru-RU" sz="1800" spc="-1" strike="noStrike">
                <a:latin typeface="Arial"/>
              </a:rPr>
              <a:t>)</a:t>
            </a:r>
            <a:endParaRPr b="0" lang="ru-RU" sz="1800" spc="-1" strike="noStrike">
              <a:latin typeface="Arial"/>
            </a:endParaRPr>
          </a:p>
          <a:p>
            <a:pPr algn="ctr"/>
            <a:r>
              <a:rPr b="1" lang="ru-RU" sz="1800" spc="-1" strike="noStrike">
                <a:latin typeface="Arial"/>
              </a:rPr>
              <a:t>межзвездное пространство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 flipV="1">
            <a:off x="3960000" y="4680000"/>
            <a:ext cx="1728000" cy="1071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"/>
          <p:cNvSpPr/>
          <p:nvPr/>
        </p:nvSpPr>
        <p:spPr>
          <a:xfrm flipV="1">
            <a:off x="3960000" y="4680000"/>
            <a:ext cx="2016000" cy="1071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4" name=""/>
          <p:cNvGrpSpPr/>
          <p:nvPr/>
        </p:nvGrpSpPr>
        <p:grpSpPr>
          <a:xfrm>
            <a:off x="4392000" y="1872000"/>
            <a:ext cx="4680000" cy="3897000"/>
            <a:chOff x="4392000" y="1872000"/>
            <a:chExt cx="4680000" cy="3897000"/>
          </a:xfrm>
        </p:grpSpPr>
        <p:sp>
          <p:nvSpPr>
            <p:cNvPr id="225" name=""/>
            <p:cNvSpPr txBox="1"/>
            <p:nvPr/>
          </p:nvSpPr>
          <p:spPr>
            <a:xfrm>
              <a:off x="4392000" y="3245760"/>
              <a:ext cx="1372320" cy="858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ru-RU" sz="1800" spc="-1" strike="noStrike">
                  <a:solidFill>
                    <a:srgbClr val="ff0000"/>
                  </a:solidFill>
                  <a:latin typeface="Arial"/>
                </a:rPr>
                <a:t>HeI</a:t>
              </a:r>
              <a:endParaRPr b="0" lang="ru-RU" sz="1800" spc="-1" strike="noStrike">
                <a:latin typeface="Arial"/>
              </a:endParaRPr>
            </a:p>
            <a:p>
              <a:pPr algn="ctr"/>
              <a:r>
                <a:rPr b="0" lang="ru-RU" sz="1800" spc="-1" strike="noStrike">
                  <a:solidFill>
                    <a:srgbClr val="ff0000"/>
                  </a:solidFill>
                  <a:latin typeface="Arial"/>
                </a:rPr>
                <a:t>звездная</a:t>
              </a:r>
              <a:endParaRPr b="0" lang="ru-RU" sz="1800" spc="-1" strike="noStrike">
                <a:latin typeface="Arial"/>
              </a:endParaRPr>
            </a:p>
            <a:p>
              <a:pPr algn="ctr"/>
              <a:r>
                <a:rPr b="0" lang="ru-RU" sz="1800" spc="-1" strike="noStrike">
                  <a:solidFill>
                    <a:srgbClr val="ff0000"/>
                  </a:solidFill>
                  <a:latin typeface="Arial"/>
                </a:rPr>
                <a:t>атмосфера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 flipV="1">
              <a:off x="5040000" y="2304000"/>
              <a:ext cx="144000" cy="941760"/>
            </a:xfrm>
            <a:prstGeom prst="line">
              <a:avLst/>
            </a:prstGeom>
            <a:ln w="0">
              <a:solidFill>
                <a:srgbClr val="ff3366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"/>
            <p:cNvSpPr/>
            <p:nvPr/>
          </p:nvSpPr>
          <p:spPr>
            <a:xfrm flipH="1" flipV="1">
              <a:off x="5544000" y="2160000"/>
              <a:ext cx="2232000" cy="2880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"/>
            <p:cNvSpPr/>
            <p:nvPr/>
          </p:nvSpPr>
          <p:spPr>
            <a:xfrm flipH="1" flipV="1">
              <a:off x="5832000" y="1872000"/>
              <a:ext cx="1944000" cy="3168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"/>
            <p:cNvSpPr/>
            <p:nvPr/>
          </p:nvSpPr>
          <p:spPr>
            <a:xfrm flipH="1" flipV="1">
              <a:off x="6192000" y="1944000"/>
              <a:ext cx="1584000" cy="3096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"/>
            <p:cNvSpPr/>
            <p:nvPr/>
          </p:nvSpPr>
          <p:spPr>
            <a:xfrm flipH="1" flipV="1">
              <a:off x="6480000" y="1944000"/>
              <a:ext cx="1296000" cy="3096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"/>
            <p:cNvSpPr/>
            <p:nvPr/>
          </p:nvSpPr>
          <p:spPr>
            <a:xfrm flipH="1" flipV="1">
              <a:off x="6912000" y="2232000"/>
              <a:ext cx="864000" cy="2808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"/>
            <p:cNvSpPr/>
            <p:nvPr/>
          </p:nvSpPr>
          <p:spPr>
            <a:xfrm flipH="1" flipV="1">
              <a:off x="7056000" y="2016000"/>
              <a:ext cx="720000" cy="3024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"/>
            <p:cNvSpPr/>
            <p:nvPr/>
          </p:nvSpPr>
          <p:spPr>
            <a:xfrm flipH="1" flipV="1">
              <a:off x="7344000" y="2160000"/>
              <a:ext cx="432000" cy="2880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"/>
            <p:cNvSpPr/>
            <p:nvPr/>
          </p:nvSpPr>
          <p:spPr>
            <a:xfrm flipV="1">
              <a:off x="7776000" y="2232000"/>
              <a:ext cx="0" cy="2808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"/>
            <p:cNvSpPr/>
            <p:nvPr/>
          </p:nvSpPr>
          <p:spPr>
            <a:xfrm flipV="1">
              <a:off x="7776000" y="2160000"/>
              <a:ext cx="216000" cy="2880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"/>
            <p:cNvSpPr/>
            <p:nvPr/>
          </p:nvSpPr>
          <p:spPr>
            <a:xfrm flipV="1">
              <a:off x="7776000" y="2016000"/>
              <a:ext cx="576000" cy="3024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"/>
            <p:cNvSpPr/>
            <p:nvPr/>
          </p:nvSpPr>
          <p:spPr>
            <a:xfrm flipV="1">
              <a:off x="7776000" y="2160000"/>
              <a:ext cx="1008000" cy="2808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"/>
            <p:cNvSpPr/>
            <p:nvPr/>
          </p:nvSpPr>
          <p:spPr>
            <a:xfrm flipV="1">
              <a:off x="7776000" y="1872000"/>
              <a:ext cx="1296000" cy="3168000"/>
            </a:xfrm>
            <a:prstGeom prst="line">
              <a:avLst/>
            </a:prstGeom>
            <a:ln w="0">
              <a:solidFill>
                <a:srgbClr val="00ae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"/>
            <p:cNvSpPr txBox="1"/>
            <p:nvPr/>
          </p:nvSpPr>
          <p:spPr>
            <a:xfrm>
              <a:off x="6696000" y="5112000"/>
              <a:ext cx="2198520" cy="6570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ru-RU" sz="1800" spc="-1" strike="noStrike">
                  <a:solidFill>
                    <a:srgbClr val="00ae00"/>
                  </a:solidFill>
                  <a:latin typeface="Arial"/>
                </a:rPr>
                <a:t>H</a:t>
              </a:r>
              <a:r>
                <a:rPr b="0" lang="ru-RU" sz="1800" spc="-1" strike="noStrike" baseline="-33000">
                  <a:solidFill>
                    <a:srgbClr val="00ae00"/>
                  </a:solidFill>
                  <a:latin typeface="Arial"/>
                </a:rPr>
                <a:t>2</a:t>
              </a:r>
              <a:r>
                <a:rPr b="0" lang="ru-RU" sz="1800" spc="-1" strike="noStrike">
                  <a:solidFill>
                    <a:srgbClr val="00ae00"/>
                  </a:solidFill>
                  <a:latin typeface="Arial"/>
                </a:rPr>
                <a:t>O</a:t>
              </a:r>
              <a:endParaRPr b="0" lang="ru-RU" sz="1800" spc="-1" strike="noStrike">
                <a:latin typeface="Arial"/>
              </a:endParaRPr>
            </a:p>
            <a:p>
              <a:pPr algn="ctr"/>
              <a:r>
                <a:rPr b="0" lang="ru-RU" sz="1800" spc="-1" strike="noStrike">
                  <a:solidFill>
                    <a:srgbClr val="00ae00"/>
                  </a:solidFill>
                  <a:latin typeface="Arial"/>
                </a:rPr>
                <a:t>земная атмосфера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240" name=""/>
          <p:cNvSpPr txBox="1"/>
          <p:nvPr/>
        </p:nvSpPr>
        <p:spPr>
          <a:xfrm rot="16200000">
            <a:off x="-954720" y="23353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xit" presetID="35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00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1"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144000" y="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43" name=""/>
          <p:cNvSpPr txBox="1"/>
          <p:nvPr/>
        </p:nvSpPr>
        <p:spPr>
          <a:xfrm>
            <a:off x="7560000" y="5616000"/>
            <a:ext cx="3970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KI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 flipV="1">
            <a:off x="7704000" y="4032000"/>
            <a:ext cx="720000" cy="1584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"/>
          <p:cNvSpPr/>
          <p:nvPr/>
        </p:nvSpPr>
        <p:spPr>
          <a:xfrm flipH="1" flipV="1">
            <a:off x="6480000" y="5256000"/>
            <a:ext cx="1224000" cy="36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"/>
          <p:cNvSpPr txBox="1"/>
          <p:nvPr/>
        </p:nvSpPr>
        <p:spPr>
          <a:xfrm rot="16200000">
            <a:off x="-450720" y="21409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297000" y="36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49" name=""/>
          <p:cNvSpPr txBox="1"/>
          <p:nvPr/>
        </p:nvSpPr>
        <p:spPr>
          <a:xfrm rot="16200000">
            <a:off x="-450720" y="21409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0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288000" y="36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52" name=""/>
          <p:cNvSpPr txBox="1"/>
          <p:nvPr/>
        </p:nvSpPr>
        <p:spPr>
          <a:xfrm rot="16200000">
            <a:off x="-450720" y="20689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288000" y="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55" name=""/>
          <p:cNvSpPr txBox="1"/>
          <p:nvPr/>
        </p:nvSpPr>
        <p:spPr>
          <a:xfrm rot="16200000">
            <a:off x="-392400" y="21193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297000" y="36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58" name=""/>
          <p:cNvSpPr txBox="1"/>
          <p:nvPr/>
        </p:nvSpPr>
        <p:spPr>
          <a:xfrm rot="16200000">
            <a:off x="-392400" y="21409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297000" y="36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61" name=""/>
          <p:cNvSpPr txBox="1"/>
          <p:nvPr/>
        </p:nvSpPr>
        <p:spPr>
          <a:xfrm rot="16200000">
            <a:off x="-450720" y="21193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2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 txBox="1"/>
          <p:nvPr/>
        </p:nvSpPr>
        <p:spPr>
          <a:xfrm>
            <a:off x="1584000" y="276480"/>
            <a:ext cx="720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Абс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олю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тна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я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ибр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овк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 по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пот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ока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м 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64" name=""/>
          <p:cNvSpPr txBox="1"/>
          <p:nvPr/>
        </p:nvSpPr>
        <p:spPr>
          <a:xfrm>
            <a:off x="792000" y="864000"/>
            <a:ext cx="8568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Испо</a:t>
            </a:r>
            <a:r>
              <a:rPr b="0" lang="ru-RU" sz="2400" spc="-1" strike="noStrike">
                <a:latin typeface="Arial"/>
              </a:rPr>
              <a:t>льзо</a:t>
            </a:r>
            <a:r>
              <a:rPr b="0" lang="ru-RU" sz="2400" spc="-1" strike="noStrike">
                <a:latin typeface="Arial"/>
              </a:rPr>
              <a:t>вани</a:t>
            </a:r>
            <a:r>
              <a:rPr b="0" lang="ru-RU" sz="2400" spc="-1" strike="noStrike">
                <a:latin typeface="Arial"/>
              </a:rPr>
              <a:t>е </a:t>
            </a:r>
            <a:r>
              <a:rPr b="0" lang="ru-RU" sz="2400" spc="-1" strike="noStrike">
                <a:latin typeface="Arial"/>
              </a:rPr>
              <a:t>спект</a:t>
            </a:r>
            <a:r>
              <a:rPr b="0" lang="ru-RU" sz="2400" spc="-1" strike="noStrike">
                <a:latin typeface="Arial"/>
              </a:rPr>
              <a:t>рофо</a:t>
            </a:r>
            <a:r>
              <a:rPr b="0" lang="ru-RU" sz="2400" spc="-1" strike="noStrike">
                <a:latin typeface="Arial"/>
              </a:rPr>
              <a:t>томе</a:t>
            </a:r>
            <a:r>
              <a:rPr b="0" lang="ru-RU" sz="2400" spc="-1" strike="noStrike">
                <a:latin typeface="Arial"/>
              </a:rPr>
              <a:t>трич</a:t>
            </a:r>
            <a:r>
              <a:rPr b="0" lang="ru-RU" sz="2400" spc="-1" strike="noStrike">
                <a:latin typeface="Arial"/>
              </a:rPr>
              <a:t>еских </a:t>
            </a:r>
            <a:r>
              <a:rPr b="0" lang="ru-RU" sz="2400" spc="-1" strike="noStrike">
                <a:latin typeface="Arial"/>
              </a:rPr>
              <a:t>стан</a:t>
            </a:r>
            <a:r>
              <a:rPr b="0" lang="ru-RU" sz="2400" spc="-1" strike="noStrike">
                <a:latin typeface="Arial"/>
              </a:rPr>
              <a:t>дарт</a:t>
            </a:r>
            <a:r>
              <a:rPr b="0" lang="ru-RU" sz="2400" spc="-1" strike="noStrike">
                <a:latin typeface="Arial"/>
              </a:rPr>
              <a:t>ов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65" name=""/>
          <p:cNvGraphicFramePr/>
          <p:nvPr/>
        </p:nvGraphicFramePr>
        <p:xfrm>
          <a:off x="591840" y="1367280"/>
          <a:ext cx="8818560" cy="5955840"/>
        </p:xfrm>
        <a:graphic>
          <a:graphicData uri="http://schemas.openxmlformats.org/drawingml/2006/table">
            <a:tbl>
              <a:tblPr/>
              <a:tblGrid>
                <a:gridCol w="982800"/>
                <a:gridCol w="2543400"/>
                <a:gridCol w="1763280"/>
                <a:gridCol w="1763280"/>
                <a:gridCol w="1766160"/>
              </a:tblGrid>
              <a:tr h="61776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Simbad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catalog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Название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Авторы, 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Кол-во звезд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Интервал длин волн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64368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III/202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Spectrophotometric Catalogue of Stars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Kharitonov+, 1988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1147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3225-7575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61776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III/208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Spectrophotometric Catalog of Stars of SAI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Glushneva+ 1998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866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3225-7625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8618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III/126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Stellar Spectrophotometric Catalogue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Burnashev 1985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1588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3200-7350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61776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III/209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Spectrophotometric Standards of 7-8 mag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Biryukov+ 1998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82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3400-7500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61776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III/48B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Spectrophotometric Scans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Breger 1976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937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3200-12000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86184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II/179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Southern Spectrophotometric Standards. I + II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Hamuy+ 1992,94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3300-7550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1117800"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III/124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Spectrophotometry of bright F, G, K and M-type stars. 60 Southern and Equatorial stars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Kiehling, 1987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60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latin typeface="Arial"/>
                        </a:rPr>
                        <a:t>3200-8600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120" y="65520"/>
            <a:ext cx="10079640" cy="572256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6120" y="5786280"/>
            <a:ext cx="10079640" cy="169704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 txBox="1"/>
          <p:nvPr/>
        </p:nvSpPr>
        <p:spPr>
          <a:xfrm>
            <a:off x="2160000" y="65520"/>
            <a:ext cx="60678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400" spc="-1" strike="noStrike">
                <a:latin typeface="Arial"/>
              </a:rPr>
              <a:t>http://</a:t>
            </a:r>
            <a:r>
              <a:rPr b="0" lang="ru-RU" sz="1400" spc="-1" strike="noStrike">
                <a:latin typeface="Arial"/>
              </a:rPr>
              <a:t>www.ls.e</a:t>
            </a:r>
            <a:r>
              <a:rPr b="0" lang="ru-RU" sz="1400" spc="-1" strike="noStrike">
                <a:latin typeface="Arial"/>
              </a:rPr>
              <a:t>so.org/</a:t>
            </a:r>
            <a:r>
              <a:rPr b="0" lang="ru-RU" sz="1400" spc="-1" strike="noStrike">
                <a:latin typeface="Arial"/>
              </a:rPr>
              <a:t>sci/</a:t>
            </a:r>
            <a:r>
              <a:rPr b="0" lang="ru-RU" sz="1400" spc="-1" strike="noStrike">
                <a:latin typeface="Arial"/>
              </a:rPr>
              <a:t>facilities/</a:t>
            </a:r>
            <a:r>
              <a:rPr b="0" lang="ru-RU" sz="1400" spc="-1" strike="noStrike">
                <a:latin typeface="Arial"/>
              </a:rPr>
              <a:t>lasilla/</a:t>
            </a:r>
            <a:r>
              <a:rPr b="0" lang="ru-RU" sz="1400" spc="-1" strike="noStrike">
                <a:latin typeface="Arial"/>
              </a:rPr>
              <a:t>instrume</a:t>
            </a:r>
            <a:r>
              <a:rPr b="0" lang="ru-RU" sz="1400" spc="-1" strike="noStrike">
                <a:latin typeface="Arial"/>
              </a:rPr>
              <a:t>nts/emmi/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 txBox="1"/>
          <p:nvPr/>
        </p:nvSpPr>
        <p:spPr>
          <a:xfrm>
            <a:off x="936000" y="936000"/>
            <a:ext cx="50058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</a:t>
            </a:r>
            <a:r>
              <a:rPr b="0" lang="ru-RU" sz="2400" spc="-1" strike="noStrike">
                <a:latin typeface="Arial"/>
              </a:rPr>
              <a:t>INTE</a:t>
            </a:r>
            <a:r>
              <a:rPr b="0" lang="ru-RU" sz="2400" spc="-1" strike="noStrike">
                <a:latin typeface="Arial"/>
              </a:rPr>
              <a:t>GRA</a:t>
            </a:r>
            <a:r>
              <a:rPr b="0" lang="ru-RU" sz="2400" spc="-1" strike="noStrike">
                <a:latin typeface="Arial"/>
              </a:rPr>
              <a:t>TE/L</a:t>
            </a:r>
            <a:r>
              <a:rPr b="0" lang="ru-RU" sz="2400" spc="-1" strike="noStrike">
                <a:latin typeface="Arial"/>
              </a:rPr>
              <a:t>ONG  </a:t>
            </a:r>
            <a:r>
              <a:rPr b="0" lang="ru-RU" sz="2400" spc="-1" strike="noStrike">
                <a:latin typeface="Arial"/>
              </a:rPr>
              <a:t>std  </a:t>
            </a:r>
            <a:r>
              <a:rPr b="0" lang="ru-RU" sz="2400" spc="-1" strike="noStrike">
                <a:latin typeface="Arial"/>
              </a:rPr>
              <a:t>flux </a:t>
            </a:r>
            <a:r>
              <a:rPr b="0" lang="ru-RU" sz="2400" spc="-1" strike="noStrike">
                <a:latin typeface="Arial"/>
              </a:rPr>
              <a:t>resp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</a:t>
            </a:r>
            <a:r>
              <a:rPr b="0" lang="ru-RU" sz="2400" spc="-1" strike="noStrike">
                <a:latin typeface="Arial"/>
              </a:rPr>
              <a:t>CALI</a:t>
            </a:r>
            <a:r>
              <a:rPr b="0" lang="ru-RU" sz="2400" spc="-1" strike="noStrike">
                <a:latin typeface="Arial"/>
              </a:rPr>
              <a:t>B/FL</a:t>
            </a:r>
            <a:r>
              <a:rPr b="0" lang="ru-RU" sz="2400" spc="-1" strike="noStrike">
                <a:latin typeface="Arial"/>
              </a:rPr>
              <a:t>UX in </a:t>
            </a:r>
            <a:r>
              <a:rPr b="0" lang="ru-RU" sz="2400" spc="-1" strike="noStrike">
                <a:latin typeface="Arial"/>
              </a:rPr>
              <a:t>out </a:t>
            </a:r>
            <a:r>
              <a:rPr b="0" lang="ru-RU" sz="2400" spc="-1" strike="noStrike">
                <a:latin typeface="Arial"/>
              </a:rPr>
              <a:t>resp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3960000" y="1366200"/>
            <a:ext cx="576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1800" spc="-1" strike="noStrike">
                <a:latin typeface="Arial"/>
              </a:rPr>
              <a:t>std</a:t>
            </a:r>
            <a:r>
              <a:rPr b="0" lang="ru-RU" sz="1800" spc="-1" strike="noStrike">
                <a:latin typeface="Arial"/>
              </a:rPr>
              <a:t> — </a:t>
            </a:r>
            <a:r>
              <a:rPr b="0" lang="ru-RU" sz="1800" spc="-1" strike="noStrike">
                <a:latin typeface="Arial"/>
              </a:rPr>
              <a:t>1D </a:t>
            </a:r>
            <a:r>
              <a:rPr b="0" lang="ru-RU" sz="1800" spc="-1" strike="noStrike">
                <a:latin typeface="Arial"/>
              </a:rPr>
              <a:t>спектр </a:t>
            </a:r>
            <a:r>
              <a:rPr b="0" lang="ru-RU" sz="1800" spc="-1" strike="noStrike">
                <a:latin typeface="Arial"/>
              </a:rPr>
              <a:t>станда</a:t>
            </a:r>
            <a:r>
              <a:rPr b="0" lang="ru-RU" sz="1800" spc="-1" strike="noStrike">
                <a:latin typeface="Arial"/>
              </a:rPr>
              <a:t>ртной </a:t>
            </a:r>
            <a:r>
              <a:rPr b="0" lang="ru-RU" sz="1800" spc="-1" strike="noStrike">
                <a:latin typeface="Arial"/>
              </a:rPr>
              <a:t>звезды </a:t>
            </a:r>
            <a:r>
              <a:rPr b="0" lang="ru-RU" sz="1800" spc="-1" strike="noStrike">
                <a:latin typeface="Arial"/>
              </a:rPr>
              <a:t>с </a:t>
            </a:r>
            <a:r>
              <a:rPr b="0" lang="ru-RU" sz="1800" spc="-1" strike="noStrike">
                <a:latin typeface="Arial"/>
              </a:rPr>
              <a:t>учтенн</a:t>
            </a:r>
            <a:r>
              <a:rPr b="0" lang="ru-RU" sz="1800" spc="-1" strike="noStrike">
                <a:latin typeface="Arial"/>
              </a:rPr>
              <a:t>ой </a:t>
            </a:r>
            <a:r>
              <a:rPr b="0" lang="ru-RU" sz="1800" spc="-1" strike="noStrike">
                <a:latin typeface="Arial"/>
              </a:rPr>
              <a:t>атмос</a:t>
            </a:r>
            <a:r>
              <a:rPr b="0" lang="ru-RU" sz="1800" spc="-1" strike="noStrike">
                <a:latin typeface="Arial"/>
              </a:rPr>
              <a:t>ферно</a:t>
            </a:r>
            <a:r>
              <a:rPr b="0" lang="ru-RU" sz="1800" spc="-1" strike="noStrike">
                <a:latin typeface="Arial"/>
              </a:rPr>
              <a:t>й </a:t>
            </a:r>
            <a:r>
              <a:rPr b="0" lang="ru-RU" sz="1800" spc="-1" strike="noStrike">
                <a:latin typeface="Arial"/>
              </a:rPr>
              <a:t>экстин</a:t>
            </a:r>
            <a:r>
              <a:rPr b="0" lang="ru-RU" sz="1800" spc="-1" strike="noStrike">
                <a:latin typeface="Arial"/>
              </a:rPr>
              <a:t>цией</a:t>
            </a:r>
            <a:endParaRPr b="0" lang="ru-RU" sz="1800" spc="-1" strike="noStrike">
              <a:latin typeface="Arial"/>
            </a:endParaRPr>
          </a:p>
          <a:p>
            <a:r>
              <a:rPr b="1" lang="ru-RU" sz="1800" spc="-1" strike="noStrike">
                <a:latin typeface="Arial"/>
              </a:rPr>
              <a:t>flux</a:t>
            </a:r>
            <a:r>
              <a:rPr b="0" lang="ru-RU" sz="1800" spc="-1" strike="noStrike">
                <a:latin typeface="Arial"/>
              </a:rPr>
              <a:t> — </a:t>
            </a:r>
            <a:r>
              <a:rPr b="0" lang="ru-RU" sz="1800" spc="-1" strike="noStrike">
                <a:latin typeface="Arial"/>
              </a:rPr>
              <a:t>таблиц</a:t>
            </a:r>
            <a:r>
              <a:rPr b="0" lang="ru-RU" sz="1800" spc="-1" strike="noStrike">
                <a:latin typeface="Arial"/>
              </a:rPr>
              <a:t>а </a:t>
            </a:r>
            <a:r>
              <a:rPr b="0" lang="ru-RU" sz="1800" spc="-1" strike="noStrike">
                <a:latin typeface="Arial"/>
              </a:rPr>
              <a:t>спектр</a:t>
            </a:r>
            <a:r>
              <a:rPr b="0" lang="ru-RU" sz="1800" spc="-1" strike="noStrike">
                <a:latin typeface="Arial"/>
              </a:rPr>
              <a:t>офото</a:t>
            </a:r>
            <a:r>
              <a:rPr b="0" lang="ru-RU" sz="1800" spc="-1" strike="noStrike">
                <a:latin typeface="Arial"/>
              </a:rPr>
              <a:t>метрич</a:t>
            </a:r>
            <a:r>
              <a:rPr b="0" lang="ru-RU" sz="1800" spc="-1" strike="noStrike">
                <a:latin typeface="Arial"/>
              </a:rPr>
              <a:t>еских </a:t>
            </a:r>
            <a:r>
              <a:rPr b="0" lang="ru-RU" sz="1800" spc="-1" strike="noStrike">
                <a:latin typeface="Arial"/>
              </a:rPr>
              <a:t>потоко</a:t>
            </a:r>
            <a:r>
              <a:rPr b="0" lang="ru-RU" sz="1800" spc="-1" strike="noStrike">
                <a:latin typeface="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r>
              <a:rPr b="1" lang="ru-RU" sz="1800" spc="-1" strike="noStrike">
                <a:latin typeface="Arial"/>
              </a:rPr>
              <a:t>resp</a:t>
            </a:r>
            <a:r>
              <a:rPr b="0" lang="ru-RU" sz="1800" spc="-1" strike="noStrike">
                <a:latin typeface="Arial"/>
              </a:rPr>
              <a:t> - </a:t>
            </a:r>
            <a:r>
              <a:rPr b="0" lang="ru-RU" sz="1800" spc="-1" strike="noStrike">
                <a:latin typeface="Arial"/>
              </a:rPr>
              <a:t>(output) </a:t>
            </a:r>
            <a:r>
              <a:rPr b="0" lang="ru-RU" sz="1800" spc="-1" strike="noStrike">
                <a:latin typeface="Arial"/>
              </a:rPr>
              <a:t>таблиц</a:t>
            </a:r>
            <a:r>
              <a:rPr b="0" lang="ru-RU" sz="1800" spc="-1" strike="noStrike">
                <a:latin typeface="Arial"/>
              </a:rPr>
              <a:t>а </a:t>
            </a:r>
            <a:r>
              <a:rPr b="0" lang="ru-RU" sz="1800" spc="-1" strike="noStrike">
                <a:latin typeface="Arial"/>
              </a:rPr>
              <a:t>перево</a:t>
            </a:r>
            <a:r>
              <a:rPr b="0" lang="ru-RU" sz="1800" spc="-1" strike="noStrike">
                <a:latin typeface="Arial"/>
              </a:rPr>
              <a:t>да в </a:t>
            </a:r>
            <a:r>
              <a:rPr b="0" lang="ru-RU" sz="1800" spc="-1" strike="noStrike">
                <a:latin typeface="Arial"/>
              </a:rPr>
              <a:t>потоки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360" y="137880"/>
            <a:ext cx="10079640" cy="727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 txBox="1"/>
          <p:nvPr/>
        </p:nvSpPr>
        <p:spPr>
          <a:xfrm>
            <a:off x="2232000" y="432000"/>
            <a:ext cx="576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Пре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два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рит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ель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ная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обр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або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тка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144000" y="1438920"/>
            <a:ext cx="9504000" cy="246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Сюда </a:t>
            </a:r>
            <a:r>
              <a:rPr b="0" lang="ru-RU" sz="2400" spc="-1" strike="noStrike">
                <a:latin typeface="Arial"/>
              </a:rPr>
              <a:t>вход</a:t>
            </a:r>
            <a:r>
              <a:rPr b="0" lang="ru-RU" sz="2400" spc="-1" strike="noStrike">
                <a:latin typeface="Arial"/>
              </a:rPr>
              <a:t>ит </a:t>
            </a:r>
            <a:r>
              <a:rPr b="0" lang="ru-RU" sz="2400" spc="-1" strike="noStrike">
                <a:latin typeface="Arial"/>
              </a:rPr>
              <a:t>весь </a:t>
            </a:r>
            <a:r>
              <a:rPr b="0" lang="ru-RU" sz="2400" spc="-1" strike="noStrike">
                <a:latin typeface="Arial"/>
              </a:rPr>
              <a:t>комп</a:t>
            </a:r>
            <a:r>
              <a:rPr b="0" lang="ru-RU" sz="2400" spc="-1" strike="noStrike">
                <a:latin typeface="Arial"/>
              </a:rPr>
              <a:t>лекс </a:t>
            </a:r>
            <a:r>
              <a:rPr b="0" lang="ru-RU" sz="2400" spc="-1" strike="noStrike">
                <a:latin typeface="Arial"/>
              </a:rPr>
              <a:t>перв</a:t>
            </a:r>
            <a:r>
              <a:rPr b="0" lang="ru-RU" sz="2400" spc="-1" strike="noStrike">
                <a:latin typeface="Arial"/>
              </a:rPr>
              <a:t>онач</a:t>
            </a:r>
            <a:r>
              <a:rPr b="0" lang="ru-RU" sz="2400" spc="-1" strike="noStrike">
                <a:latin typeface="Arial"/>
              </a:rPr>
              <a:t>альн</a:t>
            </a:r>
            <a:r>
              <a:rPr b="0" lang="ru-RU" sz="2400" spc="-1" strike="noStrike">
                <a:latin typeface="Arial"/>
              </a:rPr>
              <a:t>ых </a:t>
            </a:r>
            <a:r>
              <a:rPr b="0" lang="ru-RU" sz="2400" spc="-1" strike="noStrike">
                <a:latin typeface="Arial"/>
              </a:rPr>
              <a:t>дейс</a:t>
            </a:r>
            <a:r>
              <a:rPr b="0" lang="ru-RU" sz="2400" spc="-1" strike="noStrike">
                <a:latin typeface="Arial"/>
              </a:rPr>
              <a:t>твий </a:t>
            </a:r>
            <a:r>
              <a:rPr b="0" lang="ru-RU" sz="2400" spc="-1" strike="noStrike">
                <a:latin typeface="Arial"/>
              </a:rPr>
              <a:t>над </a:t>
            </a:r>
            <a:r>
              <a:rPr b="0" lang="ru-RU" sz="2400" spc="-1" strike="noStrike">
                <a:latin typeface="Arial"/>
              </a:rPr>
              <a:t>кадр</a:t>
            </a:r>
            <a:r>
              <a:rPr b="0" lang="ru-RU" sz="2400" spc="-1" strike="noStrike">
                <a:latin typeface="Arial"/>
              </a:rPr>
              <a:t>ами </a:t>
            </a:r>
            <a:r>
              <a:rPr b="0" lang="ru-RU" sz="2400" spc="-1" strike="noStrike">
                <a:latin typeface="Arial"/>
              </a:rPr>
              <a:t>CCD, </a:t>
            </a:r>
            <a:r>
              <a:rPr b="0" lang="ru-RU" sz="2400" spc="-1" strike="noStrike">
                <a:latin typeface="Arial"/>
              </a:rPr>
              <a:t>необ</a:t>
            </a:r>
            <a:r>
              <a:rPr b="0" lang="ru-RU" sz="2400" spc="-1" strike="noStrike">
                <a:latin typeface="Arial"/>
              </a:rPr>
              <a:t>ходи</a:t>
            </a:r>
            <a:r>
              <a:rPr b="0" lang="ru-RU" sz="2400" spc="-1" strike="noStrike">
                <a:latin typeface="Arial"/>
              </a:rPr>
              <a:t>мый </a:t>
            </a:r>
            <a:r>
              <a:rPr b="0" lang="ru-RU" sz="2400" spc="-1" strike="noStrike">
                <a:latin typeface="Arial"/>
              </a:rPr>
              <a:t>пере</a:t>
            </a:r>
            <a:r>
              <a:rPr b="0" lang="ru-RU" sz="2400" spc="-1" strike="noStrike">
                <a:latin typeface="Arial"/>
              </a:rPr>
              <a:t>д </a:t>
            </a:r>
            <a:r>
              <a:rPr b="0" lang="ru-RU" sz="2400" spc="-1" strike="noStrike">
                <a:latin typeface="Arial"/>
              </a:rPr>
              <a:t>любы</a:t>
            </a:r>
            <a:r>
              <a:rPr b="0" lang="ru-RU" sz="2400" spc="-1" strike="noStrike">
                <a:latin typeface="Arial"/>
              </a:rPr>
              <a:t>ми </a:t>
            </a:r>
            <a:r>
              <a:rPr b="0" lang="ru-RU" sz="2400" spc="-1" strike="noStrike">
                <a:latin typeface="Arial"/>
              </a:rPr>
              <a:t>иссл</a:t>
            </a:r>
            <a:r>
              <a:rPr b="0" lang="ru-RU" sz="2400" spc="-1" strike="noStrike">
                <a:latin typeface="Arial"/>
              </a:rPr>
              <a:t>едов</a:t>
            </a:r>
            <a:r>
              <a:rPr b="0" lang="ru-RU" sz="2400" spc="-1" strike="noStrike">
                <a:latin typeface="Arial"/>
              </a:rPr>
              <a:t>ания</a:t>
            </a:r>
            <a:r>
              <a:rPr b="0" lang="ru-RU" sz="2400" spc="-1" strike="noStrike">
                <a:latin typeface="Arial"/>
              </a:rPr>
              <a:t>ми </a:t>
            </a:r>
            <a:r>
              <a:rPr b="0" lang="ru-RU" sz="2400" spc="-1" strike="noStrike">
                <a:latin typeface="Arial"/>
              </a:rPr>
              <a:t>(прям</a:t>
            </a:r>
            <a:r>
              <a:rPr b="0" lang="ru-RU" sz="2400" spc="-1" strike="noStrike">
                <a:latin typeface="Arial"/>
              </a:rPr>
              <a:t>ые </a:t>
            </a:r>
            <a:r>
              <a:rPr b="0" lang="ru-RU" sz="2400" spc="-1" strike="noStrike">
                <a:latin typeface="Arial"/>
              </a:rPr>
              <a:t>изоб</a:t>
            </a:r>
            <a:r>
              <a:rPr b="0" lang="ru-RU" sz="2400" spc="-1" strike="noStrike">
                <a:latin typeface="Arial"/>
              </a:rPr>
              <a:t>раже</a:t>
            </a:r>
            <a:r>
              <a:rPr b="0" lang="ru-RU" sz="2400" spc="-1" strike="noStrike">
                <a:latin typeface="Arial"/>
              </a:rPr>
              <a:t>ния </a:t>
            </a:r>
            <a:r>
              <a:rPr b="0" lang="ru-RU" sz="2400" spc="-1" strike="noStrike">
                <a:latin typeface="Arial"/>
              </a:rPr>
              <a:t>или </a:t>
            </a:r>
            <a:r>
              <a:rPr b="0" lang="ru-RU" sz="2400" spc="-1" strike="noStrike">
                <a:latin typeface="Arial"/>
              </a:rPr>
              <a:t>спект</a:t>
            </a:r>
            <a:r>
              <a:rPr b="0" lang="ru-RU" sz="2400" spc="-1" strike="noStrike">
                <a:latin typeface="Arial"/>
              </a:rPr>
              <a:t>ры):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уче</a:t>
            </a:r>
            <a:r>
              <a:rPr b="0" lang="ru-RU" sz="2400" spc="-1" strike="noStrike">
                <a:latin typeface="Arial"/>
              </a:rPr>
              <a:t>т </a:t>
            </a:r>
            <a:r>
              <a:rPr b="0" lang="ru-RU" sz="2400" spc="-1" strike="noStrike">
                <a:latin typeface="Arial"/>
              </a:rPr>
              <a:t>BIA</a:t>
            </a:r>
            <a:r>
              <a:rPr b="0" lang="ru-RU" sz="2400" spc="-1" strike="noStrike">
                <a:latin typeface="Arial"/>
              </a:rPr>
              <a:t>S и </a:t>
            </a:r>
            <a:r>
              <a:rPr b="0" lang="ru-RU" sz="2400" spc="-1" strike="noStrike">
                <a:latin typeface="Arial"/>
              </a:rPr>
              <a:t>тем</a:t>
            </a:r>
            <a:r>
              <a:rPr b="0" lang="ru-RU" sz="2400" spc="-1" strike="noStrike">
                <a:latin typeface="Arial"/>
              </a:rPr>
              <a:t>нов</a:t>
            </a:r>
            <a:r>
              <a:rPr b="0" lang="ru-RU" sz="2400" spc="-1" strike="noStrike">
                <a:latin typeface="Arial"/>
              </a:rPr>
              <a:t>ого </a:t>
            </a:r>
            <a:r>
              <a:rPr b="0" lang="ru-RU" sz="2400" spc="-1" strike="noStrike">
                <a:latin typeface="Arial"/>
              </a:rPr>
              <a:t>ток</a:t>
            </a:r>
            <a:r>
              <a:rPr b="0" lang="ru-RU" sz="2400" spc="-1" strike="noStrike">
                <a:latin typeface="Arial"/>
              </a:rPr>
              <a:t>а (в </a:t>
            </a:r>
            <a:r>
              <a:rPr b="0" lang="ru-RU" sz="2400" spc="-1" strike="noStrike">
                <a:latin typeface="Arial"/>
              </a:rPr>
              <a:t>слу</a:t>
            </a:r>
            <a:r>
              <a:rPr b="0" lang="ru-RU" sz="2400" spc="-1" strike="noStrike">
                <a:latin typeface="Arial"/>
              </a:rPr>
              <a:t>чае </a:t>
            </a:r>
            <a:r>
              <a:rPr b="0" lang="ru-RU" sz="2400" spc="-1" strike="noStrike">
                <a:latin typeface="Arial"/>
              </a:rPr>
              <a:t>нео</a:t>
            </a:r>
            <a:r>
              <a:rPr b="0" lang="ru-RU" sz="2400" spc="-1" strike="noStrike">
                <a:latin typeface="Arial"/>
              </a:rPr>
              <a:t>бхо</a:t>
            </a:r>
            <a:r>
              <a:rPr b="0" lang="ru-RU" sz="2400" spc="-1" strike="noStrike">
                <a:latin typeface="Arial"/>
              </a:rPr>
              <a:t>дим</a:t>
            </a:r>
            <a:r>
              <a:rPr b="0" lang="ru-RU" sz="2400" spc="-1" strike="noStrike">
                <a:latin typeface="Arial"/>
              </a:rPr>
              <a:t>ост</a:t>
            </a:r>
            <a:r>
              <a:rPr b="0" lang="ru-RU" sz="2400" spc="-1" strike="noStrike">
                <a:latin typeface="Arial"/>
              </a:rPr>
              <a:t>и)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очи</a:t>
            </a:r>
            <a:r>
              <a:rPr b="0" lang="ru-RU" sz="2400" spc="-1" strike="noStrike">
                <a:latin typeface="Arial"/>
              </a:rPr>
              <a:t>стк</a:t>
            </a:r>
            <a:r>
              <a:rPr b="0" lang="ru-RU" sz="2400" spc="-1" strike="noStrike">
                <a:latin typeface="Arial"/>
              </a:rPr>
              <a:t>а от </a:t>
            </a:r>
            <a:r>
              <a:rPr b="0" lang="ru-RU" sz="2400" spc="-1" strike="noStrike">
                <a:latin typeface="Arial"/>
              </a:rPr>
              <a:t>сле</a:t>
            </a:r>
            <a:r>
              <a:rPr b="0" lang="ru-RU" sz="2400" spc="-1" strike="noStrike">
                <a:latin typeface="Arial"/>
              </a:rPr>
              <a:t>дов </a:t>
            </a:r>
            <a:r>
              <a:rPr b="0" lang="ru-RU" sz="2400" spc="-1" strike="noStrike">
                <a:latin typeface="Arial"/>
              </a:rPr>
              <a:t>кос</a:t>
            </a:r>
            <a:r>
              <a:rPr b="0" lang="ru-RU" sz="2400" spc="-1" strike="noStrike">
                <a:latin typeface="Arial"/>
              </a:rPr>
              <a:t>мич</a:t>
            </a:r>
            <a:r>
              <a:rPr b="0" lang="ru-RU" sz="2400" spc="-1" strike="noStrike">
                <a:latin typeface="Arial"/>
              </a:rPr>
              <a:t>еск</a:t>
            </a:r>
            <a:r>
              <a:rPr b="0" lang="ru-RU" sz="2400" spc="-1" strike="noStrike">
                <a:latin typeface="Arial"/>
              </a:rPr>
              <a:t>их </a:t>
            </a:r>
            <a:r>
              <a:rPr b="0" lang="ru-RU" sz="2400" spc="-1" strike="noStrike">
                <a:latin typeface="Arial"/>
              </a:rPr>
              <a:t>луч</a:t>
            </a:r>
            <a:r>
              <a:rPr b="0" lang="ru-RU" sz="2400" spc="-1" strike="noStrike">
                <a:latin typeface="Arial"/>
              </a:rPr>
              <a:t>ей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изм</a:t>
            </a:r>
            <a:r>
              <a:rPr b="0" lang="ru-RU" sz="2400" spc="-1" strike="noStrike">
                <a:latin typeface="Arial"/>
              </a:rPr>
              <a:t>ене</a:t>
            </a:r>
            <a:r>
              <a:rPr b="0" lang="ru-RU" sz="2400" spc="-1" strike="noStrike">
                <a:latin typeface="Arial"/>
              </a:rPr>
              <a:t>ние </a:t>
            </a:r>
            <a:r>
              <a:rPr b="0" lang="ru-RU" sz="2400" spc="-1" strike="noStrike">
                <a:latin typeface="Arial"/>
              </a:rPr>
              <a:t>ори</a:t>
            </a:r>
            <a:r>
              <a:rPr b="0" lang="ru-RU" sz="2400" spc="-1" strike="noStrike">
                <a:latin typeface="Arial"/>
              </a:rPr>
              <a:t>ент</a:t>
            </a:r>
            <a:r>
              <a:rPr b="0" lang="ru-RU" sz="2400" spc="-1" strike="noStrike">
                <a:latin typeface="Arial"/>
              </a:rPr>
              <a:t>аци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кад</a:t>
            </a:r>
            <a:r>
              <a:rPr b="0" lang="ru-RU" sz="2400" spc="-1" strike="noStrike">
                <a:latin typeface="Arial"/>
              </a:rPr>
              <a:t>ра </a:t>
            </a:r>
            <a:r>
              <a:rPr b="0" lang="ru-RU" sz="2400" spc="-1" strike="noStrike">
                <a:latin typeface="Arial"/>
              </a:rPr>
              <a:t>(вр</a:t>
            </a:r>
            <a:r>
              <a:rPr b="0" lang="ru-RU" sz="2400" spc="-1" strike="noStrike">
                <a:latin typeface="Arial"/>
              </a:rPr>
              <a:t>ащ</a:t>
            </a:r>
            <a:r>
              <a:rPr b="0" lang="ru-RU" sz="2400" spc="-1" strike="noStrike">
                <a:latin typeface="Arial"/>
              </a:rPr>
              <a:t>ени</a:t>
            </a:r>
            <a:r>
              <a:rPr b="0" lang="ru-RU" sz="2400" spc="-1" strike="noStrike">
                <a:latin typeface="Arial"/>
              </a:rPr>
              <a:t>е, </a:t>
            </a:r>
            <a:r>
              <a:rPr b="0" lang="ru-RU" sz="2400" spc="-1" strike="noStrike">
                <a:latin typeface="Arial"/>
              </a:rPr>
              <a:t>отр</a:t>
            </a:r>
            <a:r>
              <a:rPr b="0" lang="ru-RU" sz="2400" spc="-1" strike="noStrike">
                <a:latin typeface="Arial"/>
              </a:rPr>
              <a:t>аже</a:t>
            </a:r>
            <a:r>
              <a:rPr b="0" lang="ru-RU" sz="2400" spc="-1" strike="noStrike">
                <a:latin typeface="Arial"/>
              </a:rPr>
              <a:t>ние</a:t>
            </a:r>
            <a:r>
              <a:rPr b="0" lang="ru-RU" sz="2400" spc="-1" strike="noStrike">
                <a:latin typeface="Arial"/>
              </a:rPr>
              <a:t>, </a:t>
            </a:r>
            <a:r>
              <a:rPr b="0" lang="ru-RU" sz="2400" spc="-1" strike="noStrike">
                <a:latin typeface="Arial"/>
              </a:rPr>
              <a:t>сдв</a:t>
            </a:r>
            <a:r>
              <a:rPr b="0" lang="ru-RU" sz="2400" spc="-1" strike="noStrike">
                <a:latin typeface="Arial"/>
              </a:rPr>
              <a:t>иг)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 txBox="1"/>
          <p:nvPr/>
        </p:nvSpPr>
        <p:spPr>
          <a:xfrm>
            <a:off x="3744000" y="432000"/>
            <a:ext cx="252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Инс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тру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мен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792000" y="1368000"/>
            <a:ext cx="9000000" cy="539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i="1" lang="ru-RU" sz="2500" spc="-1" strike="noStrike">
                <a:latin typeface="Arial"/>
              </a:rPr>
              <a:t>Mida</a:t>
            </a:r>
            <a:r>
              <a:rPr b="1" i="1" lang="ru-RU" sz="2500" spc="-1" strike="noStrike">
                <a:latin typeface="Arial"/>
              </a:rPr>
              <a:t>s</a:t>
            </a:r>
            <a:r>
              <a:rPr b="0" lang="ru-RU" sz="2500" spc="-1" strike="noStrike">
                <a:latin typeface="Arial"/>
              </a:rPr>
              <a:t> — </a:t>
            </a:r>
            <a:r>
              <a:rPr b="1" lang="ru-RU" sz="2500" spc="-1" strike="noStrike">
                <a:latin typeface="Arial"/>
              </a:rPr>
              <a:t>M</a:t>
            </a:r>
            <a:r>
              <a:rPr b="0" lang="ru-RU" sz="2500" spc="-1" strike="noStrike">
                <a:latin typeface="Arial"/>
              </a:rPr>
              <a:t>uni</a:t>
            </a:r>
            <a:r>
              <a:rPr b="0" lang="ru-RU" sz="2500" spc="-1" strike="noStrike">
                <a:latin typeface="Arial"/>
              </a:rPr>
              <a:t>ch </a:t>
            </a:r>
            <a:r>
              <a:rPr b="1" lang="ru-RU" sz="2500" spc="-1" strike="noStrike">
                <a:latin typeface="Arial"/>
              </a:rPr>
              <a:t>I</a:t>
            </a:r>
            <a:r>
              <a:rPr b="0" lang="ru-RU" sz="2500" spc="-1" strike="noStrike">
                <a:latin typeface="Arial"/>
              </a:rPr>
              <a:t>mag</a:t>
            </a:r>
            <a:r>
              <a:rPr b="0" lang="ru-RU" sz="2500" spc="-1" strike="noStrike">
                <a:latin typeface="Arial"/>
              </a:rPr>
              <a:t>e </a:t>
            </a:r>
            <a:r>
              <a:rPr b="1" lang="ru-RU" sz="2500" spc="-1" strike="noStrike">
                <a:latin typeface="Arial"/>
              </a:rPr>
              <a:t>D</a:t>
            </a:r>
            <a:r>
              <a:rPr b="0" lang="ru-RU" sz="2500" spc="-1" strike="noStrike">
                <a:latin typeface="Arial"/>
              </a:rPr>
              <a:t>ata </a:t>
            </a:r>
            <a:r>
              <a:rPr b="1" lang="ru-RU" sz="2500" spc="-1" strike="noStrike">
                <a:latin typeface="Arial"/>
              </a:rPr>
              <a:t>A</a:t>
            </a:r>
            <a:r>
              <a:rPr b="0" lang="ru-RU" sz="2500" spc="-1" strike="noStrike">
                <a:latin typeface="Arial"/>
              </a:rPr>
              <a:t>naly</a:t>
            </a:r>
            <a:r>
              <a:rPr b="0" lang="ru-RU" sz="2500" spc="-1" strike="noStrike">
                <a:latin typeface="Arial"/>
              </a:rPr>
              <a:t>s </a:t>
            </a:r>
            <a:r>
              <a:rPr b="1" lang="ru-RU" sz="2500" spc="-1" strike="noStrike">
                <a:latin typeface="Arial"/>
              </a:rPr>
              <a:t>S</a:t>
            </a:r>
            <a:r>
              <a:rPr b="0" lang="ru-RU" sz="2500" spc="-1" strike="noStrike">
                <a:latin typeface="Arial"/>
              </a:rPr>
              <a:t>yste</a:t>
            </a:r>
            <a:r>
              <a:rPr b="0" lang="ru-RU" sz="2500" spc="-1" strike="noStrike">
                <a:latin typeface="Arial"/>
              </a:rPr>
              <a:t>m</a:t>
            </a:r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Разр</a:t>
            </a:r>
            <a:r>
              <a:rPr b="0" lang="ru-RU" sz="2500" spc="-1" strike="noStrike" u="sng">
                <a:uFillTx/>
                <a:latin typeface="Arial"/>
              </a:rPr>
              <a:t>абот</a:t>
            </a:r>
            <a:r>
              <a:rPr b="0" lang="ru-RU" sz="2500" spc="-1" strike="noStrike" u="sng">
                <a:uFillTx/>
                <a:latin typeface="Arial"/>
              </a:rPr>
              <a:t>чик</a:t>
            </a:r>
            <a:r>
              <a:rPr b="0" lang="ru-RU" sz="2500" spc="-1" strike="noStrike">
                <a:latin typeface="Arial"/>
              </a:rPr>
              <a:t>: </a:t>
            </a:r>
            <a:r>
              <a:rPr b="0" lang="ru-RU" sz="2500" spc="-1" strike="noStrike">
                <a:latin typeface="Arial"/>
              </a:rPr>
              <a:t>ESO</a:t>
            </a:r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Лице</a:t>
            </a:r>
            <a:r>
              <a:rPr b="0" lang="ru-RU" sz="2500" spc="-1" strike="noStrike" u="sng">
                <a:uFillTx/>
                <a:latin typeface="Arial"/>
              </a:rPr>
              <a:t>нзия</a:t>
            </a:r>
            <a:r>
              <a:rPr b="0" lang="ru-RU" sz="2500" spc="-1" strike="noStrike">
                <a:latin typeface="Arial"/>
              </a:rPr>
              <a:t>: </a:t>
            </a:r>
            <a:r>
              <a:rPr b="0" lang="ru-RU" sz="2500" spc="-1" strike="noStrike">
                <a:latin typeface="Arial"/>
              </a:rPr>
              <a:t> GNU </a:t>
            </a:r>
            <a:r>
              <a:rPr b="0" lang="ru-RU" sz="2500" spc="-1" strike="noStrike">
                <a:latin typeface="Arial"/>
              </a:rPr>
              <a:t>Gene</a:t>
            </a:r>
            <a:r>
              <a:rPr b="0" lang="ru-RU" sz="2500" spc="-1" strike="noStrike">
                <a:latin typeface="Arial"/>
              </a:rPr>
              <a:t>ral </a:t>
            </a:r>
            <a:r>
              <a:rPr b="0" lang="ru-RU" sz="2500" spc="-1" strike="noStrike">
                <a:latin typeface="Arial"/>
              </a:rPr>
              <a:t>Publi</a:t>
            </a:r>
            <a:r>
              <a:rPr b="0" lang="ru-RU" sz="2500" spc="-1" strike="noStrike">
                <a:latin typeface="Arial"/>
              </a:rPr>
              <a:t>c </a:t>
            </a:r>
            <a:r>
              <a:rPr b="0" lang="ru-RU" sz="2500" spc="-1" strike="noStrike">
                <a:latin typeface="Arial"/>
              </a:rPr>
              <a:t>Licen</a:t>
            </a:r>
            <a:r>
              <a:rPr b="0" lang="ru-RU" sz="2500" spc="-1" strike="noStrike">
                <a:latin typeface="Arial"/>
              </a:rPr>
              <a:t>se </a:t>
            </a:r>
            <a:r>
              <a:rPr b="0" lang="ru-RU" sz="2500" spc="-1" strike="noStrike">
                <a:latin typeface="Arial"/>
              </a:rPr>
              <a:t>(GPL</a:t>
            </a:r>
            <a:r>
              <a:rPr b="0" lang="ru-RU" sz="2500" spc="-1" strike="noStrike">
                <a:latin typeface="Arial"/>
              </a:rPr>
              <a:t>)</a:t>
            </a:r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WW</a:t>
            </a:r>
            <a:r>
              <a:rPr b="0" lang="ru-RU" sz="2500" spc="-1" strike="noStrike" u="sng">
                <a:uFillTx/>
                <a:latin typeface="Arial"/>
              </a:rPr>
              <a:t>W</a:t>
            </a:r>
            <a:r>
              <a:rPr b="0" lang="ru-RU" sz="2500" spc="-1" strike="noStrike">
                <a:latin typeface="Arial"/>
              </a:rPr>
              <a:t>: </a:t>
            </a:r>
            <a:r>
              <a:rPr b="0" lang="ru-RU" sz="2500" spc="-1" strike="noStrike">
                <a:latin typeface="Arial"/>
              </a:rPr>
              <a:t>http://</a:t>
            </a:r>
            <a:r>
              <a:rPr b="0" lang="ru-RU" sz="2500" spc="-1" strike="noStrike">
                <a:latin typeface="Arial"/>
              </a:rPr>
              <a:t>www.</a:t>
            </a:r>
            <a:r>
              <a:rPr b="0" lang="ru-RU" sz="2500" spc="-1" strike="noStrike">
                <a:latin typeface="Arial"/>
              </a:rPr>
              <a:t>eso.o</a:t>
            </a:r>
            <a:r>
              <a:rPr b="0" lang="ru-RU" sz="2500" spc="-1" strike="noStrike">
                <a:latin typeface="Arial"/>
              </a:rPr>
              <a:t>rg/sci</a:t>
            </a:r>
            <a:r>
              <a:rPr b="0" lang="ru-RU" sz="2500" spc="-1" strike="noStrike">
                <a:latin typeface="Arial"/>
              </a:rPr>
              <a:t>/soft</a:t>
            </a:r>
            <a:r>
              <a:rPr b="0" lang="ru-RU" sz="2500" spc="-1" strike="noStrike">
                <a:latin typeface="Arial"/>
              </a:rPr>
              <a:t>ware/</a:t>
            </a:r>
            <a:r>
              <a:rPr b="0" lang="ru-RU" sz="2500" spc="-1" strike="noStrike">
                <a:latin typeface="Arial"/>
              </a:rPr>
              <a:t>esom</a:t>
            </a:r>
            <a:r>
              <a:rPr b="0" lang="ru-RU" sz="2500" spc="-1" strike="noStrike">
                <a:latin typeface="Arial"/>
              </a:rPr>
              <a:t>idas/</a:t>
            </a:r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FTP</a:t>
            </a:r>
            <a:r>
              <a:rPr b="0" lang="ru-RU" sz="2500" spc="-1" strike="noStrike">
                <a:latin typeface="Arial"/>
              </a:rPr>
              <a:t>:  </a:t>
            </a:r>
            <a:r>
              <a:rPr b="0" lang="ru-RU" sz="2500" spc="-1" strike="noStrike">
                <a:latin typeface="Arial"/>
              </a:rPr>
              <a:t>  </a:t>
            </a:r>
            <a:r>
              <a:rPr b="0" lang="ru-RU" sz="2500" spc="-1" strike="noStrike">
                <a:latin typeface="Arial"/>
              </a:rPr>
              <a:t>ftp://ft</a:t>
            </a:r>
            <a:r>
              <a:rPr b="0" lang="ru-RU" sz="2500" spc="-1" strike="noStrike">
                <a:latin typeface="Arial"/>
              </a:rPr>
              <a:t>p.eso</a:t>
            </a:r>
            <a:r>
              <a:rPr b="0" lang="ru-RU" sz="2500" spc="-1" strike="noStrike">
                <a:latin typeface="Arial"/>
              </a:rPr>
              <a:t>.org/p</a:t>
            </a:r>
            <a:r>
              <a:rPr b="0" lang="ru-RU" sz="2500" spc="-1" strike="noStrike">
                <a:latin typeface="Arial"/>
              </a:rPr>
              <a:t>ub/mi</a:t>
            </a:r>
            <a:r>
              <a:rPr b="0" lang="ru-RU" sz="2500" spc="-1" strike="noStrike">
                <a:latin typeface="Arial"/>
              </a:rPr>
              <a:t>dasp</a:t>
            </a:r>
            <a:r>
              <a:rPr b="0" lang="ru-RU" sz="2500" spc="-1" strike="noStrike">
                <a:latin typeface="Arial"/>
              </a:rPr>
              <a:t>ub/19</a:t>
            </a:r>
            <a:r>
              <a:rPr b="0" lang="ru-RU" sz="2500" spc="-1" strike="noStrike">
                <a:latin typeface="Arial"/>
              </a:rPr>
              <a:t>FEB</a:t>
            </a:r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Опер</a:t>
            </a:r>
            <a:r>
              <a:rPr b="0" lang="ru-RU" sz="2500" spc="-1" strike="noStrike" u="sng">
                <a:uFillTx/>
                <a:latin typeface="Arial"/>
              </a:rPr>
              <a:t>ацио</a:t>
            </a:r>
            <a:r>
              <a:rPr b="0" lang="ru-RU" sz="2500" spc="-1" strike="noStrike" u="sng">
                <a:uFillTx/>
                <a:latin typeface="Arial"/>
              </a:rPr>
              <a:t>нная </a:t>
            </a:r>
            <a:r>
              <a:rPr b="0" lang="ru-RU" sz="2500" spc="-1" strike="noStrike" u="sng">
                <a:uFillTx/>
                <a:latin typeface="Arial"/>
              </a:rPr>
              <a:t>сист</a:t>
            </a:r>
            <a:r>
              <a:rPr b="0" lang="ru-RU" sz="2500" spc="-1" strike="noStrike" u="sng">
                <a:uFillTx/>
                <a:latin typeface="Arial"/>
              </a:rPr>
              <a:t>ема</a:t>
            </a:r>
            <a:r>
              <a:rPr b="0" lang="ru-RU" sz="2500" spc="-1" strike="noStrike">
                <a:latin typeface="Arial"/>
              </a:rPr>
              <a:t>: </a:t>
            </a:r>
            <a:r>
              <a:rPr b="0" lang="ru-RU" sz="2500" spc="-1" strike="noStrike">
                <a:latin typeface="Arial"/>
              </a:rPr>
              <a:t>Unix-</a:t>
            </a:r>
            <a:r>
              <a:rPr b="0" lang="ru-RU" sz="2500" spc="-1" strike="noStrike">
                <a:latin typeface="Arial"/>
              </a:rPr>
              <a:t>подо</a:t>
            </a:r>
            <a:r>
              <a:rPr b="0" lang="ru-RU" sz="2500" spc="-1" strike="noStrike">
                <a:latin typeface="Arial"/>
              </a:rPr>
              <a:t>бные </a:t>
            </a:r>
            <a:r>
              <a:rPr b="0" lang="ru-RU" sz="2500" spc="-1" strike="noStrike">
                <a:latin typeface="Arial"/>
              </a:rPr>
              <a:t>(</a:t>
            </a:r>
            <a:r>
              <a:rPr b="0" lang="ru-RU" sz="1800" spc="-1" strike="noStrike">
                <a:latin typeface="Arial"/>
              </a:rPr>
              <a:t>Linux, </a:t>
            </a:r>
            <a:r>
              <a:rPr b="0" lang="ru-RU" sz="1800" spc="-1" strike="noStrike">
                <a:latin typeface="Arial"/>
              </a:rPr>
              <a:t>FreeBS</a:t>
            </a:r>
            <a:r>
              <a:rPr b="0" lang="ru-RU" sz="1800" spc="-1" strike="noStrike">
                <a:latin typeface="Arial"/>
              </a:rPr>
              <a:t>D, …</a:t>
            </a:r>
            <a:r>
              <a:rPr b="0" lang="ru-RU" sz="2500" spc="-1" strike="noStrike">
                <a:latin typeface="Arial"/>
              </a:rPr>
              <a:t>)</a:t>
            </a:r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 u="sng">
                <a:uFillTx/>
                <a:latin typeface="Arial"/>
              </a:rPr>
              <a:t>Доку</a:t>
            </a:r>
            <a:r>
              <a:rPr b="0" lang="ru-RU" sz="2500" spc="-1" strike="noStrike" u="sng">
                <a:uFillTx/>
                <a:latin typeface="Arial"/>
              </a:rPr>
              <a:t>мент</a:t>
            </a:r>
            <a:r>
              <a:rPr b="0" lang="ru-RU" sz="2500" spc="-1" strike="noStrike" u="sng">
                <a:uFillTx/>
                <a:latin typeface="Arial"/>
              </a:rPr>
              <a:t>ация:</a:t>
            </a:r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r>
              <a:rPr b="0" lang="ru-RU" sz="2500" spc="-1" strike="noStrike">
                <a:latin typeface="Arial"/>
              </a:rPr>
              <a:t>http://</a:t>
            </a:r>
            <a:r>
              <a:rPr b="0" lang="ru-RU" sz="2500" spc="-1" strike="noStrike">
                <a:latin typeface="Arial"/>
              </a:rPr>
              <a:t>spect</a:t>
            </a:r>
            <a:r>
              <a:rPr b="0" lang="ru-RU" sz="2500" spc="-1" strike="noStrike">
                <a:latin typeface="Arial"/>
              </a:rPr>
              <a:t>rum.i</a:t>
            </a:r>
            <a:r>
              <a:rPr b="0" lang="ru-RU" sz="2500" spc="-1" strike="noStrike">
                <a:latin typeface="Arial"/>
              </a:rPr>
              <a:t>nasa</a:t>
            </a:r>
            <a:r>
              <a:rPr b="0" lang="ru-RU" sz="2500" spc="-1" strike="noStrike">
                <a:latin typeface="Arial"/>
              </a:rPr>
              <a:t>n.ru/</a:t>
            </a:r>
            <a:r>
              <a:rPr b="0" lang="ru-RU" sz="2500" spc="-1" strike="noStrike">
                <a:latin typeface="Arial"/>
              </a:rPr>
              <a:t>SAI/ - </a:t>
            </a:r>
            <a:r>
              <a:rPr b="0" lang="ru-RU" sz="2500" spc="-1" strike="noStrike">
                <a:latin typeface="Arial"/>
              </a:rPr>
              <a:t>Поле</a:t>
            </a:r>
            <a:r>
              <a:rPr b="0" lang="ru-RU" sz="2500" spc="-1" strike="noStrike">
                <a:latin typeface="Arial"/>
              </a:rPr>
              <a:t>зные </a:t>
            </a:r>
            <a:r>
              <a:rPr b="0" lang="ru-RU" sz="2500" spc="-1" strike="noStrike">
                <a:latin typeface="Arial"/>
              </a:rPr>
              <a:t>ссыл</a:t>
            </a:r>
            <a:r>
              <a:rPr b="0" lang="ru-RU" sz="2500" spc="-1" strike="noStrike">
                <a:latin typeface="Arial"/>
              </a:rPr>
              <a:t>ки по </a:t>
            </a:r>
            <a:r>
              <a:rPr b="0" lang="ru-RU" sz="2500" spc="-1" strike="noStrike">
                <a:latin typeface="Arial"/>
              </a:rPr>
              <a:t>MIDA</a:t>
            </a:r>
            <a:r>
              <a:rPr b="0" lang="ru-RU" sz="2500" spc="-1" strike="noStrike">
                <a:latin typeface="Arial"/>
              </a:rPr>
              <a:t>S</a:t>
            </a:r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  <a:p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 txBox="1"/>
          <p:nvPr/>
        </p:nvSpPr>
        <p:spPr>
          <a:xfrm>
            <a:off x="432000" y="1362960"/>
            <a:ext cx="9457560" cy="493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COM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MAN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D/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QUA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LIFIE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R 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par1 .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.. 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par8 !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Комм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ента</a:t>
            </a:r>
            <a:r>
              <a:rPr b="0" lang="ru-RU" sz="2400" spc="-1" strike="noStrike">
                <a:solidFill>
                  <a:srgbClr val="44b9e8"/>
                </a:solidFill>
                <a:latin typeface="Arial"/>
              </a:rPr>
              <a:t>рий</a:t>
            </a:r>
            <a:r>
              <a:rPr b="0" lang="ru-RU" sz="1800" spc="-1" strike="noStrike">
                <a:solidFill>
                  <a:srgbClr val="44b9e8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STATI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STICS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/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IMAG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E = 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STA/I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MA</a:t>
            </a:r>
            <a:endParaRPr b="0" lang="ru-RU" sz="2000" spc="-1" strike="noStrike">
              <a:latin typeface="Arial"/>
            </a:endParaRPr>
          </a:p>
          <a:p>
            <a:r>
              <a:rPr b="0" i="1" lang="ru-RU" sz="2000" spc="-1" strike="noStrike">
                <a:latin typeface="Arial"/>
              </a:rPr>
              <a:t>расче</a:t>
            </a:r>
            <a:r>
              <a:rPr b="0" i="1" lang="ru-RU" sz="2000" spc="-1" strike="noStrike">
                <a:latin typeface="Arial"/>
              </a:rPr>
              <a:t>т </a:t>
            </a:r>
            <a:r>
              <a:rPr b="0" i="1" lang="ru-RU" sz="2000" spc="-1" strike="noStrike">
                <a:latin typeface="Arial"/>
              </a:rPr>
              <a:t>стат</a:t>
            </a:r>
            <a:r>
              <a:rPr b="0" i="1" lang="ru-RU" sz="2000" spc="-1" strike="noStrike">
                <a:latin typeface="Arial"/>
              </a:rPr>
              <a:t>истич</a:t>
            </a:r>
            <a:r>
              <a:rPr b="0" i="1" lang="ru-RU" sz="2000" spc="-1" strike="noStrike">
                <a:latin typeface="Arial"/>
              </a:rPr>
              <a:t>еских </a:t>
            </a:r>
            <a:r>
              <a:rPr b="0" i="1" lang="ru-RU" sz="2000" spc="-1" strike="noStrike">
                <a:latin typeface="Arial"/>
              </a:rPr>
              <a:t>харак</a:t>
            </a:r>
            <a:r>
              <a:rPr b="0" i="1" lang="ru-RU" sz="2000" spc="-1" strike="noStrike">
                <a:latin typeface="Arial"/>
              </a:rPr>
              <a:t>терис</a:t>
            </a:r>
            <a:r>
              <a:rPr b="0" i="1" lang="ru-RU" sz="2000" spc="-1" strike="noStrike">
                <a:latin typeface="Arial"/>
              </a:rPr>
              <a:t>тик </a:t>
            </a:r>
            <a:r>
              <a:rPr b="0" i="1" lang="ru-RU" sz="2000" spc="-1" strike="noStrike">
                <a:latin typeface="Arial"/>
              </a:rPr>
              <a:t>изобр</a:t>
            </a:r>
            <a:r>
              <a:rPr b="0" i="1" lang="ru-RU" sz="2000" spc="-1" strike="noStrike">
                <a:latin typeface="Arial"/>
              </a:rPr>
              <a:t>ажени</a:t>
            </a:r>
            <a:r>
              <a:rPr b="0" i="1" lang="ru-RU" sz="2000" spc="-1" strike="noStrike">
                <a:latin typeface="Arial"/>
              </a:rPr>
              <a:t>я или </a:t>
            </a:r>
            <a:r>
              <a:rPr b="0" i="1" lang="ru-RU" sz="2000" spc="-1" strike="noStrike">
                <a:latin typeface="Arial"/>
              </a:rPr>
              <a:t>его</a:t>
            </a:r>
            <a:r>
              <a:rPr b="0" i="1" lang="en-US" sz="2000" spc="-1" strike="noStrike">
                <a:latin typeface="Arial"/>
              </a:rPr>
              <a:t> </a:t>
            </a:r>
            <a:r>
              <a:rPr b="0" i="1" lang="ru-RU" sz="2000" spc="-1" strike="noStrike">
                <a:latin typeface="Arial"/>
              </a:rPr>
              <a:t>фраг</a:t>
            </a:r>
            <a:r>
              <a:rPr b="0" i="1" lang="ru-RU" sz="2000" spc="-1" strike="noStrike">
                <a:latin typeface="Arial"/>
              </a:rPr>
              <a:t>мент</a:t>
            </a:r>
            <a:r>
              <a:rPr b="0" i="1" lang="ru-RU" sz="2000" spc="-1" strike="noStrike">
                <a:latin typeface="Arial"/>
              </a:rPr>
              <a:t>а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LOAD/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IMAG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E = 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LOA/I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MA</a:t>
            </a:r>
            <a:endParaRPr b="0" lang="ru-RU" sz="2000" spc="-1" strike="noStrike">
              <a:latin typeface="Arial"/>
            </a:endParaRPr>
          </a:p>
          <a:p>
            <a:r>
              <a:rPr b="0" i="1" lang="ru-RU" sz="2000" spc="-1" strike="noStrike">
                <a:latin typeface="Arial"/>
              </a:rPr>
              <a:t>загруз</a:t>
            </a:r>
            <a:r>
              <a:rPr b="0" i="1" lang="ru-RU" sz="2000" spc="-1" strike="noStrike">
                <a:latin typeface="Arial"/>
              </a:rPr>
              <a:t>ка </a:t>
            </a:r>
            <a:r>
              <a:rPr b="0" i="1" lang="ru-RU" sz="2000" spc="-1" strike="noStrike">
                <a:latin typeface="Arial"/>
              </a:rPr>
              <a:t>изобр</a:t>
            </a:r>
            <a:r>
              <a:rPr b="0" i="1" lang="ru-RU" sz="2000" spc="-1" strike="noStrike">
                <a:latin typeface="Arial"/>
              </a:rPr>
              <a:t>ажени</a:t>
            </a:r>
            <a:r>
              <a:rPr b="0" i="1" lang="ru-RU" sz="2000" spc="-1" strike="noStrike">
                <a:latin typeface="Arial"/>
              </a:rPr>
              <a:t>я на </a:t>
            </a:r>
            <a:r>
              <a:rPr b="0" i="1" lang="ru-RU" sz="2000" spc="-1" strike="noStrike">
                <a:latin typeface="Arial"/>
              </a:rPr>
              <a:t>диспл</a:t>
            </a:r>
            <a:r>
              <a:rPr b="0" i="1" lang="ru-RU" sz="2000" spc="-1" strike="noStrike">
                <a:latin typeface="Arial"/>
              </a:rPr>
              <a:t>ей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READ/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KEYW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ORD = 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REA/K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EY</a:t>
            </a:r>
            <a:endParaRPr b="0" lang="ru-RU" sz="2000" spc="-1" strike="noStrike">
              <a:latin typeface="Arial"/>
            </a:endParaRPr>
          </a:p>
          <a:p>
            <a:r>
              <a:rPr b="0" i="1" lang="ru-RU" sz="2000" spc="-1" strike="noStrike">
                <a:latin typeface="Arial"/>
              </a:rPr>
              <a:t>чтени</a:t>
            </a:r>
            <a:r>
              <a:rPr b="0" i="1" lang="ru-RU" sz="2000" spc="-1" strike="noStrike">
                <a:latin typeface="Arial"/>
              </a:rPr>
              <a:t>е </a:t>
            </a:r>
            <a:r>
              <a:rPr b="0" i="1" lang="ru-RU" sz="2000" spc="-1" strike="noStrike">
                <a:latin typeface="Arial"/>
              </a:rPr>
              <a:t>содер</a:t>
            </a:r>
            <a:r>
              <a:rPr b="0" i="1" lang="ru-RU" sz="2000" spc="-1" strike="noStrike">
                <a:latin typeface="Arial"/>
              </a:rPr>
              <a:t>жания </a:t>
            </a:r>
            <a:r>
              <a:rPr b="0" i="1" lang="ru-RU" sz="2000" spc="-1" strike="noStrike">
                <a:latin typeface="Arial"/>
              </a:rPr>
              <a:t>ключе</a:t>
            </a:r>
            <a:r>
              <a:rPr b="0" i="1" lang="ru-RU" sz="2000" spc="-1" strike="noStrike">
                <a:latin typeface="Arial"/>
              </a:rPr>
              <a:t>вого </a:t>
            </a:r>
            <a:r>
              <a:rPr b="0" i="1" lang="ru-RU" sz="2000" spc="-1" strike="noStrike">
                <a:latin typeface="Arial"/>
              </a:rPr>
              <a:t>слова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SET/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CONT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EXT = 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SET/C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ON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подкл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ючени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е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допол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нител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ьного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пакет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прогр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амм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SHOW</a:t>
            </a:r>
            <a:r>
              <a:rPr b="0" lang="ru-RU" sz="2000" spc="-1" strike="noStrike">
                <a:solidFill>
                  <a:srgbClr val="44b9e8"/>
                </a:solidFill>
                <a:latin typeface="Arial"/>
              </a:rPr>
              <a:t>/LONG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вывод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перем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енных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среды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пакет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LONG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1944000" y="360000"/>
            <a:ext cx="626400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600" spc="-1" strike="noStrike">
                <a:latin typeface="Arial"/>
              </a:rPr>
              <a:t>Фор</a:t>
            </a:r>
            <a:r>
              <a:rPr b="0" lang="ru-RU" sz="2600" spc="-1" strike="noStrike">
                <a:latin typeface="Arial"/>
              </a:rPr>
              <a:t>мат </a:t>
            </a:r>
            <a:r>
              <a:rPr b="0" lang="ru-RU" sz="2600" spc="-1" strike="noStrike">
                <a:latin typeface="Arial"/>
              </a:rPr>
              <a:t>Кома</a:t>
            </a:r>
            <a:r>
              <a:rPr b="0" lang="ru-RU" sz="2600" spc="-1" strike="noStrike">
                <a:latin typeface="Arial"/>
              </a:rPr>
              <a:t>нд </a:t>
            </a:r>
            <a:r>
              <a:rPr b="0" lang="ru-RU" sz="2600" spc="-1" strike="noStrike">
                <a:latin typeface="Arial"/>
              </a:rPr>
              <a:t>MID</a:t>
            </a:r>
            <a:r>
              <a:rPr b="0" lang="ru-RU" sz="2600" spc="-1" strike="noStrike">
                <a:latin typeface="Arial"/>
              </a:rPr>
              <a:t>AS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4987440" y="1944000"/>
            <a:ext cx="4876560" cy="537192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720000" y="2592000"/>
            <a:ext cx="5543280" cy="404784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/>
          <p:nvPr/>
        </p:nvSpPr>
        <p:spPr>
          <a:xfrm>
            <a:off x="7416000" y="1728000"/>
            <a:ext cx="360" cy="5688360"/>
          </a:xfrm>
          <a:custGeom>
            <a:avLst/>
            <a:gdLst/>
            <a:ahLst/>
            <a:rect l="0" t="0" r="r" b="b"/>
            <a:pathLst>
              <a:path w="1" h="15801">
                <a:moveTo>
                  <a:pt x="0" y="0"/>
                </a:moveTo>
                <a:lnTo>
                  <a:pt x="0" y="15800"/>
                </a:lnTo>
              </a:path>
            </a:pathLst>
          </a:custGeom>
          <a:ln w="0">
            <a:solidFill>
              <a:srgbClr val="ffff00"/>
            </a:solidFill>
          </a:ln>
        </p:spPr>
      </p:sp>
      <p:grpSp>
        <p:nvGrpSpPr>
          <p:cNvPr id="109" name=""/>
          <p:cNvGrpSpPr/>
          <p:nvPr/>
        </p:nvGrpSpPr>
        <p:grpSpPr>
          <a:xfrm>
            <a:off x="72000" y="5868000"/>
            <a:ext cx="5832000" cy="316080"/>
            <a:chOff x="72000" y="5868000"/>
            <a:chExt cx="5832000" cy="316080"/>
          </a:xfrm>
        </p:grpSpPr>
        <p:sp>
          <p:nvSpPr>
            <p:cNvPr id="110" name=""/>
            <p:cNvSpPr/>
            <p:nvPr/>
          </p:nvSpPr>
          <p:spPr>
            <a:xfrm>
              <a:off x="72000" y="5868000"/>
              <a:ext cx="5832000" cy="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"/>
            <p:cNvSpPr txBox="1"/>
            <p:nvPr/>
          </p:nvSpPr>
          <p:spPr>
            <a:xfrm>
              <a:off x="72000" y="5868000"/>
              <a:ext cx="1101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600" spc="-1" strike="noStrike">
                  <a:solidFill>
                    <a:srgbClr val="ff0000"/>
                  </a:solidFill>
                  <a:latin typeface="Arial"/>
                </a:rPr>
                <a:t>BIAS=56</a:t>
              </a:r>
              <a:r>
                <a:rPr b="0" lang="ru-RU" sz="1600" spc="-1" strike="noStrike">
                  <a:solidFill>
                    <a:srgbClr val="ff0000"/>
                  </a:solidFill>
                  <a:latin typeface="Arial"/>
                </a:rPr>
                <a:t>4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112" name=""/>
          <p:cNvSpPr txBox="1"/>
          <p:nvPr/>
        </p:nvSpPr>
        <p:spPr>
          <a:xfrm>
            <a:off x="648000" y="72000"/>
            <a:ext cx="9072000" cy="237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200" spc="-1" strike="noStrike">
                <a:latin typeface="Arial"/>
              </a:rPr>
              <a:t>$ </a:t>
            </a:r>
            <a:r>
              <a:rPr b="0" lang="ru-RU" sz="2200" spc="-1" strike="noStrike">
                <a:latin typeface="Arial"/>
              </a:rPr>
              <a:t>inmida</a:t>
            </a:r>
            <a:r>
              <a:rPr b="0" lang="ru-RU" sz="2200" spc="-1" strike="noStrike">
                <a:latin typeface="Arial"/>
              </a:rPr>
              <a:t>s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вход в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Midas</a:t>
            </a:r>
            <a:endParaRPr b="0" lang="ru-RU" sz="18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$ </a:t>
            </a:r>
            <a:r>
              <a:rPr b="0" lang="ru-RU" sz="2200" spc="-1" strike="noStrike">
                <a:latin typeface="Arial"/>
              </a:rPr>
              <a:t>set/co</a:t>
            </a:r>
            <a:r>
              <a:rPr b="0" lang="ru-RU" sz="2200" spc="-1" strike="noStrike">
                <a:latin typeface="Arial"/>
              </a:rPr>
              <a:t>n long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загрузк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процед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ур для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работ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ы с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длинно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й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щелью</a:t>
            </a:r>
            <a:endParaRPr b="0" lang="ru-RU" sz="18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$ </a:t>
            </a:r>
            <a:r>
              <a:rPr b="0" lang="ru-RU" sz="2200" spc="-1" strike="noStrike">
                <a:latin typeface="Arial"/>
              </a:rPr>
              <a:t>loa/im</a:t>
            </a:r>
            <a:r>
              <a:rPr b="0" lang="ru-RU" sz="2200" spc="-1" strike="noStrike">
                <a:latin typeface="Arial"/>
              </a:rPr>
              <a:t>a </a:t>
            </a:r>
            <a:r>
              <a:rPr b="0" lang="ru-RU" sz="2200" spc="-1" strike="noStrike">
                <a:latin typeface="Arial"/>
              </a:rPr>
              <a:t>obj.fits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просмо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тр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кадра</a:t>
            </a:r>
            <a:endParaRPr b="0" lang="ru-RU" sz="1800" spc="-1" strike="noStrike"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$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indisk/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fits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obj.fits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obj.bd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конвер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тирова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ние во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внутре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нний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форма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$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cre/gr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a        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создан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ие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графич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еского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диспле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  <a:ea typeface="Microsoft YaHei"/>
              </a:rPr>
              <a:t>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$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plo/col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obj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600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начерт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ить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вертик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альный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разрез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по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X=600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Application>LibreOffice/7.1.1.2$Linux_X86_64 LibreOffice_project/fe0b08f4af1bacafe4c7ecc87ce55bb426164676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2014-02-24T13:17:19Z</dcterms:created>
  <dc:creator/>
  <dc:description/>
  <dc:language>en-GB</dc:language>
  <cp:lastModifiedBy/>
  <dcterms:modified xsi:type="dcterms:W3CDTF">2021-03-09T15:36:37Z</dcterms:modified>
  <cp:revision>94</cp:revision>
  <dc:subject/>
  <dc:title/>
</cp:coreProperties>
</file>