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0610967-2EB4-4A9C-A881-DA30808DF68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adsabs.harvard.edu/abs/2002A&amp;A...395.1061G" TargetMode="External"/><Relationship Id="rId2" Type="http://schemas.openxmlformats.org/officeDocument/2006/relationships/hyperlink" Target="http://adsabs.harvard.edu/abs/2006A&amp;A...446..747G" TargetMode="External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fits.gsfc.nasa.gov/" TargetMode="External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fits.gsfc.nasa.gov/" TargetMode="External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-94320" y="0"/>
            <a:ext cx="10173960" cy="755964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 txBox="1"/>
          <p:nvPr/>
        </p:nvSpPr>
        <p:spPr>
          <a:xfrm>
            <a:off x="2734920" y="500760"/>
            <a:ext cx="4969080" cy="94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6000" spc="-1" strike="noStrike">
                <a:solidFill>
                  <a:srgbClr val="ffffff"/>
                </a:solidFill>
                <a:latin typeface="Arial"/>
              </a:rPr>
              <a:t>FITS формат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0" y="4879800"/>
            <a:ext cx="4392000" cy="25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432360" y="216000"/>
            <a:ext cx="9360000" cy="7167960"/>
          </a:xfrm>
          <a:custGeom>
            <a:avLst/>
            <a:gdLst/>
            <a:ahLst/>
            <a:rect l="0" t="0" r="r" b="b"/>
            <a:pathLst>
              <a:path w="26002" h="19913">
                <a:moveTo>
                  <a:pt x="3318" y="0"/>
                </a:moveTo>
                <a:lnTo>
                  <a:pt x="3319" y="0"/>
                </a:lnTo>
                <a:cubicBezTo>
                  <a:pt x="2736" y="0"/>
                  <a:pt x="2164" y="153"/>
                  <a:pt x="1659" y="445"/>
                </a:cubicBezTo>
                <a:cubicBezTo>
                  <a:pt x="1155" y="736"/>
                  <a:pt x="736" y="1155"/>
                  <a:pt x="445" y="1659"/>
                </a:cubicBezTo>
                <a:cubicBezTo>
                  <a:pt x="153" y="2164"/>
                  <a:pt x="0" y="2736"/>
                  <a:pt x="0" y="3319"/>
                </a:cubicBezTo>
                <a:lnTo>
                  <a:pt x="0" y="16593"/>
                </a:lnTo>
                <a:lnTo>
                  <a:pt x="0" y="16593"/>
                </a:lnTo>
                <a:cubicBezTo>
                  <a:pt x="0" y="17176"/>
                  <a:pt x="153" y="17748"/>
                  <a:pt x="445" y="18253"/>
                </a:cubicBezTo>
                <a:cubicBezTo>
                  <a:pt x="736" y="18757"/>
                  <a:pt x="1155" y="19176"/>
                  <a:pt x="1659" y="19467"/>
                </a:cubicBezTo>
                <a:cubicBezTo>
                  <a:pt x="2164" y="19759"/>
                  <a:pt x="2736" y="19912"/>
                  <a:pt x="3319" y="19912"/>
                </a:cubicBezTo>
                <a:lnTo>
                  <a:pt x="22682" y="19912"/>
                </a:lnTo>
                <a:lnTo>
                  <a:pt x="22682" y="19912"/>
                </a:lnTo>
                <a:cubicBezTo>
                  <a:pt x="23265" y="19912"/>
                  <a:pt x="23837" y="19759"/>
                  <a:pt x="24342" y="19467"/>
                </a:cubicBezTo>
                <a:cubicBezTo>
                  <a:pt x="24846" y="19176"/>
                  <a:pt x="25265" y="18757"/>
                  <a:pt x="25556" y="18253"/>
                </a:cubicBezTo>
                <a:cubicBezTo>
                  <a:pt x="25848" y="17748"/>
                  <a:pt x="26001" y="17176"/>
                  <a:pt x="26001" y="16593"/>
                </a:cubicBezTo>
                <a:lnTo>
                  <a:pt x="26001" y="3318"/>
                </a:lnTo>
                <a:lnTo>
                  <a:pt x="26001" y="3319"/>
                </a:lnTo>
                <a:lnTo>
                  <a:pt x="26001" y="3319"/>
                </a:lnTo>
                <a:cubicBezTo>
                  <a:pt x="26001" y="2736"/>
                  <a:pt x="25848" y="2164"/>
                  <a:pt x="25556" y="1659"/>
                </a:cubicBezTo>
                <a:cubicBezTo>
                  <a:pt x="25265" y="1155"/>
                  <a:pt x="24846" y="736"/>
                  <a:pt x="24342" y="445"/>
                </a:cubicBezTo>
                <a:cubicBezTo>
                  <a:pt x="23837" y="153"/>
                  <a:pt x="23265" y="0"/>
                  <a:pt x="22682" y="0"/>
                </a:cubicBezTo>
                <a:lnTo>
                  <a:pt x="3318" y="0"/>
                </a:lnTo>
              </a:path>
            </a:pathLst>
          </a:custGeom>
          <a:solidFill>
            <a:srgbClr val="83ca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 txBox="1"/>
          <p:nvPr/>
        </p:nvSpPr>
        <p:spPr>
          <a:xfrm>
            <a:off x="4275000" y="307080"/>
            <a:ext cx="141336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0" name=""/>
          <p:cNvSpPr txBox="1"/>
          <p:nvPr/>
        </p:nvSpPr>
        <p:spPr>
          <a:xfrm>
            <a:off x="1080000" y="792000"/>
            <a:ext cx="7416000" cy="665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200" spc="-1" strike="noStrike">
                <a:latin typeface="Arial"/>
              </a:rPr>
              <a:t>XTENSION = TABLE | BINTABLE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NAXIS   =                    2 / Table is a matrix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NAXIS1  =                61160 / Table width in bytes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NAXIS2  =                   77 / Number of echelle orders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TFIELDS = 10 // количество колонок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TFORM1  = '1911E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TTYPE1  = 'FLUX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TUNIT1  = '[1] 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TFORM2  = '1911D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TTYPE2  = 'WAVELENGTH'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TUNIT2  = '[A] 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TFORM3  = '1911E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TTYPE3  = 'FLUX_ERROR'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TUNIT3  = '[1] 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TFORM4  = '1911E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TTYPE4  = 'TH_AR_COMPARISON'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TUNIT4  = '[1] 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TFORM5  = '1911E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TTYPE5  = 'FLATFIELD'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TUNIT5  = '[1]     '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…</a:t>
            </a:r>
            <a:r>
              <a:rPr b="0" lang="ru-RU" sz="2200" spc="-1" strike="noStrike">
                <a:latin typeface="Arial"/>
              </a:rPr>
              <a:t>...........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 txBox="1"/>
          <p:nvPr/>
        </p:nvSpPr>
        <p:spPr>
          <a:xfrm>
            <a:off x="589320" y="2390400"/>
            <a:ext cx="8424000" cy="325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000" spc="-1" strike="noStrike">
                <a:latin typeface="Courier New"/>
              </a:rPr>
              <a:t>(blank)  CROTAn   EQUINOX  </a:t>
            </a:r>
            <a:r>
              <a:rPr b="1" lang="ru-RU" sz="2000" spc="-1" strike="noStrike">
                <a:latin typeface="Courier New"/>
              </a:rPr>
              <a:t>NAXISn</a:t>
            </a:r>
            <a:r>
              <a:rPr b="0" lang="ru-RU" sz="2000" spc="-1" strike="noStrike">
                <a:latin typeface="Courier New"/>
              </a:rPr>
              <a:t>   TBCOLn   TUNITn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AUTHOR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CRPIXn</a:t>
            </a:r>
            <a:r>
              <a:rPr b="0" lang="ru-RU" sz="2000" spc="-1" strike="noStrike">
                <a:latin typeface="Courier New"/>
              </a:rPr>
              <a:t>   EXTEND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OBJECT</a:t>
            </a:r>
            <a:r>
              <a:rPr b="0" lang="ru-RU" sz="2000" spc="-1" strike="noStrike">
                <a:latin typeface="Courier New"/>
              </a:rPr>
              <a:t>   TDIMn    TZEROn</a:t>
            </a:r>
            <a:endParaRPr b="0" lang="ru-RU" sz="2000" spc="-1" strike="noStrike">
              <a:latin typeface="Arial"/>
            </a:endParaRPr>
          </a:p>
          <a:p>
            <a:r>
              <a:rPr b="1" lang="ru-RU" sz="2000" spc="-1" strike="noStrike">
                <a:latin typeface="Courier New"/>
              </a:rPr>
              <a:t>BITPIX</a:t>
            </a:r>
            <a:r>
              <a:rPr b="0" lang="ru-RU" sz="2000" spc="-1" strike="noStrike">
                <a:latin typeface="Courier New"/>
              </a:rPr>
              <a:t>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CRVALn</a:t>
            </a:r>
            <a:r>
              <a:rPr b="0" lang="ru-RU" sz="2000" spc="-1" strike="noStrike">
                <a:latin typeface="Courier New"/>
              </a:rPr>
              <a:t>   EXTLEVEL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OBSERVER</a:t>
            </a:r>
            <a:r>
              <a:rPr b="0" lang="ru-RU" sz="2000" spc="-1" strike="noStrike">
                <a:latin typeface="Courier New"/>
              </a:rPr>
              <a:t> TDISPn   XTENSION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BLANK 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CTYPEn</a:t>
            </a:r>
            <a:r>
              <a:rPr b="0" lang="ru-RU" sz="2000" spc="-1" strike="noStrike">
                <a:latin typeface="Courier New"/>
              </a:rPr>
              <a:t>   EXTNAME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ORIGIN</a:t>
            </a:r>
            <a:r>
              <a:rPr b="0" lang="ru-RU" sz="2000" spc="-1" strike="noStrike">
                <a:latin typeface="Courier New"/>
              </a:rPr>
              <a:t>   TELESCOP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BLOCKED  DATAMAX  EXTVER   PCOUNT   TFIELDS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BSCALE   DATAMIN  GCOUNT   PSCALn   TFORMn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BUNIT 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DATE</a:t>
            </a:r>
            <a:r>
              <a:rPr b="0" lang="ru-RU" sz="2000" spc="-1" strike="noStrike">
                <a:latin typeface="Courier New"/>
              </a:rPr>
              <a:t>     GROUPS   PTYPEn   THEAP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latin typeface="Courier New"/>
              </a:rPr>
              <a:t>BZERO 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DATE-OBS</a:t>
            </a:r>
            <a:r>
              <a:rPr b="0" lang="ru-RU" sz="2000" spc="-1" strike="noStrike">
                <a:latin typeface="Courier New"/>
              </a:rPr>
              <a:t>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HISTORY</a:t>
            </a:r>
            <a:r>
              <a:rPr b="0" lang="ru-RU" sz="2000" spc="-1" strike="noStrike">
                <a:latin typeface="Courier New"/>
              </a:rPr>
              <a:t>  PZEROn   TNULLn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CDELTn</a:t>
            </a:r>
            <a:r>
              <a:rPr b="0" lang="ru-RU" sz="2000" spc="-1" strike="noStrike">
                <a:latin typeface="Courier New"/>
              </a:rPr>
              <a:t>   </a:t>
            </a:r>
            <a:r>
              <a:rPr b="1" lang="ru-RU" sz="2000" spc="-1" strike="noStrike">
                <a:latin typeface="Courier New"/>
              </a:rPr>
              <a:t>END</a:t>
            </a:r>
            <a:r>
              <a:rPr b="0" lang="ru-RU" sz="2000" spc="-1" strike="noStrike">
                <a:latin typeface="Courier New"/>
              </a:rPr>
              <a:t>      </a:t>
            </a:r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INSTRUME</a:t>
            </a:r>
            <a:r>
              <a:rPr b="0" lang="ru-RU" sz="2000" spc="-1" strike="noStrike">
                <a:latin typeface="Courier New"/>
              </a:rPr>
              <a:t> REFERENC TSCALn</a:t>
            </a:r>
            <a:endParaRPr b="0" lang="ru-RU" sz="2000" spc="-1" strike="noStrike">
              <a:latin typeface="Arial"/>
            </a:endParaRPr>
          </a:p>
          <a:p>
            <a:r>
              <a:rPr b="0" lang="ru-RU" sz="2000" spc="-1" strike="noStrike">
                <a:solidFill>
                  <a:srgbClr val="0000ff"/>
                </a:solidFill>
                <a:latin typeface="Courier New"/>
              </a:rPr>
              <a:t>COMMENT</a:t>
            </a:r>
            <a:r>
              <a:rPr b="0" lang="ru-RU" sz="2000" spc="-1" strike="noStrike">
                <a:latin typeface="Courier New"/>
              </a:rPr>
              <a:t>  EPOCH    </a:t>
            </a:r>
            <a:r>
              <a:rPr b="1" lang="ru-RU" sz="2000" spc="-1" strike="noStrike">
                <a:latin typeface="Courier New"/>
              </a:rPr>
              <a:t>NAXIS</a:t>
            </a:r>
            <a:r>
              <a:rPr b="0" lang="ru-RU" sz="2000" spc="-1" strike="noStrike">
                <a:latin typeface="Courier New"/>
              </a:rPr>
              <a:t>    </a:t>
            </a:r>
            <a:r>
              <a:rPr b="1" lang="ru-RU" sz="2000" spc="-1" strike="noStrike">
                <a:latin typeface="Courier New"/>
              </a:rPr>
              <a:t>SIMPLE</a:t>
            </a:r>
            <a:r>
              <a:rPr b="0" lang="ru-RU" sz="2000" spc="-1" strike="noStrike">
                <a:latin typeface="Courier New"/>
              </a:rPr>
              <a:t>   TTYPEn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1452240" y="478080"/>
            <a:ext cx="697176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Стандартный набор ключевых слов FITS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 txBox="1"/>
          <p:nvPr/>
        </p:nvSpPr>
        <p:spPr>
          <a:xfrm>
            <a:off x="2520000" y="578520"/>
            <a:ext cx="481176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Системы координат в FITS</a:t>
            </a:r>
            <a:endParaRPr b="0" lang="ru-RU" sz="2600" spc="-1" strike="noStrike">
              <a:latin typeface="Arial"/>
            </a:endParaRPr>
          </a:p>
          <a:p>
            <a:pPr algn="ctr"/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World coordinate system</a:t>
            </a:r>
            <a:endParaRPr b="0" lang="ru-RU" sz="2600" spc="-1" strike="noStrike">
              <a:latin typeface="Arial"/>
            </a:endParaRPr>
          </a:p>
        </p:txBody>
      </p:sp>
      <p:grpSp>
        <p:nvGrpSpPr>
          <p:cNvPr id="104" name=""/>
          <p:cNvGrpSpPr/>
          <p:nvPr/>
        </p:nvGrpSpPr>
        <p:grpSpPr>
          <a:xfrm>
            <a:off x="1008000" y="1944000"/>
            <a:ext cx="3312000" cy="3096000"/>
            <a:chOff x="1008000" y="1944000"/>
            <a:chExt cx="3312000" cy="3096000"/>
          </a:xfrm>
        </p:grpSpPr>
        <p:sp>
          <p:nvSpPr>
            <p:cNvPr id="105" name=""/>
            <p:cNvSpPr/>
            <p:nvPr/>
          </p:nvSpPr>
          <p:spPr>
            <a:xfrm>
              <a:off x="1008000" y="1944000"/>
              <a:ext cx="3312000" cy="30960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"/>
            <p:cNvSpPr txBox="1"/>
            <p:nvPr/>
          </p:nvSpPr>
          <p:spPr>
            <a:xfrm>
              <a:off x="2802240" y="2231640"/>
              <a:ext cx="1236960" cy="615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600" spc="-1" strike="noStrike">
                  <a:latin typeface="Arial"/>
                </a:rPr>
                <a:t>ПЗС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 flipV="1">
              <a:off x="1283760" y="2331000"/>
              <a:ext cx="0" cy="232200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"/>
            <p:cNvSpPr/>
            <p:nvPr/>
          </p:nvSpPr>
          <p:spPr>
            <a:xfrm>
              <a:off x="1560240" y="4782240"/>
              <a:ext cx="248400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"/>
            <p:cNvSpPr txBox="1"/>
            <p:nvPr/>
          </p:nvSpPr>
          <p:spPr>
            <a:xfrm>
              <a:off x="2388240" y="4464000"/>
              <a:ext cx="56556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10" name=""/>
            <p:cNvSpPr txBox="1"/>
            <p:nvPr/>
          </p:nvSpPr>
          <p:spPr>
            <a:xfrm>
              <a:off x="1283760" y="3298680"/>
              <a:ext cx="565920" cy="615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y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11" name=""/>
          <p:cNvSpPr txBox="1"/>
          <p:nvPr/>
        </p:nvSpPr>
        <p:spPr>
          <a:xfrm>
            <a:off x="4968000" y="2160000"/>
            <a:ext cx="4164480" cy="119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Arial"/>
              </a:rPr>
              <a:t>DATA value = f (DATA(x,y))</a:t>
            </a:r>
            <a:endParaRPr b="0" lang="ru-RU" sz="2600" spc="-1" strike="noStrike">
              <a:latin typeface="Arial"/>
            </a:endParaRPr>
          </a:p>
          <a:p>
            <a:endParaRPr b="0" lang="ru-RU" sz="2600" spc="-1" strike="noStrike">
              <a:latin typeface="Arial"/>
            </a:endParaRPr>
          </a:p>
          <a:p>
            <a:r>
              <a:rPr b="0" lang="ru-RU" sz="2600" spc="-1" strike="noStrike">
                <a:latin typeface="Arial"/>
              </a:rPr>
              <a:t>Physical coordinate = f(x,y)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 flipV="1">
            <a:off x="8640000" y="3353040"/>
            <a:ext cx="0" cy="2469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"/>
          <p:cNvSpPr txBox="1"/>
          <p:nvPr/>
        </p:nvSpPr>
        <p:spPr>
          <a:xfrm>
            <a:off x="7701840" y="3616560"/>
            <a:ext cx="180216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Pixel coordinate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360000" y="5256000"/>
            <a:ext cx="936000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  <a:hlinkClick r:id="rId1"/>
              </a:rPr>
              <a:t>http://adsabs.harvard.edu/abs/2002A&amp;A...395.1061G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Greisen, E. W.; Calabretta, M. R. «Representations of world coordinates in FITS»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  <a:hlinkClick r:id="rId2"/>
              </a:rPr>
              <a:t>http://adsabs.harvard.edu/abs/2006A&amp;A...446..747G</a:t>
            </a: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Greisen, E. W.; Calabretta, M. R.; Valdes, F. G.; Allen, S. L. «Representations of spectral coordinates in FITS»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"/>
          <p:cNvGrpSpPr/>
          <p:nvPr/>
        </p:nvGrpSpPr>
        <p:grpSpPr>
          <a:xfrm>
            <a:off x="2088000" y="3600000"/>
            <a:ext cx="2736000" cy="2736000"/>
            <a:chOff x="2088000" y="3600000"/>
            <a:chExt cx="2736000" cy="2736000"/>
          </a:xfrm>
        </p:grpSpPr>
        <p:sp>
          <p:nvSpPr>
            <p:cNvPr id="116" name=""/>
            <p:cNvSpPr/>
            <p:nvPr/>
          </p:nvSpPr>
          <p:spPr>
            <a:xfrm>
              <a:off x="2088000" y="3600000"/>
              <a:ext cx="2736000" cy="27360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"/>
            <p:cNvSpPr txBox="1"/>
            <p:nvPr/>
          </p:nvSpPr>
          <p:spPr>
            <a:xfrm>
              <a:off x="3570120" y="3854160"/>
              <a:ext cx="1021680" cy="5439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600" spc="-1" strike="noStrike">
                  <a:latin typeface="Arial"/>
                </a:rPr>
                <a:t>ПЗС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 flipV="1">
              <a:off x="2315880" y="3942000"/>
              <a:ext cx="0" cy="205200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"/>
            <p:cNvSpPr/>
            <p:nvPr/>
          </p:nvSpPr>
          <p:spPr>
            <a:xfrm>
              <a:off x="2544120" y="6108120"/>
              <a:ext cx="205200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"/>
            <p:cNvSpPr txBox="1"/>
            <p:nvPr/>
          </p:nvSpPr>
          <p:spPr>
            <a:xfrm>
              <a:off x="3228120" y="5824440"/>
              <a:ext cx="4672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21" name=""/>
            <p:cNvSpPr txBox="1"/>
            <p:nvPr/>
          </p:nvSpPr>
          <p:spPr>
            <a:xfrm>
              <a:off x="2315880" y="4797000"/>
              <a:ext cx="46764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y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22" name=""/>
          <p:cNvGrpSpPr/>
          <p:nvPr/>
        </p:nvGrpSpPr>
        <p:grpSpPr>
          <a:xfrm>
            <a:off x="4824000" y="3600000"/>
            <a:ext cx="2736000" cy="2736000"/>
            <a:chOff x="4824000" y="3600000"/>
            <a:chExt cx="2736000" cy="2736000"/>
          </a:xfrm>
        </p:grpSpPr>
        <p:sp>
          <p:nvSpPr>
            <p:cNvPr id="123" name=""/>
            <p:cNvSpPr/>
            <p:nvPr/>
          </p:nvSpPr>
          <p:spPr>
            <a:xfrm>
              <a:off x="4824000" y="3600000"/>
              <a:ext cx="2736000" cy="27360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"/>
            <p:cNvSpPr txBox="1"/>
            <p:nvPr/>
          </p:nvSpPr>
          <p:spPr>
            <a:xfrm>
              <a:off x="6306120" y="3854160"/>
              <a:ext cx="1021680" cy="5439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600" spc="-1" strike="noStrike">
                  <a:latin typeface="Arial"/>
                </a:rPr>
                <a:t>ПЗС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 flipV="1">
              <a:off x="5051880" y="3942000"/>
              <a:ext cx="0" cy="205200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"/>
            <p:cNvSpPr/>
            <p:nvPr/>
          </p:nvSpPr>
          <p:spPr>
            <a:xfrm>
              <a:off x="5280120" y="6108120"/>
              <a:ext cx="205200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"/>
            <p:cNvSpPr txBox="1"/>
            <p:nvPr/>
          </p:nvSpPr>
          <p:spPr>
            <a:xfrm>
              <a:off x="5964120" y="5824440"/>
              <a:ext cx="4672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28" name=""/>
            <p:cNvSpPr txBox="1"/>
            <p:nvPr/>
          </p:nvSpPr>
          <p:spPr>
            <a:xfrm>
              <a:off x="5051880" y="4797000"/>
              <a:ext cx="46764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y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2088000" y="864000"/>
            <a:ext cx="2736000" cy="2736000"/>
            <a:chOff x="2088000" y="864000"/>
            <a:chExt cx="2736000" cy="2736000"/>
          </a:xfrm>
        </p:grpSpPr>
        <p:sp>
          <p:nvSpPr>
            <p:cNvPr id="130" name=""/>
            <p:cNvSpPr/>
            <p:nvPr/>
          </p:nvSpPr>
          <p:spPr>
            <a:xfrm>
              <a:off x="2088000" y="864000"/>
              <a:ext cx="2736000" cy="27360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"/>
            <p:cNvSpPr txBox="1"/>
            <p:nvPr/>
          </p:nvSpPr>
          <p:spPr>
            <a:xfrm>
              <a:off x="3570120" y="1118160"/>
              <a:ext cx="1021680" cy="5439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600" spc="-1" strike="noStrike">
                  <a:latin typeface="Arial"/>
                </a:rPr>
                <a:t>ПЗС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 flipV="1">
              <a:off x="2315880" y="1206000"/>
              <a:ext cx="0" cy="205200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"/>
            <p:cNvSpPr/>
            <p:nvPr/>
          </p:nvSpPr>
          <p:spPr>
            <a:xfrm>
              <a:off x="2544120" y="3372120"/>
              <a:ext cx="205200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"/>
            <p:cNvSpPr txBox="1"/>
            <p:nvPr/>
          </p:nvSpPr>
          <p:spPr>
            <a:xfrm>
              <a:off x="3228120" y="3088440"/>
              <a:ext cx="4672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35" name=""/>
            <p:cNvSpPr txBox="1"/>
            <p:nvPr/>
          </p:nvSpPr>
          <p:spPr>
            <a:xfrm>
              <a:off x="2315880" y="2061000"/>
              <a:ext cx="46764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y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36" name=""/>
          <p:cNvGrpSpPr/>
          <p:nvPr/>
        </p:nvGrpSpPr>
        <p:grpSpPr>
          <a:xfrm>
            <a:off x="4824000" y="864000"/>
            <a:ext cx="2736000" cy="2736000"/>
            <a:chOff x="4824000" y="864000"/>
            <a:chExt cx="2736000" cy="2736000"/>
          </a:xfrm>
        </p:grpSpPr>
        <p:sp>
          <p:nvSpPr>
            <p:cNvPr id="137" name=""/>
            <p:cNvSpPr/>
            <p:nvPr/>
          </p:nvSpPr>
          <p:spPr>
            <a:xfrm>
              <a:off x="4824000" y="864000"/>
              <a:ext cx="2736000" cy="2736000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"/>
            <p:cNvSpPr txBox="1"/>
            <p:nvPr/>
          </p:nvSpPr>
          <p:spPr>
            <a:xfrm>
              <a:off x="6306120" y="1118160"/>
              <a:ext cx="1021680" cy="5439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600" spc="-1" strike="noStrike">
                  <a:latin typeface="Arial"/>
                </a:rPr>
                <a:t>ПЗС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 flipV="1">
              <a:off x="5051880" y="1206000"/>
              <a:ext cx="0" cy="205200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"/>
            <p:cNvSpPr/>
            <p:nvPr/>
          </p:nvSpPr>
          <p:spPr>
            <a:xfrm>
              <a:off x="5280120" y="3372120"/>
              <a:ext cx="2052000" cy="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"/>
            <p:cNvSpPr txBox="1"/>
            <p:nvPr/>
          </p:nvSpPr>
          <p:spPr>
            <a:xfrm>
              <a:off x="5964120" y="3088440"/>
              <a:ext cx="4672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42" name=""/>
            <p:cNvSpPr txBox="1"/>
            <p:nvPr/>
          </p:nvSpPr>
          <p:spPr>
            <a:xfrm>
              <a:off x="5051880" y="2061000"/>
              <a:ext cx="46764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y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43" name=""/>
          <p:cNvSpPr/>
          <p:nvPr/>
        </p:nvSpPr>
        <p:spPr>
          <a:xfrm flipV="1">
            <a:off x="1944000" y="864000"/>
            <a:ext cx="0" cy="5472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2088000" y="6480000"/>
            <a:ext cx="5544000" cy="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 txBox="1"/>
          <p:nvPr/>
        </p:nvSpPr>
        <p:spPr>
          <a:xfrm>
            <a:off x="4536000" y="6768000"/>
            <a:ext cx="33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1800" spc="-1" strike="noStrike">
                <a:latin typeface="Arial"/>
              </a:rPr>
              <a:t>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1368000" y="3456000"/>
            <a:ext cx="33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1800" spc="-1" strike="noStrike">
                <a:latin typeface="Arial"/>
              </a:rPr>
              <a:t>Y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3375720" y="504000"/>
            <a:ext cx="23842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Local pixel coordinate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927720" y="6696000"/>
            <a:ext cx="2672280" cy="59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Global pixel coordinate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2520000" y="578520"/>
            <a:ext cx="481176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Системы координат в FITS</a:t>
            </a:r>
            <a:endParaRPr b="0" lang="ru-RU" sz="2600" spc="-1" strike="noStrike">
              <a:latin typeface="Arial"/>
            </a:endParaRPr>
          </a:p>
          <a:p>
            <a:pPr algn="ctr"/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World coordinate system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806760" y="2673720"/>
            <a:ext cx="711324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600" spc="-1" strike="noStrike">
                <a:latin typeface="Arial"/>
              </a:rPr>
              <a:t>DATA flow             **** **** **** **** **** **** ****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2593080" y="2879640"/>
            <a:ext cx="864000" cy="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 txBox="1"/>
          <p:nvPr/>
        </p:nvSpPr>
        <p:spPr>
          <a:xfrm rot="5400000">
            <a:off x="3878640" y="269424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800" spc="-1" strike="noStrike">
                <a:latin typeface="Arial"/>
                <a:ea typeface="Tahoma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3" name=""/>
          <p:cNvSpPr txBox="1"/>
          <p:nvPr/>
        </p:nvSpPr>
        <p:spPr>
          <a:xfrm rot="5400000">
            <a:off x="4491000" y="270720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800" spc="-1" strike="noStrike">
                <a:latin typeface="Arial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4" name=""/>
          <p:cNvSpPr txBox="1"/>
          <p:nvPr/>
        </p:nvSpPr>
        <p:spPr>
          <a:xfrm rot="5400000">
            <a:off x="5103000" y="270720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800" spc="-1" strike="noStrike">
                <a:latin typeface="Arial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5" name=""/>
          <p:cNvSpPr txBox="1"/>
          <p:nvPr/>
        </p:nvSpPr>
        <p:spPr>
          <a:xfrm rot="5400000">
            <a:off x="5678640" y="270720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800" spc="-1" strike="noStrike">
                <a:latin typeface="Arial"/>
                <a:ea typeface="Tahoma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6" name=""/>
          <p:cNvSpPr txBox="1"/>
          <p:nvPr/>
        </p:nvSpPr>
        <p:spPr>
          <a:xfrm rot="5400000">
            <a:off x="6291000" y="272016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800" spc="-1" strike="noStrike">
                <a:latin typeface="Arial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7" name=""/>
          <p:cNvSpPr txBox="1"/>
          <p:nvPr/>
        </p:nvSpPr>
        <p:spPr>
          <a:xfrm rot="5400000">
            <a:off x="6903000" y="2720160"/>
            <a:ext cx="257040" cy="77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800" spc="-1" strike="noStrike">
                <a:latin typeface="Arial"/>
              </a:rPr>
              <a:t>}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3673080" y="2339640"/>
            <a:ext cx="3582360" cy="41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pix1  pix2   pix3   pix4   pix5   pix6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7632000" y="1670400"/>
            <a:ext cx="2088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BITPIX=-32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Float point data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32 bits = 4 bytes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3623040" y="3239640"/>
            <a:ext cx="4535640" cy="59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600" spc="-1" strike="noStrike">
                <a:latin typeface="Arial"/>
              </a:rPr>
              <a:t>data1  data2  data3 data4 data5 data6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2458440" y="4068000"/>
            <a:ext cx="546156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Phys1 = CRVAL1+CDELT1(X-CRPIX1)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432000" y="4716000"/>
            <a:ext cx="936000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При тождественности систем координат CRVAL1=1 CDELT1=1 CRPIX1=1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В спектроскопии для описания спектров с постоянным шагом, например: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pPr algn="r"/>
            <a:r>
              <a:rPr b="0" lang="ru-RU" sz="1800" spc="-1" strike="noStrike">
                <a:latin typeface="Arial"/>
              </a:rPr>
              <a:t>CRVAL1=4500</a:t>
            </a:r>
            <a:endParaRPr b="0" lang="ru-RU" sz="1800" spc="-1" strike="noStrike">
              <a:latin typeface="Arial"/>
            </a:endParaRPr>
          </a:p>
          <a:p>
            <a:pPr algn="r"/>
            <a:r>
              <a:rPr b="0" lang="ru-RU" sz="1800" spc="-1" strike="noStrike">
                <a:latin typeface="Arial"/>
              </a:rPr>
              <a:t>CDELT1=0.1   </a:t>
            </a:r>
            <a:endParaRPr b="0" lang="ru-RU" sz="1800" spc="-1" strike="noStrike">
              <a:latin typeface="Arial"/>
            </a:endParaRPr>
          </a:p>
          <a:p>
            <a:pPr algn="r"/>
            <a:r>
              <a:rPr b="0" lang="ru-RU" sz="1800" spc="-1" strike="noStrike">
                <a:latin typeface="Arial"/>
              </a:rPr>
              <a:t>CRPIX1=1  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3673080" y="165600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x=1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4228560" y="165636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x=2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4844520" y="165636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x=3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5472000" y="165600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x=4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6089040" y="165636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x=5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6644520" y="1656720"/>
            <a:ext cx="555480" cy="68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x=6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y=1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 txBox="1"/>
          <p:nvPr/>
        </p:nvSpPr>
        <p:spPr>
          <a:xfrm>
            <a:off x="3240000" y="432000"/>
            <a:ext cx="3063960" cy="88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Типы координат</a:t>
            </a:r>
            <a:endParaRPr b="0" lang="ru-RU" sz="2800" spc="-1" strike="noStrike">
              <a:latin typeface="Arial"/>
            </a:endParaRPr>
          </a:p>
          <a:p>
            <a:pPr algn="ctr"/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CTYPEn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656000" y="1773360"/>
            <a:ext cx="6390000" cy="44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 txBox="1"/>
          <p:nvPr/>
        </p:nvSpPr>
        <p:spPr>
          <a:xfrm>
            <a:off x="1971720" y="416520"/>
            <a:ext cx="6092280" cy="88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Типы преобразований координат</a:t>
            </a:r>
            <a:endParaRPr b="0" lang="ru-RU" sz="2800" spc="-1" strike="noStrike">
              <a:latin typeface="Arial"/>
            </a:endParaRPr>
          </a:p>
          <a:p>
            <a:pPr algn="ctr"/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CTYPEn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088000" y="1224000"/>
            <a:ext cx="5943240" cy="603072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 txBox="1"/>
          <p:nvPr/>
        </p:nvSpPr>
        <p:spPr>
          <a:xfrm>
            <a:off x="556200" y="5760000"/>
            <a:ext cx="1387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WAVE-LOG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 txBox="1"/>
          <p:nvPr/>
        </p:nvSpPr>
        <p:spPr>
          <a:xfrm>
            <a:off x="1481400" y="560520"/>
            <a:ext cx="7662600" cy="102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800" spc="-1" strike="noStrike">
                <a:solidFill>
                  <a:srgbClr val="0000ff"/>
                </a:solidFill>
                <a:latin typeface="Arial"/>
              </a:rPr>
              <a:t>Данные и их конвертация в реальные значения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1800000" y="2160000"/>
            <a:ext cx="64810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504000" y="1944000"/>
            <a:ext cx="9216000" cy="405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ru-RU" sz="1800" spc="-1" strike="noStrike">
              <a:latin typeface="Arial"/>
            </a:endParaRPr>
          </a:p>
          <a:p>
            <a:pPr algn="ctr"/>
            <a:r>
              <a:rPr b="0" lang="ru-RU" sz="2800" spc="-1" strike="noStrike">
                <a:latin typeface="Arial"/>
              </a:rPr>
              <a:t>Для изображений:</a:t>
            </a:r>
            <a:endParaRPr b="0" lang="ru-RU" sz="2800" spc="-1" strike="noStrike">
              <a:latin typeface="Arial"/>
            </a:endParaRPr>
          </a:p>
          <a:p>
            <a:pPr algn="ctr"/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latin typeface="Arial"/>
              </a:rPr>
              <a:t>physical value = BZERO + BSCALE × array value</a:t>
            </a:r>
            <a:endParaRPr b="0" lang="ru-RU" sz="2800" spc="-1" strike="noStrike">
              <a:latin typeface="Arial"/>
            </a:endParaRPr>
          </a:p>
          <a:p>
            <a:endParaRPr b="0" lang="ru-RU" sz="2800" spc="-1" strike="noStrike">
              <a:latin typeface="Arial"/>
            </a:endParaRPr>
          </a:p>
          <a:p>
            <a:endParaRPr b="0" lang="ru-RU" sz="2800" spc="-1" strike="noStrike">
              <a:latin typeface="Arial"/>
            </a:endParaRPr>
          </a:p>
          <a:p>
            <a:pPr algn="ctr"/>
            <a:r>
              <a:rPr b="0" lang="ru-RU" sz="2800" spc="-1" strike="noStrike">
                <a:latin typeface="Arial"/>
              </a:rPr>
              <a:t>Для таблиц:</a:t>
            </a:r>
            <a:endParaRPr b="0" lang="ru-RU" sz="2800" spc="-1" strike="noStrike">
              <a:latin typeface="Arial"/>
            </a:endParaRPr>
          </a:p>
          <a:p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latin typeface="Arial"/>
              </a:rPr>
              <a:t>physical value = TZEROn + TSCALn × field value</a:t>
            </a:r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latin typeface="Arial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 txBox="1"/>
          <p:nvPr/>
        </p:nvSpPr>
        <p:spPr>
          <a:xfrm>
            <a:off x="1224000" y="720000"/>
            <a:ext cx="7809840" cy="635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SIMPLE  =                    T / Standard FITS file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BITPIX  =                   16 / No. of bits per pixel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NAXIS   =                    3 / No. of axes in matrix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NAXIS1  =                 4632 / No. of pixels in X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NAXIS2  =                 2068 / No. of pixels in Y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NAXIS3  =                    1 / No. of images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CRVAL1  =                    0 / Offset in X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CRVAL2  =                    0 / Offset in Y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ORIGIN  = 'CCDServer v2.1'     / ACQUSITION SYSTEM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DATE-OBS= '2012-11-04T20:46:32' / Date and time of TM_START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TELESCOP= 'BTA     '           / 6m Russian telescope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INSTRUME= 'NES     '           / Nasmyth echelle spectrometer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OBSERVER= '                  ' / OBSERVERS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OBJECT  = 'ThAr    '           / NAME OF IMAGE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BSCALE  =                 1.00 / REAL = TAPE*BSCALE + BZERO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BZERO   =              32768.0 /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DATAMAX =              64183.0 / MAX PIXEL VALUE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DATAMIN =                857.0 / MIN PIXEL VALUE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FILE    = 'Bn20121104_008.fts' / original name of input file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IMAGETYP= 'eta'                / object, flat, dark, bias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OBSERVAT= 'SAO RAS '           / Observatory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START   = '00:46:32.95'        / measurement start time (local) (hh:mm:ss.ss)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EXPTIME =                300.0 / actual integration time (sec)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 txBox="1"/>
          <p:nvPr/>
        </p:nvSpPr>
        <p:spPr>
          <a:xfrm>
            <a:off x="1118160" y="1008000"/>
            <a:ext cx="7809840" cy="444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CAMTEMP =             -130.845 / camera temperature (C)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DETECTOR= 'E2V CCD42-90 blue'  / detector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RATE    =                100.0 / readout rate (KPix/sec)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GAIN    =                  1.9 / gain, electrons per adu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NODE    = 'B'                  / output node (A, B, AB)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BINNING = '1x1'                / binning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PXSIZE  = '13.5 x 13.5'        / pixel size (mkm x mkm)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UT      = '20:46:32.95'        / universal time (hh:mm:ss.ss)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ST      = '                  ' / sidereal time (hh:mm:ss.ss)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RA      =                  0.0 / Right ascention J2000.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DEC     =                  0.0 / Declination J2000.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EPOCH   =               2000.0 / Epoch of RA and DEC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Z       =                      / zenith distance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A       =                      / azimuth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PARANGLE=                      / parallactic angle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ROTANGLE=                      / field rotation angle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374040" y="27360"/>
            <a:ext cx="935856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 txBox="1"/>
          <p:nvPr/>
        </p:nvSpPr>
        <p:spPr>
          <a:xfrm>
            <a:off x="1080000" y="864000"/>
            <a:ext cx="7809840" cy="475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SEEING  = 1.5               / seeing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FILTER  = '                  ' / filter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FOCUS   =                      / focus of telescope (mm)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IMSCALE = '                  ' / image scale ("/Pix x "/Pix)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DOMETEMP=                      / dome temperature (C)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WIND    =                      / wind (m/s)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CLOUDS  =                      / clouds (%)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PRESSURE=                      / pressure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DATE    = '2012-11-04'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TM_START= '74792   '           / UT start time 20.7758194444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TM_END  = '75092   '           / UT end time 20.8591527778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RDNOISE =                  3.7 / Read noise in electrons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HISTORY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COMMENT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HISTORY Fixed from DINA II format by fixfiles.py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END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 txBox="1"/>
          <p:nvPr/>
        </p:nvSpPr>
        <p:spPr>
          <a:xfrm>
            <a:off x="1008000" y="360000"/>
            <a:ext cx="79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solidFill>
                  <a:srgbClr val="355269"/>
                </a:solidFill>
                <a:latin typeface="Arial"/>
              </a:rPr>
              <a:t>Программы для просмотра FITS-файлов</a:t>
            </a:r>
            <a:endParaRPr b="1" lang="ru-RU" sz="2400" spc="-1" strike="noStrike">
              <a:solidFill>
                <a:srgbClr val="355269"/>
              </a:solidFill>
              <a:latin typeface="Arial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720000" y="1080000"/>
            <a:ext cx="8424000" cy="37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000" spc="-1" strike="noStrike">
                <a:latin typeface="Arial"/>
              </a:rPr>
              <a:t>Заголовок FITS можно прочитать в любом текстовом </a:t>
            </a:r>
            <a:r>
              <a:rPr b="0" lang="ru-RU" sz="2000" spc="-1" strike="noStrike">
                <a:latin typeface="Arial"/>
              </a:rPr>
              <a:t>редакторе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6840" y="1649880"/>
            <a:ext cx="10079640" cy="525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6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 txBox="1"/>
          <p:nvPr/>
        </p:nvSpPr>
        <p:spPr>
          <a:xfrm>
            <a:off x="2448000" y="501120"/>
            <a:ext cx="4969080" cy="94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6000" spc="-1" strike="noStrike">
                <a:solidFill>
                  <a:srgbClr val="0000ff"/>
                </a:solidFill>
                <a:latin typeface="Arial"/>
              </a:rPr>
              <a:t>FITS формат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648000" y="1935000"/>
            <a:ext cx="8784000" cy="65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000" spc="-1" strike="noStrike">
                <a:latin typeface="Arial"/>
              </a:rPr>
              <a:t>Flexible Image Transport System </a:t>
            </a:r>
            <a:endParaRPr b="0" lang="ru-RU" sz="2000" spc="-1" strike="noStrike">
              <a:latin typeface="Arial"/>
            </a:endParaRPr>
          </a:p>
          <a:p>
            <a:pPr algn="ctr"/>
            <a:r>
              <a:rPr b="0" i="1" lang="ru-RU" sz="2000" spc="-1" strike="noStrike">
                <a:latin typeface="Arial"/>
              </a:rPr>
              <a:t>гибкая система передачи изображений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1512000" y="3038400"/>
            <a:ext cx="784800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Формат файлов, используемый в науке для 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хранения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передачи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анализа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4536000" y="4478400"/>
            <a:ext cx="4176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изображений (1D, 2D, 3D)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наборов данных (nD)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таблиц (текстовых и бинарных)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latin typeface="Arial"/>
              </a:rPr>
              <a:t>метаданных (описание)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1440000" y="5976000"/>
            <a:ext cx="7776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  <a:hlinkClick r:id="rId1"/>
              </a:rPr>
              <a:t>https://fits.gsfc.nasa.gov/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https://fits.gsfc.nasa.gov/fits_standard.html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1008000" y="5739480"/>
            <a:ext cx="8136000" cy="59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Расширяемый формат — есть возможность подогнать под любые данные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 txBox="1"/>
          <p:nvPr/>
        </p:nvSpPr>
        <p:spPr>
          <a:xfrm>
            <a:off x="2448000" y="501120"/>
            <a:ext cx="4969080" cy="94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6000" spc="-1" strike="noStrike">
                <a:solidFill>
                  <a:srgbClr val="0000ff"/>
                </a:solidFill>
                <a:latin typeface="Arial"/>
              </a:rPr>
              <a:t>FITS формат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1440000" y="5976000"/>
            <a:ext cx="7776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  <a:hlinkClick r:id="rId1"/>
              </a:rPr>
              <a:t>https://fits.gsfc.nasa.gov/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https://fits.gsfc.nasa.gov/fits_standard.html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576000" y="2160000"/>
            <a:ext cx="8928000" cy="178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Читаемый формат, как машинами, так и человеком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Самодокументированный формат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20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Расширяемый формат — есть возможность подогнать под любые данные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1152000" y="792000"/>
            <a:ext cx="7848000" cy="2304000"/>
          </a:xfrm>
          <a:custGeom>
            <a:avLst/>
            <a:gdLst/>
            <a:ahLst/>
            <a:rect l="0" t="0" r="r" b="b"/>
            <a:pathLst>
              <a:path w="21802" h="6402">
                <a:moveTo>
                  <a:pt x="1066" y="0"/>
                </a:moveTo>
                <a:lnTo>
                  <a:pt x="1067" y="0"/>
                </a:lnTo>
                <a:cubicBezTo>
                  <a:pt x="880" y="0"/>
                  <a:pt x="696" y="49"/>
                  <a:pt x="533" y="143"/>
                </a:cubicBezTo>
                <a:cubicBezTo>
                  <a:pt x="371" y="237"/>
                  <a:pt x="237" y="371"/>
                  <a:pt x="143" y="533"/>
                </a:cubicBezTo>
                <a:cubicBezTo>
                  <a:pt x="49" y="696"/>
                  <a:pt x="0" y="880"/>
                  <a:pt x="0" y="1067"/>
                </a:cubicBezTo>
                <a:lnTo>
                  <a:pt x="0" y="5334"/>
                </a:lnTo>
                <a:lnTo>
                  <a:pt x="0" y="5334"/>
                </a:lnTo>
                <a:cubicBezTo>
                  <a:pt x="0" y="5521"/>
                  <a:pt x="49" y="5705"/>
                  <a:pt x="143" y="5868"/>
                </a:cubicBezTo>
                <a:cubicBezTo>
                  <a:pt x="237" y="6030"/>
                  <a:pt x="371" y="6164"/>
                  <a:pt x="533" y="6258"/>
                </a:cubicBezTo>
                <a:cubicBezTo>
                  <a:pt x="696" y="6352"/>
                  <a:pt x="880" y="6401"/>
                  <a:pt x="1067" y="6401"/>
                </a:cubicBezTo>
                <a:lnTo>
                  <a:pt x="20734" y="6401"/>
                </a:lnTo>
                <a:lnTo>
                  <a:pt x="20734" y="6401"/>
                </a:lnTo>
                <a:cubicBezTo>
                  <a:pt x="20921" y="6401"/>
                  <a:pt x="21105" y="6352"/>
                  <a:pt x="21268" y="6258"/>
                </a:cubicBezTo>
                <a:cubicBezTo>
                  <a:pt x="21430" y="6164"/>
                  <a:pt x="21564" y="6030"/>
                  <a:pt x="21658" y="5868"/>
                </a:cubicBezTo>
                <a:cubicBezTo>
                  <a:pt x="21752" y="5705"/>
                  <a:pt x="21801" y="5521"/>
                  <a:pt x="21801" y="5334"/>
                </a:cubicBezTo>
                <a:lnTo>
                  <a:pt x="21800" y="1066"/>
                </a:lnTo>
                <a:lnTo>
                  <a:pt x="21801" y="1067"/>
                </a:lnTo>
                <a:lnTo>
                  <a:pt x="21801" y="1067"/>
                </a:lnTo>
                <a:cubicBezTo>
                  <a:pt x="21801" y="880"/>
                  <a:pt x="21752" y="696"/>
                  <a:pt x="21658" y="533"/>
                </a:cubicBezTo>
                <a:cubicBezTo>
                  <a:pt x="21564" y="371"/>
                  <a:pt x="21430" y="237"/>
                  <a:pt x="21268" y="143"/>
                </a:cubicBezTo>
                <a:cubicBezTo>
                  <a:pt x="21105" y="49"/>
                  <a:pt x="20921" y="0"/>
                  <a:pt x="20734" y="0"/>
                </a:cubicBezTo>
                <a:lnTo>
                  <a:pt x="1066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"/>
          <p:cNvSpPr/>
          <p:nvPr/>
        </p:nvSpPr>
        <p:spPr>
          <a:xfrm>
            <a:off x="1152360" y="3312360"/>
            <a:ext cx="7848000" cy="3815640"/>
          </a:xfrm>
          <a:custGeom>
            <a:avLst/>
            <a:gdLst/>
            <a:ahLst/>
            <a:rect l="0" t="0" r="r" b="b"/>
            <a:pathLst>
              <a:path w="21802" h="10601">
                <a:moveTo>
                  <a:pt x="1766" y="0"/>
                </a:moveTo>
                <a:lnTo>
                  <a:pt x="1767" y="0"/>
                </a:lnTo>
                <a:cubicBezTo>
                  <a:pt x="1457" y="0"/>
                  <a:pt x="1152" y="82"/>
                  <a:pt x="883" y="237"/>
                </a:cubicBezTo>
                <a:cubicBezTo>
                  <a:pt x="615" y="392"/>
                  <a:pt x="392" y="615"/>
                  <a:pt x="237" y="883"/>
                </a:cubicBezTo>
                <a:cubicBezTo>
                  <a:pt x="82" y="1152"/>
                  <a:pt x="0" y="1457"/>
                  <a:pt x="0" y="1767"/>
                </a:cubicBezTo>
                <a:lnTo>
                  <a:pt x="0" y="8833"/>
                </a:lnTo>
                <a:lnTo>
                  <a:pt x="0" y="8833"/>
                </a:lnTo>
                <a:cubicBezTo>
                  <a:pt x="0" y="9143"/>
                  <a:pt x="82" y="9448"/>
                  <a:pt x="237" y="9717"/>
                </a:cubicBezTo>
                <a:cubicBezTo>
                  <a:pt x="392" y="9985"/>
                  <a:pt x="615" y="10208"/>
                  <a:pt x="883" y="10363"/>
                </a:cubicBezTo>
                <a:cubicBezTo>
                  <a:pt x="1152" y="10518"/>
                  <a:pt x="1457" y="10600"/>
                  <a:pt x="1767" y="10600"/>
                </a:cubicBezTo>
                <a:lnTo>
                  <a:pt x="20034" y="10600"/>
                </a:lnTo>
                <a:lnTo>
                  <a:pt x="20034" y="10600"/>
                </a:lnTo>
                <a:cubicBezTo>
                  <a:pt x="20344" y="10600"/>
                  <a:pt x="20649" y="10518"/>
                  <a:pt x="20918" y="10363"/>
                </a:cubicBezTo>
                <a:cubicBezTo>
                  <a:pt x="21186" y="10208"/>
                  <a:pt x="21409" y="9985"/>
                  <a:pt x="21564" y="9717"/>
                </a:cubicBezTo>
                <a:cubicBezTo>
                  <a:pt x="21719" y="9448"/>
                  <a:pt x="21801" y="9143"/>
                  <a:pt x="21801" y="8833"/>
                </a:cubicBezTo>
                <a:lnTo>
                  <a:pt x="21801" y="1766"/>
                </a:lnTo>
                <a:lnTo>
                  <a:pt x="21801" y="1767"/>
                </a:lnTo>
                <a:lnTo>
                  <a:pt x="21801" y="1767"/>
                </a:lnTo>
                <a:cubicBezTo>
                  <a:pt x="21801" y="1457"/>
                  <a:pt x="21719" y="1152"/>
                  <a:pt x="21564" y="883"/>
                </a:cubicBezTo>
                <a:cubicBezTo>
                  <a:pt x="21409" y="615"/>
                  <a:pt x="21186" y="392"/>
                  <a:pt x="20918" y="237"/>
                </a:cubicBezTo>
                <a:cubicBezTo>
                  <a:pt x="20649" y="82"/>
                  <a:pt x="20344" y="0"/>
                  <a:pt x="20034" y="0"/>
                </a:cubicBezTo>
                <a:lnTo>
                  <a:pt x="1766" y="0"/>
                </a:lnTo>
              </a:path>
            </a:pathLst>
          </a:custGeom>
          <a:solidFill>
            <a:srgbClr val="66666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"/>
          <p:cNvSpPr txBox="1"/>
          <p:nvPr/>
        </p:nvSpPr>
        <p:spPr>
          <a:xfrm>
            <a:off x="4358880" y="883080"/>
            <a:ext cx="118512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4358520" y="3456000"/>
            <a:ext cx="111348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DATA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1152000" y="792000"/>
            <a:ext cx="7848000" cy="792000"/>
          </a:xfrm>
          <a:custGeom>
            <a:avLst/>
            <a:gdLst/>
            <a:ahLst/>
            <a:rect l="0" t="0" r="r" b="b"/>
            <a:pathLst>
              <a:path w="218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21434" y="2201"/>
                </a:lnTo>
                <a:lnTo>
                  <a:pt x="21434" y="2201"/>
                </a:lnTo>
                <a:cubicBezTo>
                  <a:pt x="21499" y="2201"/>
                  <a:pt x="21562" y="2184"/>
                  <a:pt x="21618" y="2152"/>
                </a:cubicBezTo>
                <a:cubicBezTo>
                  <a:pt x="21673" y="2120"/>
                  <a:pt x="21720" y="2073"/>
                  <a:pt x="21752" y="2018"/>
                </a:cubicBezTo>
                <a:cubicBezTo>
                  <a:pt x="21784" y="1962"/>
                  <a:pt x="21801" y="1899"/>
                  <a:pt x="21801" y="1834"/>
                </a:cubicBezTo>
                <a:lnTo>
                  <a:pt x="21801" y="366"/>
                </a:lnTo>
                <a:lnTo>
                  <a:pt x="21801" y="367"/>
                </a:lnTo>
                <a:lnTo>
                  <a:pt x="21801" y="367"/>
                </a:lnTo>
                <a:cubicBezTo>
                  <a:pt x="21801" y="302"/>
                  <a:pt x="21784" y="239"/>
                  <a:pt x="21752" y="183"/>
                </a:cubicBezTo>
                <a:cubicBezTo>
                  <a:pt x="21720" y="128"/>
                  <a:pt x="21673" y="81"/>
                  <a:pt x="21618" y="49"/>
                </a:cubicBezTo>
                <a:cubicBezTo>
                  <a:pt x="21562" y="17"/>
                  <a:pt x="21499" y="0"/>
                  <a:pt x="21434" y="0"/>
                </a:cubicBezTo>
                <a:lnTo>
                  <a:pt x="366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"/>
          <p:cNvSpPr txBox="1"/>
          <p:nvPr/>
        </p:nvSpPr>
        <p:spPr>
          <a:xfrm>
            <a:off x="4358880" y="883080"/>
            <a:ext cx="118512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60" name=""/>
          <p:cNvGrpSpPr/>
          <p:nvPr/>
        </p:nvGrpSpPr>
        <p:grpSpPr>
          <a:xfrm>
            <a:off x="1080000" y="1872000"/>
            <a:ext cx="7848000" cy="1655640"/>
            <a:chOff x="1080000" y="1872000"/>
            <a:chExt cx="7848000" cy="1655640"/>
          </a:xfrm>
        </p:grpSpPr>
        <p:sp>
          <p:nvSpPr>
            <p:cNvPr id="61" name=""/>
            <p:cNvSpPr/>
            <p:nvPr/>
          </p:nvSpPr>
          <p:spPr>
            <a:xfrm>
              <a:off x="1080000" y="1872000"/>
              <a:ext cx="7848000" cy="1655640"/>
            </a:xfrm>
            <a:custGeom>
              <a:avLst/>
              <a:gdLst/>
              <a:ahLst/>
              <a:rect l="0" t="0" r="r" b="b"/>
              <a:pathLst>
                <a:path w="21802" h="4601">
                  <a:moveTo>
                    <a:pt x="766" y="0"/>
                  </a:moveTo>
                  <a:lnTo>
                    <a:pt x="767" y="0"/>
                  </a:lnTo>
                  <a:cubicBezTo>
                    <a:pt x="632" y="0"/>
                    <a:pt x="500" y="35"/>
                    <a:pt x="383" y="103"/>
                  </a:cubicBezTo>
                  <a:cubicBezTo>
                    <a:pt x="267" y="170"/>
                    <a:pt x="170" y="267"/>
                    <a:pt x="103" y="383"/>
                  </a:cubicBezTo>
                  <a:cubicBezTo>
                    <a:pt x="35" y="500"/>
                    <a:pt x="0" y="632"/>
                    <a:pt x="0" y="767"/>
                  </a:cubicBezTo>
                  <a:lnTo>
                    <a:pt x="0" y="3833"/>
                  </a:lnTo>
                  <a:lnTo>
                    <a:pt x="0" y="3833"/>
                  </a:lnTo>
                  <a:cubicBezTo>
                    <a:pt x="0" y="3968"/>
                    <a:pt x="35" y="4100"/>
                    <a:pt x="103" y="4217"/>
                  </a:cubicBezTo>
                  <a:cubicBezTo>
                    <a:pt x="170" y="4333"/>
                    <a:pt x="267" y="4430"/>
                    <a:pt x="383" y="4497"/>
                  </a:cubicBezTo>
                  <a:cubicBezTo>
                    <a:pt x="500" y="4565"/>
                    <a:pt x="632" y="4600"/>
                    <a:pt x="767" y="4600"/>
                  </a:cubicBezTo>
                  <a:lnTo>
                    <a:pt x="21034" y="4600"/>
                  </a:lnTo>
                  <a:lnTo>
                    <a:pt x="21034" y="4600"/>
                  </a:lnTo>
                  <a:cubicBezTo>
                    <a:pt x="21169" y="4600"/>
                    <a:pt x="21301" y="4565"/>
                    <a:pt x="21418" y="4497"/>
                  </a:cubicBezTo>
                  <a:cubicBezTo>
                    <a:pt x="21534" y="4430"/>
                    <a:pt x="21631" y="4333"/>
                    <a:pt x="21698" y="4217"/>
                  </a:cubicBezTo>
                  <a:cubicBezTo>
                    <a:pt x="21766" y="4100"/>
                    <a:pt x="21801" y="3968"/>
                    <a:pt x="21801" y="3833"/>
                  </a:cubicBezTo>
                  <a:lnTo>
                    <a:pt x="21800" y="766"/>
                  </a:lnTo>
                  <a:lnTo>
                    <a:pt x="21801" y="767"/>
                  </a:lnTo>
                  <a:lnTo>
                    <a:pt x="21801" y="767"/>
                  </a:lnTo>
                  <a:cubicBezTo>
                    <a:pt x="21801" y="632"/>
                    <a:pt x="21766" y="500"/>
                    <a:pt x="21698" y="383"/>
                  </a:cubicBezTo>
                  <a:cubicBezTo>
                    <a:pt x="21631" y="267"/>
                    <a:pt x="21534" y="170"/>
                    <a:pt x="21418" y="103"/>
                  </a:cubicBezTo>
                  <a:cubicBezTo>
                    <a:pt x="21301" y="35"/>
                    <a:pt x="21169" y="0"/>
                    <a:pt x="21034" y="0"/>
                  </a:cubicBezTo>
                  <a:lnTo>
                    <a:pt x="766" y="0"/>
                  </a:lnTo>
                </a:path>
              </a:pathLst>
            </a:custGeom>
            <a:solidFill>
              <a:srgbClr val="6666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"/>
            <p:cNvSpPr txBox="1"/>
            <p:nvPr/>
          </p:nvSpPr>
          <p:spPr>
            <a:xfrm>
              <a:off x="4448880" y="2865960"/>
              <a:ext cx="992880" cy="373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DATA1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63" name=""/>
            <p:cNvGrpSpPr/>
            <p:nvPr/>
          </p:nvGrpSpPr>
          <p:grpSpPr>
            <a:xfrm>
              <a:off x="1367640" y="2087640"/>
              <a:ext cx="7344000" cy="576000"/>
              <a:chOff x="1367640" y="2087640"/>
              <a:chExt cx="7344000" cy="576000"/>
            </a:xfrm>
          </p:grpSpPr>
          <p:sp>
            <p:nvSpPr>
              <p:cNvPr id="64" name=""/>
              <p:cNvSpPr/>
              <p:nvPr/>
            </p:nvSpPr>
            <p:spPr>
              <a:xfrm>
                <a:off x="1367640" y="2087640"/>
                <a:ext cx="7344000" cy="576000"/>
              </a:xfrm>
              <a:custGeom>
                <a:avLst/>
                <a:gdLst/>
                <a:ahLst/>
                <a:rect l="0" t="0" r="r" b="b"/>
                <a:pathLst>
                  <a:path w="20402" h="1602">
                    <a:moveTo>
                      <a:pt x="266" y="0"/>
                    </a:moveTo>
                    <a:lnTo>
                      <a:pt x="267" y="0"/>
                    </a:lnTo>
                    <a:cubicBezTo>
                      <a:pt x="220" y="0"/>
                      <a:pt x="174" y="12"/>
                      <a:pt x="133" y="36"/>
                    </a:cubicBezTo>
                    <a:cubicBezTo>
                      <a:pt x="93" y="59"/>
                      <a:pt x="59" y="93"/>
                      <a:pt x="36" y="133"/>
                    </a:cubicBezTo>
                    <a:cubicBezTo>
                      <a:pt x="12" y="174"/>
                      <a:pt x="0" y="220"/>
                      <a:pt x="0" y="267"/>
                    </a:cubicBezTo>
                    <a:lnTo>
                      <a:pt x="0" y="1334"/>
                    </a:lnTo>
                    <a:lnTo>
                      <a:pt x="0" y="1334"/>
                    </a:lnTo>
                    <a:cubicBezTo>
                      <a:pt x="0" y="1381"/>
                      <a:pt x="12" y="1427"/>
                      <a:pt x="36" y="1468"/>
                    </a:cubicBezTo>
                    <a:cubicBezTo>
                      <a:pt x="59" y="1508"/>
                      <a:pt x="93" y="1542"/>
                      <a:pt x="133" y="1565"/>
                    </a:cubicBezTo>
                    <a:cubicBezTo>
                      <a:pt x="174" y="1589"/>
                      <a:pt x="220" y="1601"/>
                      <a:pt x="267" y="1601"/>
                    </a:cubicBezTo>
                    <a:lnTo>
                      <a:pt x="20134" y="1600"/>
                    </a:lnTo>
                    <a:lnTo>
                      <a:pt x="20134" y="1601"/>
                    </a:lnTo>
                    <a:cubicBezTo>
                      <a:pt x="20181" y="1601"/>
                      <a:pt x="20227" y="1589"/>
                      <a:pt x="20268" y="1565"/>
                    </a:cubicBezTo>
                    <a:cubicBezTo>
                      <a:pt x="20308" y="1542"/>
                      <a:pt x="20342" y="1508"/>
                      <a:pt x="20365" y="1468"/>
                    </a:cubicBezTo>
                    <a:cubicBezTo>
                      <a:pt x="20389" y="1427"/>
                      <a:pt x="20401" y="1381"/>
                      <a:pt x="20401" y="1334"/>
                    </a:cubicBezTo>
                    <a:lnTo>
                      <a:pt x="20401" y="266"/>
                    </a:lnTo>
                    <a:lnTo>
                      <a:pt x="20401" y="267"/>
                    </a:lnTo>
                    <a:lnTo>
                      <a:pt x="20401" y="267"/>
                    </a:lnTo>
                    <a:cubicBezTo>
                      <a:pt x="20401" y="220"/>
                      <a:pt x="20389" y="174"/>
                      <a:pt x="20365" y="133"/>
                    </a:cubicBezTo>
                    <a:cubicBezTo>
                      <a:pt x="20342" y="93"/>
                      <a:pt x="20308" y="59"/>
                      <a:pt x="20268" y="36"/>
                    </a:cubicBezTo>
                    <a:cubicBezTo>
                      <a:pt x="20227" y="12"/>
                      <a:pt x="20181" y="0"/>
                      <a:pt x="20134" y="0"/>
                    </a:cubicBezTo>
                    <a:lnTo>
                      <a:pt x="266" y="0"/>
                    </a:lnTo>
                  </a:path>
                </a:pathLst>
              </a:cu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"/>
              <p:cNvSpPr txBox="1"/>
              <p:nvPr/>
            </p:nvSpPr>
            <p:spPr>
              <a:xfrm>
                <a:off x="4424400" y="2153880"/>
                <a:ext cx="1044720" cy="3736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1" lang="ru-RU" sz="2000" spc="-1" strike="noStrike">
                    <a:solidFill>
                      <a:srgbClr val="ffffff"/>
                    </a:solidFill>
                    <a:latin typeface="Arial"/>
                  </a:rPr>
                  <a:t>HEAD1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</p:grpSp>
      <p:grpSp>
        <p:nvGrpSpPr>
          <p:cNvPr id="66" name=""/>
          <p:cNvGrpSpPr/>
          <p:nvPr/>
        </p:nvGrpSpPr>
        <p:grpSpPr>
          <a:xfrm>
            <a:off x="1080360" y="3672000"/>
            <a:ext cx="7848000" cy="1655640"/>
            <a:chOff x="1080360" y="3672000"/>
            <a:chExt cx="7848000" cy="1655640"/>
          </a:xfrm>
        </p:grpSpPr>
        <p:sp>
          <p:nvSpPr>
            <p:cNvPr id="67" name=""/>
            <p:cNvSpPr/>
            <p:nvPr/>
          </p:nvSpPr>
          <p:spPr>
            <a:xfrm>
              <a:off x="1080360" y="3672000"/>
              <a:ext cx="7848000" cy="1655640"/>
            </a:xfrm>
            <a:custGeom>
              <a:avLst/>
              <a:gdLst/>
              <a:ahLst/>
              <a:rect l="0" t="0" r="r" b="b"/>
              <a:pathLst>
                <a:path w="21802" h="4601">
                  <a:moveTo>
                    <a:pt x="766" y="0"/>
                  </a:moveTo>
                  <a:lnTo>
                    <a:pt x="767" y="0"/>
                  </a:lnTo>
                  <a:cubicBezTo>
                    <a:pt x="632" y="0"/>
                    <a:pt x="500" y="35"/>
                    <a:pt x="383" y="103"/>
                  </a:cubicBezTo>
                  <a:cubicBezTo>
                    <a:pt x="267" y="170"/>
                    <a:pt x="170" y="267"/>
                    <a:pt x="103" y="383"/>
                  </a:cubicBezTo>
                  <a:cubicBezTo>
                    <a:pt x="35" y="500"/>
                    <a:pt x="0" y="632"/>
                    <a:pt x="0" y="767"/>
                  </a:cubicBezTo>
                  <a:lnTo>
                    <a:pt x="0" y="3833"/>
                  </a:lnTo>
                  <a:lnTo>
                    <a:pt x="0" y="3833"/>
                  </a:lnTo>
                  <a:cubicBezTo>
                    <a:pt x="0" y="3968"/>
                    <a:pt x="35" y="4100"/>
                    <a:pt x="103" y="4217"/>
                  </a:cubicBezTo>
                  <a:cubicBezTo>
                    <a:pt x="170" y="4333"/>
                    <a:pt x="267" y="4430"/>
                    <a:pt x="383" y="4497"/>
                  </a:cubicBezTo>
                  <a:cubicBezTo>
                    <a:pt x="500" y="4565"/>
                    <a:pt x="632" y="4600"/>
                    <a:pt x="767" y="4600"/>
                  </a:cubicBezTo>
                  <a:lnTo>
                    <a:pt x="21034" y="4600"/>
                  </a:lnTo>
                  <a:lnTo>
                    <a:pt x="21034" y="4600"/>
                  </a:lnTo>
                  <a:cubicBezTo>
                    <a:pt x="21169" y="4600"/>
                    <a:pt x="21301" y="4565"/>
                    <a:pt x="21418" y="4497"/>
                  </a:cubicBezTo>
                  <a:cubicBezTo>
                    <a:pt x="21534" y="4430"/>
                    <a:pt x="21631" y="4333"/>
                    <a:pt x="21698" y="4217"/>
                  </a:cubicBezTo>
                  <a:cubicBezTo>
                    <a:pt x="21766" y="4100"/>
                    <a:pt x="21801" y="3968"/>
                    <a:pt x="21801" y="3833"/>
                  </a:cubicBezTo>
                  <a:lnTo>
                    <a:pt x="21800" y="766"/>
                  </a:lnTo>
                  <a:lnTo>
                    <a:pt x="21801" y="767"/>
                  </a:lnTo>
                  <a:lnTo>
                    <a:pt x="21801" y="767"/>
                  </a:lnTo>
                  <a:cubicBezTo>
                    <a:pt x="21801" y="632"/>
                    <a:pt x="21766" y="500"/>
                    <a:pt x="21698" y="383"/>
                  </a:cubicBezTo>
                  <a:cubicBezTo>
                    <a:pt x="21631" y="267"/>
                    <a:pt x="21534" y="170"/>
                    <a:pt x="21418" y="103"/>
                  </a:cubicBezTo>
                  <a:cubicBezTo>
                    <a:pt x="21301" y="35"/>
                    <a:pt x="21169" y="0"/>
                    <a:pt x="21034" y="0"/>
                  </a:cubicBezTo>
                  <a:lnTo>
                    <a:pt x="766" y="0"/>
                  </a:lnTo>
                </a:path>
              </a:pathLst>
            </a:custGeom>
            <a:solidFill>
              <a:srgbClr val="6666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"/>
            <p:cNvSpPr txBox="1"/>
            <p:nvPr/>
          </p:nvSpPr>
          <p:spPr>
            <a:xfrm>
              <a:off x="4449240" y="4665960"/>
              <a:ext cx="992880" cy="373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DATA2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69" name=""/>
            <p:cNvGrpSpPr/>
            <p:nvPr/>
          </p:nvGrpSpPr>
          <p:grpSpPr>
            <a:xfrm>
              <a:off x="1368000" y="3887640"/>
              <a:ext cx="7344000" cy="576000"/>
              <a:chOff x="1368000" y="3887640"/>
              <a:chExt cx="7344000" cy="576000"/>
            </a:xfrm>
          </p:grpSpPr>
          <p:sp>
            <p:nvSpPr>
              <p:cNvPr id="70" name=""/>
              <p:cNvSpPr/>
              <p:nvPr/>
            </p:nvSpPr>
            <p:spPr>
              <a:xfrm>
                <a:off x="1368000" y="3887640"/>
                <a:ext cx="7344000" cy="576000"/>
              </a:xfrm>
              <a:custGeom>
                <a:avLst/>
                <a:gdLst/>
                <a:ahLst/>
                <a:rect l="0" t="0" r="r" b="b"/>
                <a:pathLst>
                  <a:path w="20402" h="1602">
                    <a:moveTo>
                      <a:pt x="266" y="0"/>
                    </a:moveTo>
                    <a:lnTo>
                      <a:pt x="267" y="0"/>
                    </a:lnTo>
                    <a:cubicBezTo>
                      <a:pt x="220" y="0"/>
                      <a:pt x="174" y="12"/>
                      <a:pt x="133" y="36"/>
                    </a:cubicBezTo>
                    <a:cubicBezTo>
                      <a:pt x="93" y="59"/>
                      <a:pt x="59" y="93"/>
                      <a:pt x="36" y="133"/>
                    </a:cubicBezTo>
                    <a:cubicBezTo>
                      <a:pt x="12" y="174"/>
                      <a:pt x="0" y="220"/>
                      <a:pt x="0" y="267"/>
                    </a:cubicBezTo>
                    <a:lnTo>
                      <a:pt x="0" y="1334"/>
                    </a:lnTo>
                    <a:lnTo>
                      <a:pt x="0" y="1334"/>
                    </a:lnTo>
                    <a:cubicBezTo>
                      <a:pt x="0" y="1381"/>
                      <a:pt x="12" y="1427"/>
                      <a:pt x="36" y="1468"/>
                    </a:cubicBezTo>
                    <a:cubicBezTo>
                      <a:pt x="59" y="1508"/>
                      <a:pt x="93" y="1542"/>
                      <a:pt x="133" y="1565"/>
                    </a:cubicBezTo>
                    <a:cubicBezTo>
                      <a:pt x="174" y="1589"/>
                      <a:pt x="220" y="1601"/>
                      <a:pt x="267" y="1601"/>
                    </a:cubicBezTo>
                    <a:lnTo>
                      <a:pt x="20134" y="1600"/>
                    </a:lnTo>
                    <a:lnTo>
                      <a:pt x="20134" y="1601"/>
                    </a:lnTo>
                    <a:cubicBezTo>
                      <a:pt x="20181" y="1601"/>
                      <a:pt x="20227" y="1589"/>
                      <a:pt x="20268" y="1565"/>
                    </a:cubicBezTo>
                    <a:cubicBezTo>
                      <a:pt x="20308" y="1542"/>
                      <a:pt x="20342" y="1508"/>
                      <a:pt x="20365" y="1468"/>
                    </a:cubicBezTo>
                    <a:cubicBezTo>
                      <a:pt x="20389" y="1427"/>
                      <a:pt x="20401" y="1381"/>
                      <a:pt x="20401" y="1334"/>
                    </a:cubicBezTo>
                    <a:lnTo>
                      <a:pt x="20401" y="266"/>
                    </a:lnTo>
                    <a:lnTo>
                      <a:pt x="20401" y="267"/>
                    </a:lnTo>
                    <a:lnTo>
                      <a:pt x="20401" y="267"/>
                    </a:lnTo>
                    <a:cubicBezTo>
                      <a:pt x="20401" y="220"/>
                      <a:pt x="20389" y="174"/>
                      <a:pt x="20365" y="133"/>
                    </a:cubicBezTo>
                    <a:cubicBezTo>
                      <a:pt x="20342" y="93"/>
                      <a:pt x="20308" y="59"/>
                      <a:pt x="20268" y="36"/>
                    </a:cubicBezTo>
                    <a:cubicBezTo>
                      <a:pt x="20227" y="12"/>
                      <a:pt x="20181" y="0"/>
                      <a:pt x="20134" y="0"/>
                    </a:cubicBezTo>
                    <a:lnTo>
                      <a:pt x="266" y="0"/>
                    </a:lnTo>
                  </a:path>
                </a:pathLst>
              </a:cu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" name=""/>
              <p:cNvSpPr txBox="1"/>
              <p:nvPr/>
            </p:nvSpPr>
            <p:spPr>
              <a:xfrm>
                <a:off x="4424760" y="3953880"/>
                <a:ext cx="1044720" cy="3736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1" lang="ru-RU" sz="2000" spc="-1" strike="noStrike">
                    <a:solidFill>
                      <a:srgbClr val="ffffff"/>
                    </a:solidFill>
                    <a:latin typeface="Arial"/>
                  </a:rPr>
                  <a:t>HEAD2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</p:grpSp>
      <p:grpSp>
        <p:nvGrpSpPr>
          <p:cNvPr id="72" name=""/>
          <p:cNvGrpSpPr/>
          <p:nvPr/>
        </p:nvGrpSpPr>
        <p:grpSpPr>
          <a:xfrm>
            <a:off x="1080360" y="5472000"/>
            <a:ext cx="7848000" cy="1655640"/>
            <a:chOff x="1080360" y="5472000"/>
            <a:chExt cx="7848000" cy="1655640"/>
          </a:xfrm>
        </p:grpSpPr>
        <p:sp>
          <p:nvSpPr>
            <p:cNvPr id="73" name=""/>
            <p:cNvSpPr/>
            <p:nvPr/>
          </p:nvSpPr>
          <p:spPr>
            <a:xfrm>
              <a:off x="1080360" y="5472000"/>
              <a:ext cx="7848000" cy="1655640"/>
            </a:xfrm>
            <a:custGeom>
              <a:avLst/>
              <a:gdLst/>
              <a:ahLst/>
              <a:rect l="0" t="0" r="r" b="b"/>
              <a:pathLst>
                <a:path w="21802" h="4601">
                  <a:moveTo>
                    <a:pt x="766" y="0"/>
                  </a:moveTo>
                  <a:lnTo>
                    <a:pt x="767" y="0"/>
                  </a:lnTo>
                  <a:cubicBezTo>
                    <a:pt x="632" y="0"/>
                    <a:pt x="500" y="35"/>
                    <a:pt x="383" y="103"/>
                  </a:cubicBezTo>
                  <a:cubicBezTo>
                    <a:pt x="267" y="170"/>
                    <a:pt x="170" y="267"/>
                    <a:pt x="103" y="383"/>
                  </a:cubicBezTo>
                  <a:cubicBezTo>
                    <a:pt x="35" y="500"/>
                    <a:pt x="0" y="632"/>
                    <a:pt x="0" y="767"/>
                  </a:cubicBezTo>
                  <a:lnTo>
                    <a:pt x="0" y="3833"/>
                  </a:lnTo>
                  <a:lnTo>
                    <a:pt x="0" y="3833"/>
                  </a:lnTo>
                  <a:cubicBezTo>
                    <a:pt x="0" y="3968"/>
                    <a:pt x="35" y="4100"/>
                    <a:pt x="103" y="4217"/>
                  </a:cubicBezTo>
                  <a:cubicBezTo>
                    <a:pt x="170" y="4333"/>
                    <a:pt x="267" y="4430"/>
                    <a:pt x="383" y="4497"/>
                  </a:cubicBezTo>
                  <a:cubicBezTo>
                    <a:pt x="500" y="4565"/>
                    <a:pt x="632" y="4600"/>
                    <a:pt x="767" y="4600"/>
                  </a:cubicBezTo>
                  <a:lnTo>
                    <a:pt x="21034" y="4600"/>
                  </a:lnTo>
                  <a:lnTo>
                    <a:pt x="21034" y="4600"/>
                  </a:lnTo>
                  <a:cubicBezTo>
                    <a:pt x="21169" y="4600"/>
                    <a:pt x="21301" y="4565"/>
                    <a:pt x="21418" y="4497"/>
                  </a:cubicBezTo>
                  <a:cubicBezTo>
                    <a:pt x="21534" y="4430"/>
                    <a:pt x="21631" y="4333"/>
                    <a:pt x="21698" y="4217"/>
                  </a:cubicBezTo>
                  <a:cubicBezTo>
                    <a:pt x="21766" y="4100"/>
                    <a:pt x="21801" y="3968"/>
                    <a:pt x="21801" y="3833"/>
                  </a:cubicBezTo>
                  <a:lnTo>
                    <a:pt x="21800" y="766"/>
                  </a:lnTo>
                  <a:lnTo>
                    <a:pt x="21801" y="767"/>
                  </a:lnTo>
                  <a:lnTo>
                    <a:pt x="21801" y="767"/>
                  </a:lnTo>
                  <a:cubicBezTo>
                    <a:pt x="21801" y="632"/>
                    <a:pt x="21766" y="500"/>
                    <a:pt x="21698" y="383"/>
                  </a:cubicBezTo>
                  <a:cubicBezTo>
                    <a:pt x="21631" y="267"/>
                    <a:pt x="21534" y="170"/>
                    <a:pt x="21418" y="103"/>
                  </a:cubicBezTo>
                  <a:cubicBezTo>
                    <a:pt x="21301" y="35"/>
                    <a:pt x="21169" y="0"/>
                    <a:pt x="21034" y="0"/>
                  </a:cubicBezTo>
                  <a:lnTo>
                    <a:pt x="766" y="0"/>
                  </a:lnTo>
                </a:path>
              </a:pathLst>
            </a:custGeom>
            <a:solidFill>
              <a:srgbClr val="6666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"/>
            <p:cNvSpPr txBox="1"/>
            <p:nvPr/>
          </p:nvSpPr>
          <p:spPr>
            <a:xfrm>
              <a:off x="4449240" y="6465960"/>
              <a:ext cx="992880" cy="373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DATA3</a:t>
              </a:r>
              <a:endParaRPr b="0" lang="ru-RU" sz="2000" spc="-1" strike="noStrike">
                <a:latin typeface="Arial"/>
              </a:endParaRPr>
            </a:p>
          </p:txBody>
        </p:sp>
        <p:grpSp>
          <p:nvGrpSpPr>
            <p:cNvPr id="75" name=""/>
            <p:cNvGrpSpPr/>
            <p:nvPr/>
          </p:nvGrpSpPr>
          <p:grpSpPr>
            <a:xfrm>
              <a:off x="1368000" y="5687640"/>
              <a:ext cx="7344000" cy="576000"/>
              <a:chOff x="1368000" y="5687640"/>
              <a:chExt cx="7344000" cy="576000"/>
            </a:xfrm>
          </p:grpSpPr>
          <p:sp>
            <p:nvSpPr>
              <p:cNvPr id="76" name=""/>
              <p:cNvSpPr/>
              <p:nvPr/>
            </p:nvSpPr>
            <p:spPr>
              <a:xfrm>
                <a:off x="1368000" y="5687640"/>
                <a:ext cx="7344000" cy="576000"/>
              </a:xfrm>
              <a:custGeom>
                <a:avLst/>
                <a:gdLst/>
                <a:ahLst/>
                <a:rect l="0" t="0" r="r" b="b"/>
                <a:pathLst>
                  <a:path w="20402" h="1602">
                    <a:moveTo>
                      <a:pt x="266" y="0"/>
                    </a:moveTo>
                    <a:lnTo>
                      <a:pt x="267" y="0"/>
                    </a:lnTo>
                    <a:cubicBezTo>
                      <a:pt x="220" y="0"/>
                      <a:pt x="174" y="12"/>
                      <a:pt x="133" y="36"/>
                    </a:cubicBezTo>
                    <a:cubicBezTo>
                      <a:pt x="93" y="59"/>
                      <a:pt x="59" y="93"/>
                      <a:pt x="36" y="133"/>
                    </a:cubicBezTo>
                    <a:cubicBezTo>
                      <a:pt x="12" y="174"/>
                      <a:pt x="0" y="220"/>
                      <a:pt x="0" y="267"/>
                    </a:cubicBezTo>
                    <a:lnTo>
                      <a:pt x="0" y="1334"/>
                    </a:lnTo>
                    <a:lnTo>
                      <a:pt x="0" y="1334"/>
                    </a:lnTo>
                    <a:cubicBezTo>
                      <a:pt x="0" y="1381"/>
                      <a:pt x="12" y="1427"/>
                      <a:pt x="36" y="1468"/>
                    </a:cubicBezTo>
                    <a:cubicBezTo>
                      <a:pt x="59" y="1508"/>
                      <a:pt x="93" y="1542"/>
                      <a:pt x="133" y="1565"/>
                    </a:cubicBezTo>
                    <a:cubicBezTo>
                      <a:pt x="174" y="1589"/>
                      <a:pt x="220" y="1601"/>
                      <a:pt x="267" y="1601"/>
                    </a:cubicBezTo>
                    <a:lnTo>
                      <a:pt x="20134" y="1600"/>
                    </a:lnTo>
                    <a:lnTo>
                      <a:pt x="20134" y="1601"/>
                    </a:lnTo>
                    <a:cubicBezTo>
                      <a:pt x="20181" y="1601"/>
                      <a:pt x="20227" y="1589"/>
                      <a:pt x="20268" y="1565"/>
                    </a:cubicBezTo>
                    <a:cubicBezTo>
                      <a:pt x="20308" y="1542"/>
                      <a:pt x="20342" y="1508"/>
                      <a:pt x="20365" y="1468"/>
                    </a:cubicBezTo>
                    <a:cubicBezTo>
                      <a:pt x="20389" y="1427"/>
                      <a:pt x="20401" y="1381"/>
                      <a:pt x="20401" y="1334"/>
                    </a:cubicBezTo>
                    <a:lnTo>
                      <a:pt x="20401" y="266"/>
                    </a:lnTo>
                    <a:lnTo>
                      <a:pt x="20401" y="267"/>
                    </a:lnTo>
                    <a:lnTo>
                      <a:pt x="20401" y="267"/>
                    </a:lnTo>
                    <a:cubicBezTo>
                      <a:pt x="20401" y="220"/>
                      <a:pt x="20389" y="174"/>
                      <a:pt x="20365" y="133"/>
                    </a:cubicBezTo>
                    <a:cubicBezTo>
                      <a:pt x="20342" y="93"/>
                      <a:pt x="20308" y="59"/>
                      <a:pt x="20268" y="36"/>
                    </a:cubicBezTo>
                    <a:cubicBezTo>
                      <a:pt x="20227" y="12"/>
                      <a:pt x="20181" y="0"/>
                      <a:pt x="20134" y="0"/>
                    </a:cubicBezTo>
                    <a:lnTo>
                      <a:pt x="266" y="0"/>
                    </a:lnTo>
                  </a:path>
                </a:pathLst>
              </a:cu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" name=""/>
              <p:cNvSpPr txBox="1"/>
              <p:nvPr/>
            </p:nvSpPr>
            <p:spPr>
              <a:xfrm>
                <a:off x="4424760" y="5753880"/>
                <a:ext cx="1044720" cy="3736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1" lang="ru-RU" sz="2000" spc="-1" strike="noStrike">
                    <a:solidFill>
                      <a:srgbClr val="ffffff"/>
                    </a:solidFill>
                    <a:latin typeface="Arial"/>
                  </a:rPr>
                  <a:t>HEAD3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432000" y="216000"/>
            <a:ext cx="9360000" cy="6984000"/>
          </a:xfrm>
          <a:custGeom>
            <a:avLst/>
            <a:gdLst/>
            <a:ahLst/>
            <a:rect l="0" t="0" r="r" b="b"/>
            <a:pathLst>
              <a:path w="26002" h="19402">
                <a:moveTo>
                  <a:pt x="3233" y="0"/>
                </a:moveTo>
                <a:lnTo>
                  <a:pt x="3234" y="0"/>
                </a:lnTo>
                <a:cubicBezTo>
                  <a:pt x="2666" y="0"/>
                  <a:pt x="2108" y="149"/>
                  <a:pt x="1617" y="433"/>
                </a:cubicBezTo>
                <a:cubicBezTo>
                  <a:pt x="1125" y="717"/>
                  <a:pt x="717" y="1125"/>
                  <a:pt x="433" y="1617"/>
                </a:cubicBezTo>
                <a:cubicBezTo>
                  <a:pt x="149" y="2108"/>
                  <a:pt x="0" y="2666"/>
                  <a:pt x="0" y="3234"/>
                </a:cubicBezTo>
                <a:lnTo>
                  <a:pt x="0" y="16167"/>
                </a:lnTo>
                <a:lnTo>
                  <a:pt x="0" y="16168"/>
                </a:lnTo>
                <a:cubicBezTo>
                  <a:pt x="0" y="16735"/>
                  <a:pt x="149" y="17293"/>
                  <a:pt x="433" y="17784"/>
                </a:cubicBezTo>
                <a:cubicBezTo>
                  <a:pt x="717" y="18276"/>
                  <a:pt x="1125" y="18684"/>
                  <a:pt x="1617" y="18968"/>
                </a:cubicBezTo>
                <a:cubicBezTo>
                  <a:pt x="2108" y="19252"/>
                  <a:pt x="2666" y="19401"/>
                  <a:pt x="3234" y="19401"/>
                </a:cubicBezTo>
                <a:lnTo>
                  <a:pt x="22767" y="19401"/>
                </a:lnTo>
                <a:lnTo>
                  <a:pt x="22768" y="19401"/>
                </a:lnTo>
                <a:cubicBezTo>
                  <a:pt x="23335" y="19401"/>
                  <a:pt x="23893" y="19252"/>
                  <a:pt x="24384" y="18968"/>
                </a:cubicBezTo>
                <a:cubicBezTo>
                  <a:pt x="24876" y="18684"/>
                  <a:pt x="25284" y="18276"/>
                  <a:pt x="25568" y="17784"/>
                </a:cubicBezTo>
                <a:cubicBezTo>
                  <a:pt x="25852" y="17293"/>
                  <a:pt x="26001" y="16735"/>
                  <a:pt x="26001" y="16168"/>
                </a:cubicBezTo>
                <a:lnTo>
                  <a:pt x="26001" y="3233"/>
                </a:lnTo>
                <a:lnTo>
                  <a:pt x="26001" y="3234"/>
                </a:lnTo>
                <a:lnTo>
                  <a:pt x="26001" y="3233"/>
                </a:lnTo>
                <a:cubicBezTo>
                  <a:pt x="26001" y="2666"/>
                  <a:pt x="25852" y="2108"/>
                  <a:pt x="25568" y="1617"/>
                </a:cubicBezTo>
                <a:cubicBezTo>
                  <a:pt x="25284" y="1125"/>
                  <a:pt x="24876" y="717"/>
                  <a:pt x="24384" y="433"/>
                </a:cubicBezTo>
                <a:cubicBezTo>
                  <a:pt x="23893" y="149"/>
                  <a:pt x="23335" y="0"/>
                  <a:pt x="22768" y="0"/>
                </a:cubicBezTo>
                <a:lnTo>
                  <a:pt x="3233" y="0"/>
                </a:lnTo>
              </a:path>
            </a:pathLst>
          </a:custGeom>
          <a:solidFill>
            <a:srgbClr val="83ca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"/>
          <p:cNvSpPr txBox="1"/>
          <p:nvPr/>
        </p:nvSpPr>
        <p:spPr>
          <a:xfrm>
            <a:off x="3240000" y="307080"/>
            <a:ext cx="4248000" cy="62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 — 2880 bytes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4608000" y="7216560"/>
            <a:ext cx="433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80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0" y="3456000"/>
            <a:ext cx="433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36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1512000" y="936000"/>
            <a:ext cx="7416000" cy="632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000" spc="-1" strike="noStrike">
                <a:latin typeface="Arial"/>
              </a:rPr>
              <a:t>Keyword1 = value1 // comment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Keyword2 = value2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Keyword3 = „text value3“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…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…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…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…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…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KeywordN = valueN</a:t>
            </a:r>
            <a:endParaRPr b="0" lang="ru-RU" sz="4000" spc="-1" strike="noStrike">
              <a:latin typeface="Arial"/>
            </a:endParaRPr>
          </a:p>
          <a:p>
            <a:r>
              <a:rPr b="0" lang="ru-RU" sz="4000" spc="-1" strike="noStrike">
                <a:latin typeface="Arial"/>
              </a:rPr>
              <a:t>END</a:t>
            </a:r>
            <a:endParaRPr b="0" lang="ru-RU" sz="4000" spc="-1" strike="noStrike">
              <a:latin typeface="Arial"/>
            </a:endParaRPr>
          </a:p>
          <a:p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432000" y="216000"/>
            <a:ext cx="9360000" cy="5632560"/>
          </a:xfrm>
          <a:custGeom>
            <a:avLst/>
            <a:gdLst/>
            <a:ahLst/>
            <a:rect l="0" t="0" r="r" b="b"/>
            <a:pathLst>
              <a:path w="26002" h="15648">
                <a:moveTo>
                  <a:pt x="2607" y="0"/>
                </a:moveTo>
                <a:lnTo>
                  <a:pt x="2608" y="0"/>
                </a:lnTo>
                <a:cubicBezTo>
                  <a:pt x="2150" y="0"/>
                  <a:pt x="1700" y="120"/>
                  <a:pt x="1304" y="349"/>
                </a:cubicBezTo>
                <a:cubicBezTo>
                  <a:pt x="907" y="578"/>
                  <a:pt x="578" y="907"/>
                  <a:pt x="349" y="1304"/>
                </a:cubicBezTo>
                <a:cubicBezTo>
                  <a:pt x="120" y="1700"/>
                  <a:pt x="0" y="2150"/>
                  <a:pt x="0" y="2608"/>
                </a:cubicBezTo>
                <a:lnTo>
                  <a:pt x="0" y="13039"/>
                </a:lnTo>
                <a:lnTo>
                  <a:pt x="0" y="13039"/>
                </a:lnTo>
                <a:cubicBezTo>
                  <a:pt x="0" y="13497"/>
                  <a:pt x="120" y="13947"/>
                  <a:pt x="349" y="14343"/>
                </a:cubicBezTo>
                <a:cubicBezTo>
                  <a:pt x="578" y="14740"/>
                  <a:pt x="907" y="15069"/>
                  <a:pt x="1304" y="15298"/>
                </a:cubicBezTo>
                <a:cubicBezTo>
                  <a:pt x="1700" y="15527"/>
                  <a:pt x="2150" y="15647"/>
                  <a:pt x="2608" y="15647"/>
                </a:cubicBezTo>
                <a:lnTo>
                  <a:pt x="23393" y="15647"/>
                </a:lnTo>
                <a:lnTo>
                  <a:pt x="23393" y="15647"/>
                </a:lnTo>
                <a:cubicBezTo>
                  <a:pt x="23851" y="15647"/>
                  <a:pt x="24301" y="15527"/>
                  <a:pt x="24697" y="15298"/>
                </a:cubicBezTo>
                <a:cubicBezTo>
                  <a:pt x="25094" y="15069"/>
                  <a:pt x="25423" y="14740"/>
                  <a:pt x="25652" y="14343"/>
                </a:cubicBezTo>
                <a:cubicBezTo>
                  <a:pt x="25881" y="13947"/>
                  <a:pt x="26001" y="13497"/>
                  <a:pt x="26001" y="13039"/>
                </a:cubicBezTo>
                <a:lnTo>
                  <a:pt x="26001" y="2607"/>
                </a:lnTo>
                <a:lnTo>
                  <a:pt x="26001" y="2608"/>
                </a:lnTo>
                <a:lnTo>
                  <a:pt x="26001" y="2608"/>
                </a:lnTo>
                <a:cubicBezTo>
                  <a:pt x="26001" y="2150"/>
                  <a:pt x="25881" y="1700"/>
                  <a:pt x="25652" y="1304"/>
                </a:cubicBezTo>
                <a:cubicBezTo>
                  <a:pt x="25423" y="907"/>
                  <a:pt x="25094" y="578"/>
                  <a:pt x="24697" y="349"/>
                </a:cubicBezTo>
                <a:cubicBezTo>
                  <a:pt x="24301" y="120"/>
                  <a:pt x="23851" y="0"/>
                  <a:pt x="23393" y="0"/>
                </a:cubicBezTo>
                <a:lnTo>
                  <a:pt x="2607" y="0"/>
                </a:lnTo>
              </a:path>
            </a:pathLst>
          </a:custGeom>
          <a:solidFill>
            <a:srgbClr val="83ca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"/>
          <p:cNvSpPr txBox="1"/>
          <p:nvPr/>
        </p:nvSpPr>
        <p:spPr>
          <a:xfrm>
            <a:off x="4274640" y="307080"/>
            <a:ext cx="141336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792000" y="936000"/>
            <a:ext cx="8928000" cy="643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000" spc="-1" strike="noStrike">
                <a:latin typeface="Arial"/>
              </a:rPr>
              <a:t>SIMPLE =  T или F </a:t>
            </a:r>
            <a:r>
              <a:rPr b="0" lang="ru-RU" sz="2000" spc="-1" strike="noStrike">
                <a:latin typeface="Arial"/>
              </a:rPr>
              <a:t>(соответствие стандарту)</a:t>
            </a:r>
            <a:endParaRPr b="0" lang="ru-RU" sz="2000" spc="-1" strike="noStrike">
              <a:latin typeface="Arial"/>
            </a:endParaRPr>
          </a:p>
          <a:p>
            <a:endParaRPr b="0" lang="ru-RU" sz="20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BITPIX  = -64,</a:t>
            </a:r>
            <a:r>
              <a:rPr b="1" lang="ru-RU" sz="2400" spc="-1" strike="noStrike">
                <a:latin typeface="Arial"/>
              </a:rPr>
              <a:t>-32</a:t>
            </a:r>
            <a:r>
              <a:rPr b="0" lang="ru-RU" sz="2400" spc="-1" strike="noStrike">
                <a:latin typeface="Arial"/>
              </a:rPr>
              <a:t>,8,16,32  / DATA PRECISION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NAXIS   =                    2 / NUMBER OF IMAGE DIMENSIONS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NAXIS1  =                 4065 / NUMBER OF COLUMNS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NAXIS2  =                 3521 / NUMBER OF ROWS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END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576000" y="5946120"/>
            <a:ext cx="9144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Nbits = |BITPIX| × (NAXIS1 × NAXIS2 × · · · × NAXISm) = 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         </a:t>
            </a:r>
            <a:r>
              <a:rPr b="0" lang="ru-RU" sz="2400" spc="-1" strike="noStrike">
                <a:latin typeface="Arial"/>
              </a:rPr>
              <a:t>= 32 × (4065 × 3521) = 458011680 bits =  57251460 bytes =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         </a:t>
            </a:r>
            <a:r>
              <a:rPr b="0" lang="ru-RU" sz="2400" spc="-1" strike="noStrike">
                <a:latin typeface="Arial"/>
              </a:rPr>
              <a:t>= 54.6 MB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575600" y="2448000"/>
            <a:ext cx="370440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432000" y="216000"/>
            <a:ext cx="9360000" cy="1941480"/>
          </a:xfrm>
          <a:custGeom>
            <a:avLst/>
            <a:gdLst/>
            <a:ahLst/>
            <a:rect l="0" t="0" r="r" b="b"/>
            <a:pathLst>
              <a:path w="26002" h="5395">
                <a:moveTo>
                  <a:pt x="899" y="0"/>
                </a:moveTo>
                <a:lnTo>
                  <a:pt x="899" y="0"/>
                </a:lnTo>
                <a:cubicBezTo>
                  <a:pt x="741" y="0"/>
                  <a:pt x="586" y="42"/>
                  <a:pt x="449" y="120"/>
                </a:cubicBezTo>
                <a:cubicBezTo>
                  <a:pt x="313" y="199"/>
                  <a:pt x="199" y="313"/>
                  <a:pt x="120" y="450"/>
                </a:cubicBezTo>
                <a:cubicBezTo>
                  <a:pt x="42" y="586"/>
                  <a:pt x="0" y="741"/>
                  <a:pt x="0" y="899"/>
                </a:cubicBezTo>
                <a:lnTo>
                  <a:pt x="0" y="4495"/>
                </a:lnTo>
                <a:lnTo>
                  <a:pt x="0" y="4495"/>
                </a:lnTo>
                <a:cubicBezTo>
                  <a:pt x="0" y="4653"/>
                  <a:pt x="42" y="4808"/>
                  <a:pt x="120" y="4945"/>
                </a:cubicBezTo>
                <a:cubicBezTo>
                  <a:pt x="199" y="5081"/>
                  <a:pt x="313" y="5195"/>
                  <a:pt x="450" y="5274"/>
                </a:cubicBezTo>
                <a:cubicBezTo>
                  <a:pt x="586" y="5352"/>
                  <a:pt x="741" y="5394"/>
                  <a:pt x="899" y="5394"/>
                </a:cubicBezTo>
                <a:lnTo>
                  <a:pt x="25102" y="5394"/>
                </a:lnTo>
                <a:lnTo>
                  <a:pt x="25102" y="5394"/>
                </a:lnTo>
                <a:cubicBezTo>
                  <a:pt x="25260" y="5394"/>
                  <a:pt x="25415" y="5352"/>
                  <a:pt x="25552" y="5274"/>
                </a:cubicBezTo>
                <a:cubicBezTo>
                  <a:pt x="25688" y="5195"/>
                  <a:pt x="25802" y="5081"/>
                  <a:pt x="25881" y="4945"/>
                </a:cubicBezTo>
                <a:cubicBezTo>
                  <a:pt x="25959" y="4808"/>
                  <a:pt x="26001" y="4653"/>
                  <a:pt x="26001" y="4495"/>
                </a:cubicBezTo>
                <a:lnTo>
                  <a:pt x="26001" y="899"/>
                </a:lnTo>
                <a:lnTo>
                  <a:pt x="26001" y="899"/>
                </a:lnTo>
                <a:lnTo>
                  <a:pt x="26001" y="899"/>
                </a:lnTo>
                <a:cubicBezTo>
                  <a:pt x="26001" y="741"/>
                  <a:pt x="25959" y="586"/>
                  <a:pt x="25881" y="449"/>
                </a:cubicBezTo>
                <a:cubicBezTo>
                  <a:pt x="25802" y="313"/>
                  <a:pt x="25688" y="199"/>
                  <a:pt x="25552" y="120"/>
                </a:cubicBezTo>
                <a:cubicBezTo>
                  <a:pt x="25415" y="42"/>
                  <a:pt x="25260" y="0"/>
                  <a:pt x="25102" y="0"/>
                </a:cubicBezTo>
                <a:lnTo>
                  <a:pt x="899" y="0"/>
                </a:lnTo>
              </a:path>
            </a:pathLst>
          </a:custGeom>
          <a:solidFill>
            <a:srgbClr val="83ca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"/>
          <p:cNvSpPr txBox="1"/>
          <p:nvPr/>
        </p:nvSpPr>
        <p:spPr>
          <a:xfrm>
            <a:off x="4274640" y="307080"/>
            <a:ext cx="1413360" cy="48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HEAD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1512000" y="936000"/>
            <a:ext cx="7416000" cy="122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4000" spc="-1" strike="noStrike">
                <a:latin typeface="Arial"/>
              </a:rPr>
              <a:t>EXTEND = T</a:t>
            </a:r>
            <a:endParaRPr b="0" lang="ru-RU" sz="4000" spc="-1" strike="noStrike">
              <a:latin typeface="Arial"/>
            </a:endParaRPr>
          </a:p>
          <a:p>
            <a:endParaRPr b="0" lang="ru-RU" sz="4000" spc="-1" strike="noStrike"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432000" y="2460960"/>
            <a:ext cx="9000000" cy="178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600" spc="-1" strike="noStrike">
                <a:latin typeface="Arial"/>
              </a:rPr>
              <a:t>возможно присутствие расширенного предствавления данных</a:t>
            </a:r>
            <a:endParaRPr b="0" lang="ru-RU" sz="2600" spc="-1" strike="noStrike">
              <a:latin typeface="Arial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1224000" y="3816360"/>
            <a:ext cx="7848000" cy="3311640"/>
            <a:chOff x="1224000" y="3816360"/>
            <a:chExt cx="7848000" cy="3311640"/>
          </a:xfrm>
        </p:grpSpPr>
        <p:sp>
          <p:nvSpPr>
            <p:cNvPr id="93" name=""/>
            <p:cNvSpPr/>
            <p:nvPr/>
          </p:nvSpPr>
          <p:spPr>
            <a:xfrm>
              <a:off x="1224000" y="3816360"/>
              <a:ext cx="7848000" cy="3311640"/>
            </a:xfrm>
            <a:custGeom>
              <a:avLst/>
              <a:gdLst/>
              <a:ahLst/>
              <a:rect l="0" t="0" r="r" b="b"/>
              <a:pathLst>
                <a:path w="21802" h="9201">
                  <a:moveTo>
                    <a:pt x="1533" y="0"/>
                  </a:moveTo>
                  <a:lnTo>
                    <a:pt x="1533" y="0"/>
                  </a:lnTo>
                  <a:cubicBezTo>
                    <a:pt x="1264" y="0"/>
                    <a:pt x="1000" y="71"/>
                    <a:pt x="767" y="205"/>
                  </a:cubicBezTo>
                  <a:cubicBezTo>
                    <a:pt x="534" y="340"/>
                    <a:pt x="340" y="534"/>
                    <a:pt x="205" y="767"/>
                  </a:cubicBezTo>
                  <a:cubicBezTo>
                    <a:pt x="71" y="1000"/>
                    <a:pt x="0" y="1264"/>
                    <a:pt x="0" y="1533"/>
                  </a:cubicBezTo>
                  <a:lnTo>
                    <a:pt x="0" y="7666"/>
                  </a:lnTo>
                  <a:lnTo>
                    <a:pt x="0" y="7667"/>
                  </a:lnTo>
                  <a:cubicBezTo>
                    <a:pt x="0" y="7936"/>
                    <a:pt x="71" y="8200"/>
                    <a:pt x="205" y="8433"/>
                  </a:cubicBezTo>
                  <a:cubicBezTo>
                    <a:pt x="340" y="8666"/>
                    <a:pt x="534" y="8860"/>
                    <a:pt x="767" y="8995"/>
                  </a:cubicBezTo>
                  <a:cubicBezTo>
                    <a:pt x="1000" y="9129"/>
                    <a:pt x="1264" y="9200"/>
                    <a:pt x="1533" y="9200"/>
                  </a:cubicBezTo>
                  <a:lnTo>
                    <a:pt x="20267" y="9200"/>
                  </a:lnTo>
                  <a:lnTo>
                    <a:pt x="20268" y="9200"/>
                  </a:lnTo>
                  <a:cubicBezTo>
                    <a:pt x="20537" y="9200"/>
                    <a:pt x="20801" y="9129"/>
                    <a:pt x="21034" y="8995"/>
                  </a:cubicBezTo>
                  <a:cubicBezTo>
                    <a:pt x="21267" y="8860"/>
                    <a:pt x="21461" y="8666"/>
                    <a:pt x="21596" y="8433"/>
                  </a:cubicBezTo>
                  <a:cubicBezTo>
                    <a:pt x="21730" y="8200"/>
                    <a:pt x="21801" y="7936"/>
                    <a:pt x="21801" y="7667"/>
                  </a:cubicBezTo>
                  <a:lnTo>
                    <a:pt x="21800" y="1533"/>
                  </a:lnTo>
                  <a:lnTo>
                    <a:pt x="21801" y="1533"/>
                  </a:lnTo>
                  <a:lnTo>
                    <a:pt x="21801" y="1533"/>
                  </a:lnTo>
                  <a:cubicBezTo>
                    <a:pt x="21801" y="1264"/>
                    <a:pt x="21730" y="1000"/>
                    <a:pt x="21596" y="767"/>
                  </a:cubicBezTo>
                  <a:cubicBezTo>
                    <a:pt x="21461" y="534"/>
                    <a:pt x="21267" y="340"/>
                    <a:pt x="21034" y="205"/>
                  </a:cubicBezTo>
                  <a:cubicBezTo>
                    <a:pt x="20801" y="71"/>
                    <a:pt x="20537" y="0"/>
                    <a:pt x="20268" y="0"/>
                  </a:cubicBezTo>
                  <a:lnTo>
                    <a:pt x="1533" y="0"/>
                  </a:lnTo>
                </a:path>
              </a:pathLst>
            </a:custGeom>
            <a:solidFill>
              <a:srgbClr val="666666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"/>
            <p:cNvSpPr txBox="1"/>
            <p:nvPr/>
          </p:nvSpPr>
          <p:spPr>
            <a:xfrm>
              <a:off x="4592880" y="5804640"/>
              <a:ext cx="992880" cy="7473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DATA1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1512000" y="4275000"/>
              <a:ext cx="7344000" cy="1557000"/>
            </a:xfrm>
            <a:custGeom>
              <a:avLst/>
              <a:gdLst/>
              <a:ahLst/>
              <a:rect l="0" t="0" r="r" b="b"/>
              <a:pathLst>
                <a:path w="20402" h="4327">
                  <a:moveTo>
                    <a:pt x="721" y="0"/>
                  </a:moveTo>
                  <a:lnTo>
                    <a:pt x="721" y="0"/>
                  </a:lnTo>
                  <a:cubicBezTo>
                    <a:pt x="594" y="0"/>
                    <a:pt x="470" y="33"/>
                    <a:pt x="361" y="97"/>
                  </a:cubicBezTo>
                  <a:cubicBezTo>
                    <a:pt x="251" y="160"/>
                    <a:pt x="160" y="251"/>
                    <a:pt x="97" y="361"/>
                  </a:cubicBezTo>
                  <a:cubicBezTo>
                    <a:pt x="33" y="470"/>
                    <a:pt x="0" y="594"/>
                    <a:pt x="0" y="721"/>
                  </a:cubicBezTo>
                  <a:lnTo>
                    <a:pt x="0" y="3605"/>
                  </a:lnTo>
                  <a:lnTo>
                    <a:pt x="0" y="3605"/>
                  </a:lnTo>
                  <a:cubicBezTo>
                    <a:pt x="0" y="3732"/>
                    <a:pt x="33" y="3856"/>
                    <a:pt x="97" y="3966"/>
                  </a:cubicBezTo>
                  <a:cubicBezTo>
                    <a:pt x="160" y="4075"/>
                    <a:pt x="251" y="4166"/>
                    <a:pt x="361" y="4229"/>
                  </a:cubicBezTo>
                  <a:cubicBezTo>
                    <a:pt x="470" y="4293"/>
                    <a:pt x="594" y="4326"/>
                    <a:pt x="721" y="4326"/>
                  </a:cubicBezTo>
                  <a:lnTo>
                    <a:pt x="19680" y="4326"/>
                  </a:lnTo>
                  <a:lnTo>
                    <a:pt x="19680" y="4326"/>
                  </a:lnTo>
                  <a:cubicBezTo>
                    <a:pt x="19807" y="4326"/>
                    <a:pt x="19931" y="4293"/>
                    <a:pt x="20041" y="4229"/>
                  </a:cubicBezTo>
                  <a:cubicBezTo>
                    <a:pt x="20150" y="4166"/>
                    <a:pt x="20241" y="4075"/>
                    <a:pt x="20304" y="3966"/>
                  </a:cubicBezTo>
                  <a:cubicBezTo>
                    <a:pt x="20368" y="3856"/>
                    <a:pt x="20401" y="3732"/>
                    <a:pt x="20401" y="3605"/>
                  </a:cubicBezTo>
                  <a:lnTo>
                    <a:pt x="20401" y="721"/>
                  </a:lnTo>
                  <a:lnTo>
                    <a:pt x="20401" y="721"/>
                  </a:lnTo>
                  <a:lnTo>
                    <a:pt x="20401" y="721"/>
                  </a:lnTo>
                  <a:cubicBezTo>
                    <a:pt x="20401" y="594"/>
                    <a:pt x="20368" y="470"/>
                    <a:pt x="20304" y="361"/>
                  </a:cubicBezTo>
                  <a:cubicBezTo>
                    <a:pt x="20241" y="251"/>
                    <a:pt x="20150" y="160"/>
                    <a:pt x="20041" y="97"/>
                  </a:cubicBezTo>
                  <a:cubicBezTo>
                    <a:pt x="19931" y="33"/>
                    <a:pt x="19807" y="0"/>
                    <a:pt x="19680" y="0"/>
                  </a:cubicBezTo>
                  <a:lnTo>
                    <a:pt x="721" y="0"/>
                  </a:lnTo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"/>
            <p:cNvSpPr txBox="1"/>
            <p:nvPr/>
          </p:nvSpPr>
          <p:spPr>
            <a:xfrm>
              <a:off x="6696000" y="4389840"/>
              <a:ext cx="1044720" cy="506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HEAD1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97" name=""/>
            <p:cNvSpPr txBox="1"/>
            <p:nvPr/>
          </p:nvSpPr>
          <p:spPr>
            <a:xfrm>
              <a:off x="1728000" y="4392000"/>
              <a:ext cx="3623400" cy="1370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XTENSION = IMAGE | BINTABLE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BITPIX        = -32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NAXIS         = 2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NAXIS1       = 1024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NAXIS2       = 1024  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Application>LibreOffice/7.1.0.3$Linux_X86_64 LibreOffice_project/f6099ecf3d29644b5008cc8f48f42f4a40986e4c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2017-02-28T12:35:26Z</dcterms:created>
  <dc:creator/>
  <dc:description/>
  <dc:language>en-GB</dc:language>
  <cp:lastModifiedBy/>
  <dcterms:modified xsi:type="dcterms:W3CDTF">2021-02-25T18:39:43Z</dcterms:modified>
  <cp:revision>56</cp:revision>
  <dc:subject/>
  <dc:title/>
</cp:coreProperties>
</file>