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8.png" ContentType="image/png"/>
  <Override PartName="/ppt/media/image5.png" ContentType="image/png"/>
  <Override PartName="/ppt/media/image35.png" ContentType="image/png"/>
  <Override PartName="/ppt/media/image10.png" ContentType="image/png"/>
  <Override PartName="/ppt/media/image1.jpeg" ContentType="image/jpeg"/>
  <Override PartName="/ppt/media/image47.png" ContentType="image/png"/>
  <Override PartName="/ppt/media/image25.png" ContentType="image/png"/>
  <Override PartName="/ppt/media/image2.png" ContentType="image/png"/>
  <Override PartName="/ppt/media/image32.png" ContentType="image/png"/>
  <Override PartName="/ppt/media/image26.png" ContentType="image/png"/>
  <Override PartName="/ppt/media/image3.png" ContentType="image/png"/>
  <Override PartName="/ppt/media/image33.png" ContentType="image/png"/>
  <Override PartName="/ppt/media/image40.png" ContentType="image/png"/>
  <Override PartName="/ppt/media/image41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13.png" ContentType="image/png"/>
  <Override PartName="/ppt/media/image11.png" ContentType="image/png"/>
  <Override PartName="/ppt/media/image48.png" ContentType="image/png"/>
  <Override PartName="/ppt/media/image31.png" ContentType="image/png"/>
  <Override PartName="/ppt/media/image29.png" ContentType="image/png"/>
  <Override PartName="/ppt/media/image43.png" ContentType="image/png"/>
  <Override PartName="/ppt/media/image50.png" ContentType="image/png"/>
  <Override PartName="/ppt/media/image52.emf" ContentType="image/x-emf"/>
  <Override PartName="/ppt/media/image27.png" ContentType="image/png"/>
  <Override PartName="/ppt/media/image30.png" ContentType="image/png"/>
  <Override PartName="/ppt/media/image42.png" ContentType="image/png"/>
  <Override PartName="/ppt/media/image51.emf" ContentType="image/x-emf"/>
  <Override PartName="/ppt/media/image39.png" ContentType="image/png"/>
  <Override PartName="/ppt/media/image9.png" ContentType="image/png"/>
  <Override PartName="/ppt/media/image4.png" ContentType="image/png"/>
  <Override PartName="/ppt/media/image34.png" ContentType="image/png"/>
  <Override PartName="/ppt/media/image38.png" ContentType="image/png"/>
  <Override PartName="/ppt/media/image8.png" ContentType="image/png"/>
  <Override PartName="/ppt/media/image49.png" ContentType="image/png"/>
  <Override PartName="/ppt/media/image12.png" ContentType="image/png"/>
  <Override PartName="/ppt/media/image37.png" ContentType="image/png"/>
  <Override PartName="/ppt/media/image7.png" ContentType="image/png"/>
  <Override PartName="/ppt/media/image6.png" ContentType="image/png"/>
  <Override PartName="/ppt/media/image36.png" ContentType="image/pn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8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31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52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38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57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56.xml.rels" ContentType="application/vnd.openxmlformats-package.relationships+xml"/>
  <Override PartName="/ppt/slides/_rels/slide50.xml.rels" ContentType="application/vnd.openxmlformats-package.relationships+xml"/>
  <Override PartName="/ppt/slides/_rels/slide34.xml.rels" ContentType="application/vnd.openxmlformats-package.relationships+xml"/>
  <Override PartName="/ppt/slides/_rels/slide49.xml.rels" ContentType="application/vnd.openxmlformats-package.relationships+xml"/>
  <Override PartName="/ppt/slides/_rels/slide6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16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10080625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5E54199-C755-4ED8-BCC7-09AC7EDC93B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6C2C16B-538B-4D12-9EF3-B83C347A364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6725838-7086-465C-BC0A-8CBC6D647AB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1E55E1A-4EB1-4F7B-897B-C7AB7D21252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CB98F89-0FAC-47B1-A8BF-75036987940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319FE33-0ABC-4CCB-AC8B-133E5C8979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B59C30B-5674-444D-B828-CCF06148671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FE3E40A-F1A9-46A8-A030-CE9F00C7D6E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D30E71-A292-436C-8DB1-83EDD623B3E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27DB4F6-2DCF-4BCF-9035-507E49F0AE0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BBABF2-D4AA-4E1D-9C65-01991C107D3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ED7E816-4E1D-486D-9902-201BD4AEF49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7227360" y="6887160"/>
            <a:ext cx="319500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7CEDE82C-FF62-457D-A7B9-61A34CE75685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280" cy="7560000"/>
          </a:xfrm>
          <a:prstGeom prst="rect">
            <a:avLst/>
          </a:prstGeom>
          <a:ln w="0">
            <a:noFill/>
          </a:ln>
        </p:spPr>
      </p:pic>
      <p:sp>
        <p:nvSpPr>
          <p:cNvPr id="42" name=""/>
          <p:cNvSpPr txBox="1"/>
          <p:nvPr/>
        </p:nvSpPr>
        <p:spPr>
          <a:xfrm>
            <a:off x="1296000" y="143640"/>
            <a:ext cx="7344000" cy="13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rgbClr val="0000ff"/>
                </a:solidFill>
                <a:latin typeface="Times New Roman"/>
                <a:ea typeface="Times New Roman"/>
              </a:rPr>
              <a:t>Архивы спектральных наблюдений.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rgbClr val="0000ff"/>
                </a:solidFill>
                <a:latin typeface="Times New Roman"/>
                <a:ea typeface="Times New Roman"/>
              </a:rPr>
              <a:t>Организация наблюдений на современных телескопах. 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130320" y="-14760"/>
            <a:ext cx="9881640" cy="7559640"/>
          </a:xfrm>
          <a:prstGeom prst="rect">
            <a:avLst/>
          </a:prstGeom>
          <a:ln w="0">
            <a:noFill/>
          </a:ln>
        </p:spPr>
      </p:pic>
      <p:sp>
        <p:nvSpPr>
          <p:cNvPr id="58" name=""/>
          <p:cNvSpPr txBox="1"/>
          <p:nvPr/>
        </p:nvSpPr>
        <p:spPr>
          <a:xfrm>
            <a:off x="2400480" y="0"/>
            <a:ext cx="638352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http://www.cadc-ccda.hia-iha.nrc-cnrc.gc.ca/en/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16920" y="511200"/>
            <a:ext cx="10079640" cy="5838120"/>
          </a:xfrm>
          <a:prstGeom prst="rect">
            <a:avLst/>
          </a:prstGeom>
          <a:ln w="0">
            <a:noFill/>
          </a:ln>
        </p:spPr>
      </p:pic>
      <p:sp>
        <p:nvSpPr>
          <p:cNvPr id="60" name=""/>
          <p:cNvSpPr txBox="1"/>
          <p:nvPr/>
        </p:nvSpPr>
        <p:spPr>
          <a:xfrm>
            <a:off x="2520000" y="72000"/>
            <a:ext cx="4516560" cy="29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http://www.cadc-ccda.hia-iha.nrc-cnrc.gc.ca/en/search/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16920" y="394920"/>
            <a:ext cx="10079640" cy="5838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16920" y="18360"/>
            <a:ext cx="10079640" cy="659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-4680" y="290880"/>
            <a:ext cx="10079640" cy="6876720"/>
          </a:xfrm>
          <a:prstGeom prst="rect">
            <a:avLst/>
          </a:prstGeom>
          <a:ln w="0">
            <a:noFill/>
          </a:ln>
        </p:spPr>
      </p:pic>
      <p:sp>
        <p:nvSpPr>
          <p:cNvPr id="64" name=""/>
          <p:cNvSpPr txBox="1"/>
          <p:nvPr/>
        </p:nvSpPr>
        <p:spPr>
          <a:xfrm>
            <a:off x="6443640" y="445320"/>
            <a:ext cx="349236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latin typeface="Arial"/>
              </a:rPr>
              <a:t>https://smoka.nao.ac.jp/index.jsp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322200" y="27360"/>
            <a:ext cx="946944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16920" y="95040"/>
            <a:ext cx="10079640" cy="5838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16920" y="557640"/>
            <a:ext cx="10079640" cy="5838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504000" y="504000"/>
            <a:ext cx="9142920" cy="7065360"/>
          </a:xfrm>
          <a:prstGeom prst="rect">
            <a:avLst/>
          </a:prstGeom>
          <a:ln w="0">
            <a:noFill/>
          </a:ln>
        </p:spPr>
      </p:pic>
      <p:sp>
        <p:nvSpPr>
          <p:cNvPr id="69" name=""/>
          <p:cNvSpPr txBox="1"/>
          <p:nvPr/>
        </p:nvSpPr>
        <p:spPr>
          <a:xfrm>
            <a:off x="6917040" y="157320"/>
            <a:ext cx="294696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latin typeface="Arial"/>
              </a:rPr>
              <a:t>https://koa.ipac.caltech.edu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504000" y="504000"/>
            <a:ext cx="8993880" cy="706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2412720" y="0"/>
            <a:ext cx="5326560" cy="75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31320" y="823320"/>
            <a:ext cx="10079640" cy="577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16920" y="867240"/>
            <a:ext cx="10079640" cy="5838120"/>
          </a:xfrm>
          <a:prstGeom prst="rect">
            <a:avLst/>
          </a:prstGeom>
          <a:ln w="0">
            <a:noFill/>
          </a:ln>
        </p:spPr>
      </p:pic>
      <p:sp>
        <p:nvSpPr>
          <p:cNvPr id="73" name=""/>
          <p:cNvSpPr txBox="1"/>
          <p:nvPr/>
        </p:nvSpPr>
        <p:spPr>
          <a:xfrm>
            <a:off x="3401280" y="301320"/>
            <a:ext cx="293472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latin typeface="Arial"/>
              </a:rPr>
              <a:t>http://atlas.obs-hp.fr/elodie/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16920" y="887040"/>
            <a:ext cx="10079640" cy="579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380160" y="290880"/>
            <a:ext cx="9353160" cy="699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"/>
          <p:cNvSpPr txBox="1"/>
          <p:nvPr/>
        </p:nvSpPr>
        <p:spPr>
          <a:xfrm>
            <a:off x="1368000" y="1628640"/>
            <a:ext cx="5156280" cy="119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http://atlas.obs-hp.fr/elodie/</a:t>
            </a:r>
            <a:endParaRPr b="0" lang="ru-RU" sz="2600" spc="-1" strike="noStrike">
              <a:latin typeface="Arial"/>
            </a:endParaRPr>
          </a:p>
          <a:p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http://atlas.obs-hp.fr/sophie/</a:t>
            </a:r>
            <a:endParaRPr b="0" lang="ru-RU" sz="2600" spc="-1" strike="noStrike">
              <a:latin typeface="Arial"/>
            </a:endParaRPr>
          </a:p>
          <a:p>
            <a:endParaRPr b="0" lang="ru-RU" sz="2600" spc="-1" strike="noStrike"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-5400" y="517680"/>
            <a:ext cx="10079640" cy="7098480"/>
          </a:xfrm>
          <a:prstGeom prst="rect">
            <a:avLst/>
          </a:prstGeom>
          <a:ln w="0">
            <a:noFill/>
          </a:ln>
        </p:spPr>
      </p:pic>
      <p:sp>
        <p:nvSpPr>
          <p:cNvPr id="78" name=""/>
          <p:cNvSpPr txBox="1"/>
          <p:nvPr/>
        </p:nvSpPr>
        <p:spPr>
          <a:xfrm>
            <a:off x="3240000" y="72000"/>
            <a:ext cx="299844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latin typeface="Arial"/>
              </a:rPr>
              <a:t>http://atlas.obs-hp.fr/sophie/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55080" y="320040"/>
            <a:ext cx="10079640" cy="7009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 descr=""/>
          <p:cNvPicPr/>
          <p:nvPr/>
        </p:nvPicPr>
        <p:blipFill>
          <a:blip r:embed="rId1"/>
          <a:srcRect l="0" t="0" r="40109" b="19964"/>
          <a:stretch/>
        </p:blipFill>
        <p:spPr>
          <a:xfrm>
            <a:off x="1116000" y="266400"/>
            <a:ext cx="7704000" cy="715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"/>
          <p:cNvSpPr txBox="1"/>
          <p:nvPr/>
        </p:nvSpPr>
        <p:spPr>
          <a:xfrm>
            <a:off x="3394440" y="288000"/>
            <a:ext cx="308556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latin typeface="Arial"/>
              </a:rPr>
              <a:t>http://polarbase.irap.omp.eu/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360" y="1296000"/>
            <a:ext cx="10079640" cy="514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0" y="1224000"/>
            <a:ext cx="10079640" cy="52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0" y="1457640"/>
            <a:ext cx="10079640" cy="459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360" y="966600"/>
            <a:ext cx="1007964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0" y="2160000"/>
            <a:ext cx="10079640" cy="309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1884240" y="-15120"/>
            <a:ext cx="6345000" cy="7559640"/>
          </a:xfrm>
          <a:prstGeom prst="rect">
            <a:avLst/>
          </a:prstGeom>
          <a:ln w="0">
            <a:noFill/>
          </a:ln>
        </p:spPr>
      </p:pic>
      <p:sp>
        <p:nvSpPr>
          <p:cNvPr id="87" name=""/>
          <p:cNvSpPr txBox="1"/>
          <p:nvPr/>
        </p:nvSpPr>
        <p:spPr>
          <a:xfrm>
            <a:off x="3744000" y="6853320"/>
            <a:ext cx="263124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latin typeface="Arial"/>
              </a:rPr>
              <a:t>https://archive.stsci.edu/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16920" y="948960"/>
            <a:ext cx="10079640" cy="579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16920" y="948960"/>
            <a:ext cx="10079640" cy="579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16920" y="255600"/>
            <a:ext cx="10079640" cy="7061400"/>
          </a:xfrm>
          <a:prstGeom prst="rect">
            <a:avLst/>
          </a:prstGeom>
          <a:ln w="0">
            <a:noFill/>
          </a:ln>
        </p:spPr>
      </p:pic>
      <p:sp>
        <p:nvSpPr>
          <p:cNvPr id="91" name=""/>
          <p:cNvSpPr txBox="1"/>
          <p:nvPr/>
        </p:nvSpPr>
        <p:spPr>
          <a:xfrm>
            <a:off x="5474160" y="255600"/>
            <a:ext cx="410184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latin typeface="Arial"/>
              </a:rPr>
              <a:t>https://www.sao.ru/Doc-k8/Telescopes/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16920" y="6840"/>
            <a:ext cx="10079640" cy="755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213480" y="514800"/>
            <a:ext cx="9686520" cy="654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16920" y="19440"/>
            <a:ext cx="10079640" cy="7533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"/>
          <p:cNvSpPr txBox="1"/>
          <p:nvPr/>
        </p:nvSpPr>
        <p:spPr>
          <a:xfrm>
            <a:off x="360000" y="1038600"/>
            <a:ext cx="9360000" cy="314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400" spc="-1" strike="noStrike">
                <a:solidFill>
                  <a:srgbClr val="ff0000"/>
                </a:solidFill>
                <a:latin typeface="Arial"/>
              </a:rPr>
              <a:t>+++ Не нужно связываться с наблюдениями, все готовое</a:t>
            </a:r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solidFill>
                  <a:srgbClr val="ff0000"/>
                </a:solidFill>
                <a:latin typeface="Arial"/>
              </a:rPr>
              <a:t>+++ Не нужно ждать наблюдений, экономия времени</a:t>
            </a:r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solidFill>
                  <a:srgbClr val="0000ff"/>
                </a:solidFill>
                <a:latin typeface="Arial"/>
              </a:rPr>
              <a:t>--- Спектра объекта может не быть в базе</a:t>
            </a:r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solidFill>
                  <a:srgbClr val="0000ff"/>
                </a:solidFill>
                <a:latin typeface="Arial"/>
              </a:rPr>
              <a:t>--- Спектр может иметь диапазон, отличный от интересующего </a:t>
            </a:r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solidFill>
                  <a:srgbClr val="0000ff"/>
                </a:solidFill>
                <a:latin typeface="Arial"/>
              </a:rPr>
              <a:t>--- Спектр привязан к определенной дате, невозможно отследить изменения</a:t>
            </a:r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solidFill>
                  <a:srgbClr val="0000ff"/>
                </a:solidFill>
                <a:latin typeface="Arial"/>
              </a:rPr>
              <a:t>--- В спектре могут присутствовать «артефакты» автоматической обработки</a:t>
            </a:r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solidFill>
                  <a:srgbClr val="0000ff"/>
                </a:solidFill>
                <a:latin typeface="Arial"/>
              </a:rPr>
              <a:t>--- Чаще всего спектр «сырой», необработанный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"/>
          <p:cNvSpPr txBox="1"/>
          <p:nvPr/>
        </p:nvSpPr>
        <p:spPr>
          <a:xfrm>
            <a:off x="3024000" y="404640"/>
            <a:ext cx="403200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ru-RU" sz="2600" spc="-1" strike="noStrike">
                <a:solidFill>
                  <a:srgbClr val="0000ff"/>
                </a:solidFill>
                <a:latin typeface="Arial"/>
              </a:rPr>
              <a:t>Более сложный путь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97" name=""/>
          <p:cNvSpPr txBox="1"/>
          <p:nvPr/>
        </p:nvSpPr>
        <p:spPr>
          <a:xfrm>
            <a:off x="0" y="1340640"/>
            <a:ext cx="1008000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2600" spc="-1" strike="noStrike">
                <a:latin typeface="Arial"/>
              </a:rPr>
              <a:t>Составление заявки на наблюдения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3456000" y="2232720"/>
            <a:ext cx="3374640" cy="482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"/>
          <p:cNvSpPr txBox="1"/>
          <p:nvPr/>
        </p:nvSpPr>
        <p:spPr>
          <a:xfrm>
            <a:off x="3384000" y="504000"/>
            <a:ext cx="273600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Легкий путь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46" name=""/>
          <p:cNvSpPr txBox="1"/>
          <p:nvPr/>
        </p:nvSpPr>
        <p:spPr>
          <a:xfrm>
            <a:off x="504000" y="1296000"/>
            <a:ext cx="9216000" cy="828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2600" spc="-1" strike="noStrike">
                <a:latin typeface="Arial"/>
              </a:rPr>
              <a:t>Взять готовый обработанный спектр из архивов обсерваторий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1800000" y="2376000"/>
            <a:ext cx="6486120" cy="4866840"/>
          </a:xfrm>
          <a:prstGeom prst="rect">
            <a:avLst/>
          </a:prstGeom>
          <a:ln w="0">
            <a:noFill/>
          </a:ln>
        </p:spPr>
      </p:pic>
      <p:pic>
        <p:nvPicPr>
          <p:cNvPr id="48" name="" descr=""/>
          <p:cNvPicPr/>
          <p:nvPr/>
        </p:nvPicPr>
        <p:blipFill>
          <a:blip r:embed="rId2"/>
          <a:stretch/>
        </p:blipFill>
        <p:spPr>
          <a:xfrm>
            <a:off x="1783080" y="2355480"/>
            <a:ext cx="6516360" cy="488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16920" y="779400"/>
            <a:ext cx="10079640" cy="613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"/>
          <p:cNvSpPr txBox="1"/>
          <p:nvPr/>
        </p:nvSpPr>
        <p:spPr>
          <a:xfrm>
            <a:off x="2232000" y="936000"/>
            <a:ext cx="5832000" cy="136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Фаза 1</a:t>
            </a:r>
            <a:endParaRPr b="0" lang="ru-RU" sz="3000" spc="-1" strike="noStrike">
              <a:latin typeface="Arial"/>
            </a:endParaRPr>
          </a:p>
          <a:p>
            <a:pPr algn="ctr">
              <a:buNone/>
            </a:pPr>
            <a:endParaRPr b="0" lang="ru-RU" sz="3000" spc="-1" strike="noStrike">
              <a:latin typeface="Arial"/>
            </a:endParaRPr>
          </a:p>
          <a:p>
            <a:pPr algn="ctr">
              <a:buNone/>
            </a:pPr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Подготовка заявки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01" name=""/>
          <p:cNvSpPr txBox="1"/>
          <p:nvPr/>
        </p:nvSpPr>
        <p:spPr>
          <a:xfrm>
            <a:off x="1584000" y="2952000"/>
            <a:ext cx="7560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Выбор инструмента и режима наблюдений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Выбор предпочтительного и обязательного времени наблюдений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Выбор объектов наблюдений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Описание требуемых методов наблюдений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Научное обоснование заявки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2" name=""/>
          <p:cNvSpPr/>
          <p:nvPr/>
        </p:nvSpPr>
        <p:spPr>
          <a:xfrm>
            <a:off x="4680000" y="4356000"/>
            <a:ext cx="0" cy="720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"/>
          <p:cNvSpPr txBox="1"/>
          <p:nvPr/>
        </p:nvSpPr>
        <p:spPr>
          <a:xfrm>
            <a:off x="2772000" y="5184000"/>
            <a:ext cx="3744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latin typeface="Arial"/>
              </a:rPr>
              <a:t>Конкурс на возможность наблюдать и на время наблюдений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"/>
          <p:cNvSpPr txBox="1"/>
          <p:nvPr/>
        </p:nvSpPr>
        <p:spPr>
          <a:xfrm>
            <a:off x="1878120" y="144000"/>
            <a:ext cx="647388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600" spc="-1" strike="noStrike">
                <a:latin typeface="Arial"/>
              </a:rPr>
              <a:t>http://www.sao.ru/Doc-k8/Telescopes/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19080" y="720000"/>
            <a:ext cx="10079640" cy="674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576000" y="563040"/>
            <a:ext cx="9131040" cy="663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585000" y="280800"/>
            <a:ext cx="9019800" cy="705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1062000" y="46080"/>
            <a:ext cx="755964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1632960" y="576000"/>
            <a:ext cx="7079040" cy="359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36000" y="462960"/>
            <a:ext cx="9828000" cy="6663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"/>
          <p:cNvSpPr txBox="1"/>
          <p:nvPr/>
        </p:nvSpPr>
        <p:spPr>
          <a:xfrm>
            <a:off x="2232000" y="936000"/>
            <a:ext cx="5832000" cy="136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Фаза 2</a:t>
            </a:r>
            <a:endParaRPr b="0" lang="ru-RU" sz="3000" spc="-1" strike="noStrike">
              <a:latin typeface="Arial"/>
            </a:endParaRPr>
          </a:p>
          <a:p>
            <a:pPr algn="ctr">
              <a:buNone/>
            </a:pPr>
            <a:endParaRPr b="0" lang="ru-RU" sz="3000" spc="-1" strike="noStrike">
              <a:latin typeface="Arial"/>
            </a:endParaRPr>
          </a:p>
          <a:p>
            <a:pPr algn="ctr">
              <a:buNone/>
            </a:pPr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Наблюдения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12" name=""/>
          <p:cNvSpPr/>
          <p:nvPr/>
        </p:nvSpPr>
        <p:spPr>
          <a:xfrm flipH="1">
            <a:off x="2232000" y="2232000"/>
            <a:ext cx="1512000" cy="43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"/>
          <p:cNvSpPr txBox="1"/>
          <p:nvPr/>
        </p:nvSpPr>
        <p:spPr>
          <a:xfrm>
            <a:off x="720000" y="2700000"/>
            <a:ext cx="252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Режимы наблюдений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800" spc="-1" strike="noStrike">
                <a:latin typeface="Arial"/>
              </a:rPr>
              <a:t>(Observing mode)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4" name=""/>
          <p:cNvSpPr txBox="1"/>
          <p:nvPr/>
        </p:nvSpPr>
        <p:spPr>
          <a:xfrm>
            <a:off x="72000" y="3564000"/>
            <a:ext cx="1800000" cy="1279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Visitor mode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endParaRPr b="0" lang="ru-RU" sz="1800" spc="-1" strike="noStrike">
              <a:latin typeface="Arial"/>
            </a:endParaRPr>
          </a:p>
          <a:p>
            <a:r>
              <a:rPr b="0" lang="ru-RU" sz="1600" spc="-1" strike="noStrike">
                <a:latin typeface="Arial"/>
              </a:rPr>
              <a:t>Наблюдатель присутствует на наблюдениях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5" name=""/>
          <p:cNvSpPr txBox="1"/>
          <p:nvPr/>
        </p:nvSpPr>
        <p:spPr>
          <a:xfrm>
            <a:off x="2160000" y="3564000"/>
            <a:ext cx="1800000" cy="1505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Service mode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endParaRPr b="0" lang="ru-RU" sz="1800" spc="-1" strike="noStrike">
              <a:latin typeface="Arial"/>
            </a:endParaRPr>
          </a:p>
          <a:p>
            <a:r>
              <a:rPr b="0" lang="ru-RU" sz="1600" spc="-1" strike="noStrike">
                <a:latin typeface="Arial"/>
              </a:rPr>
              <a:t>Наблюдения проводятся в автоматическом режиме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6" name=""/>
          <p:cNvSpPr/>
          <p:nvPr/>
        </p:nvSpPr>
        <p:spPr>
          <a:xfrm flipH="1">
            <a:off x="1224000" y="3374280"/>
            <a:ext cx="432000" cy="26172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"/>
          <p:cNvSpPr/>
          <p:nvPr/>
        </p:nvSpPr>
        <p:spPr>
          <a:xfrm>
            <a:off x="2304000" y="3374280"/>
            <a:ext cx="432000" cy="26172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"/>
          <p:cNvSpPr/>
          <p:nvPr/>
        </p:nvSpPr>
        <p:spPr>
          <a:xfrm>
            <a:off x="6552360" y="2235600"/>
            <a:ext cx="1512000" cy="43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"/>
          <p:cNvSpPr txBox="1"/>
          <p:nvPr/>
        </p:nvSpPr>
        <p:spPr>
          <a:xfrm>
            <a:off x="6120000" y="2664000"/>
            <a:ext cx="3024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Приоритеты наблюдений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0" name=""/>
          <p:cNvSpPr/>
          <p:nvPr/>
        </p:nvSpPr>
        <p:spPr>
          <a:xfrm flipH="1">
            <a:off x="5760000" y="3096000"/>
            <a:ext cx="792000" cy="504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"/>
          <p:cNvSpPr/>
          <p:nvPr/>
        </p:nvSpPr>
        <p:spPr>
          <a:xfrm>
            <a:off x="8640360" y="3096000"/>
            <a:ext cx="792000" cy="504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"/>
          <p:cNvSpPr/>
          <p:nvPr/>
        </p:nvSpPr>
        <p:spPr>
          <a:xfrm>
            <a:off x="7632000" y="3096000"/>
            <a:ext cx="0" cy="576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"/>
          <p:cNvSpPr txBox="1"/>
          <p:nvPr/>
        </p:nvSpPr>
        <p:spPr>
          <a:xfrm>
            <a:off x="4392000" y="3564000"/>
            <a:ext cx="2232000" cy="3310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Высший (A)</a:t>
            </a:r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Гарантированное выделение времени</a:t>
            </a:r>
            <a:endParaRPr b="0" lang="ru-RU" sz="1600" spc="-1" strike="noStrike">
              <a:latin typeface="Arial"/>
            </a:endParaRPr>
          </a:p>
          <a:p>
            <a:endParaRPr b="0" lang="ru-RU" sz="1600" spc="-1" strike="noStrike">
              <a:latin typeface="Arial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DDT — directors dedicated time — директорское время</a:t>
            </a:r>
            <a:endParaRPr b="0" lang="ru-RU" sz="1600" spc="-1" strike="noStrike">
              <a:latin typeface="Arial"/>
            </a:endParaRPr>
          </a:p>
          <a:p>
            <a:endParaRPr b="0" lang="ru-RU" sz="1600" spc="-1" strike="noStrike">
              <a:latin typeface="Arial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Важные исследования </a:t>
            </a:r>
            <a:endParaRPr b="0" lang="ru-RU" sz="1600" spc="-1" strike="noStrike">
              <a:latin typeface="Arial"/>
            </a:endParaRPr>
          </a:p>
          <a:p>
            <a:endParaRPr b="0" lang="ru-RU" sz="1600" spc="-1" strike="noStrike">
              <a:latin typeface="Arial"/>
            </a:endParaRPr>
          </a:p>
        </p:txBody>
      </p:sp>
      <p:sp>
        <p:nvSpPr>
          <p:cNvPr id="124" name=""/>
          <p:cNvSpPr txBox="1"/>
          <p:nvPr/>
        </p:nvSpPr>
        <p:spPr>
          <a:xfrm>
            <a:off x="6624000" y="3564000"/>
            <a:ext cx="192276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Нормальный (B)</a:t>
            </a:r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</p:txBody>
      </p:sp>
      <p:sp>
        <p:nvSpPr>
          <p:cNvPr id="125" name=""/>
          <p:cNvSpPr txBox="1"/>
          <p:nvPr/>
        </p:nvSpPr>
        <p:spPr>
          <a:xfrm>
            <a:off x="8640000" y="3564000"/>
            <a:ext cx="1440000" cy="311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Низкий (C)</a:t>
            </a:r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Если погода позволит и останется время после выполнения заявок A и B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6" name=""/>
          <p:cNvSpPr txBox="1"/>
          <p:nvPr/>
        </p:nvSpPr>
        <p:spPr>
          <a:xfrm>
            <a:off x="6660000" y="4068000"/>
            <a:ext cx="1944000" cy="767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600" spc="-1" strike="noStrike">
                <a:latin typeface="Arial"/>
              </a:rPr>
              <a:t>Большая вероятность наблюдений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"/>
          <p:cNvSpPr txBox="1"/>
          <p:nvPr/>
        </p:nvSpPr>
        <p:spPr>
          <a:xfrm>
            <a:off x="2448000" y="936000"/>
            <a:ext cx="5184000" cy="179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Фаза 3</a:t>
            </a:r>
            <a:endParaRPr b="0" lang="ru-RU" sz="3000" spc="-1" strike="noStrike">
              <a:latin typeface="Arial"/>
            </a:endParaRPr>
          </a:p>
          <a:p>
            <a:pPr algn="ctr">
              <a:buNone/>
            </a:pPr>
            <a:endParaRPr b="0" lang="ru-RU" sz="3000" spc="-1" strike="noStrike">
              <a:latin typeface="Arial"/>
            </a:endParaRPr>
          </a:p>
          <a:p>
            <a:pPr algn="ctr">
              <a:buNone/>
            </a:pPr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Получение наблюдательных данных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28" name=""/>
          <p:cNvSpPr txBox="1"/>
          <p:nvPr/>
        </p:nvSpPr>
        <p:spPr>
          <a:xfrm>
            <a:off x="1469880" y="3021120"/>
            <a:ext cx="11941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Политика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9" name=""/>
          <p:cNvSpPr txBox="1"/>
          <p:nvPr/>
        </p:nvSpPr>
        <p:spPr>
          <a:xfrm>
            <a:off x="144000" y="3672000"/>
            <a:ext cx="1944000" cy="1505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Заявитель</a:t>
            </a:r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Получает сразу данные и имеет возможность «снять сливки»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0" name=""/>
          <p:cNvSpPr txBox="1"/>
          <p:nvPr/>
        </p:nvSpPr>
        <p:spPr>
          <a:xfrm>
            <a:off x="2160000" y="3672000"/>
            <a:ext cx="2304000" cy="2182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Посторонний</a:t>
            </a:r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Если обсерватория открывает данные в архиве, то можно получить данные через некоторое время (обычно 1 год)</a:t>
            </a:r>
            <a:endParaRPr b="0" lang="ru-RU" sz="1600" spc="-1" strike="noStrike">
              <a:latin typeface="Arial"/>
            </a:endParaRPr>
          </a:p>
          <a:p>
            <a:endParaRPr b="0" lang="ru-RU" sz="1600" spc="-1" strike="noStrike">
              <a:latin typeface="Arial"/>
            </a:endParaRPr>
          </a:p>
        </p:txBody>
      </p:sp>
      <p:sp>
        <p:nvSpPr>
          <p:cNvPr id="131" name=""/>
          <p:cNvSpPr/>
          <p:nvPr/>
        </p:nvSpPr>
        <p:spPr>
          <a:xfrm flipH="1">
            <a:off x="1080000" y="3367440"/>
            <a:ext cx="648000" cy="37656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"/>
          <p:cNvSpPr/>
          <p:nvPr/>
        </p:nvSpPr>
        <p:spPr>
          <a:xfrm>
            <a:off x="2412360" y="3367440"/>
            <a:ext cx="648000" cy="37656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"/>
          <p:cNvSpPr txBox="1"/>
          <p:nvPr/>
        </p:nvSpPr>
        <p:spPr>
          <a:xfrm>
            <a:off x="4896000" y="3626280"/>
            <a:ext cx="2448000" cy="159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Сырые данные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RAW data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800" spc="-1" strike="noStrike">
                <a:latin typeface="Arial"/>
              </a:rPr>
              <a:t>(FITS файлы)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endParaRPr b="0" lang="ru-RU" sz="1800" spc="-1" strike="noStrike">
              <a:latin typeface="Arial"/>
            </a:endParaRPr>
          </a:p>
          <a:p>
            <a:r>
              <a:rPr b="0" lang="ru-RU" sz="1600" spc="-1" strike="noStrike">
                <a:latin typeface="Arial"/>
              </a:rPr>
              <a:t>Необходима обработка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4" name=""/>
          <p:cNvSpPr txBox="1"/>
          <p:nvPr/>
        </p:nvSpPr>
        <p:spPr>
          <a:xfrm>
            <a:off x="7560000" y="3636000"/>
            <a:ext cx="2304000" cy="1821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Обработанные данные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Reduced data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(FITS файлы)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endParaRPr b="0" lang="ru-RU" sz="1800" spc="-1" strike="noStrike">
              <a:latin typeface="Arial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Автоматическая обработка PIPELINE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5" name=""/>
          <p:cNvSpPr txBox="1"/>
          <p:nvPr/>
        </p:nvSpPr>
        <p:spPr>
          <a:xfrm>
            <a:off x="6173280" y="2944080"/>
            <a:ext cx="244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Типы данных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6" name=""/>
          <p:cNvSpPr/>
          <p:nvPr/>
        </p:nvSpPr>
        <p:spPr>
          <a:xfrm flipH="1">
            <a:off x="6192000" y="3290400"/>
            <a:ext cx="648000" cy="3816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"/>
          <p:cNvSpPr/>
          <p:nvPr/>
        </p:nvSpPr>
        <p:spPr>
          <a:xfrm>
            <a:off x="7992000" y="3290400"/>
            <a:ext cx="720000" cy="3456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"/>
          <p:cNvSpPr/>
          <p:nvPr/>
        </p:nvSpPr>
        <p:spPr>
          <a:xfrm>
            <a:off x="3024000" y="5760000"/>
            <a:ext cx="0" cy="648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"/>
          <p:cNvSpPr txBox="1"/>
          <p:nvPr/>
        </p:nvSpPr>
        <p:spPr>
          <a:xfrm>
            <a:off x="2592000" y="6696000"/>
            <a:ext cx="8222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latin typeface="Arial"/>
              </a:rPr>
              <a:t>Архив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"/>
          <p:cNvSpPr txBox="1"/>
          <p:nvPr/>
        </p:nvSpPr>
        <p:spPr>
          <a:xfrm>
            <a:off x="1944000" y="427680"/>
            <a:ext cx="6120000" cy="94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ru-RU" sz="2000" spc="-1" strike="noStrike">
                <a:solidFill>
                  <a:srgbClr val="2a6099"/>
                </a:solidFill>
                <a:latin typeface="Arial"/>
              </a:rPr>
              <a:t>Основные обсерватории и центры, предоставляющие открытый доступ к архивам спектральных наблюдений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0" name=""/>
          <p:cNvSpPr txBox="1"/>
          <p:nvPr/>
        </p:nvSpPr>
        <p:spPr>
          <a:xfrm>
            <a:off x="288000" y="1872000"/>
            <a:ext cx="9576000" cy="372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latin typeface="Arial"/>
              </a:rPr>
              <a:t>European South Observatory (ESO) </a:t>
            </a:r>
            <a:r>
              <a:rPr b="0" lang="ru-RU" sz="1800" spc="-1" strike="noStrike">
                <a:latin typeface="Arial"/>
              </a:rPr>
              <a:t>(куча телескопов и инструментов)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latin typeface="Arial"/>
              </a:rPr>
              <a:t>Canadian Astronomy Data Centre </a:t>
            </a:r>
            <a:r>
              <a:rPr b="0" lang="ru-RU" sz="1800" spc="-1" strike="noStrike">
                <a:latin typeface="Arial"/>
              </a:rPr>
              <a:t>(куча телескопов и инструментов)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latin typeface="Arial"/>
                <a:ea typeface="WenQuanYi Zen Hei"/>
              </a:rPr>
              <a:t>Subaru Mitaka Okayama Kiso Archive system (SMOKA) </a:t>
            </a:r>
            <a:r>
              <a:rPr b="0" lang="ru-RU" sz="1800" spc="-1" strike="noStrike">
                <a:latin typeface="Arial"/>
              </a:rPr>
              <a:t>(куча телескопов и инструментов)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latin typeface="Arial"/>
                <a:ea typeface="WenQuanYi Zen Hei"/>
              </a:rPr>
              <a:t>Keck Observatory Archive (KOA) </a:t>
            </a:r>
            <a:r>
              <a:rPr b="0" lang="ru-RU" sz="1800" spc="-1" strike="noStrike">
                <a:latin typeface="Arial"/>
              </a:rPr>
              <a:t>(куча телескопов и инструментов)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latin typeface="Arial"/>
                <a:ea typeface="WenQuanYi Zen Hei"/>
              </a:rPr>
              <a:t>L'Observatoire de Haute-Provence </a:t>
            </a:r>
            <a:r>
              <a:rPr b="0" lang="ru-RU" sz="1800" spc="-1" strike="noStrike">
                <a:latin typeface="Arial"/>
              </a:rPr>
              <a:t>(телескоп и пара инструментов)</a:t>
            </a:r>
            <a:r>
              <a:rPr b="1" lang="ru-RU" sz="1800" spc="-1" strike="noStrike">
                <a:latin typeface="Arial"/>
              </a:rPr>
              <a:t> 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latin typeface="Arial"/>
                <a:ea typeface="WenQuanYi Zen Hei"/>
              </a:rPr>
              <a:t>Mikulski Archive for Space Telescopes (MAST) </a:t>
            </a:r>
            <a:r>
              <a:rPr b="0" lang="ru-RU" sz="1800" spc="-1" strike="noStrike">
                <a:latin typeface="Arial"/>
              </a:rPr>
              <a:t>(куча космических телескопов и инструментов)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latin typeface="Arial"/>
                <a:ea typeface="WenQuanYi Zen Hei"/>
              </a:rPr>
              <a:t>Специальная Астрофизическая Обсерватория (САО) </a:t>
            </a:r>
            <a:r>
              <a:rPr b="0" lang="ru-RU" sz="1800" spc="-1" strike="noStrike">
                <a:latin typeface="Arial"/>
              </a:rPr>
              <a:t>(пара телескопов и несколько инструментов)</a:t>
            </a:r>
            <a:r>
              <a:rPr b="1" lang="ru-RU" sz="1800" spc="-1" strike="noStrike">
                <a:latin typeface="Arial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"/>
          <p:cNvSpPr txBox="1"/>
          <p:nvPr/>
        </p:nvSpPr>
        <p:spPr>
          <a:xfrm>
            <a:off x="1224000" y="276480"/>
            <a:ext cx="756000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Из чего состоят файлы наблюдений?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41" name=""/>
          <p:cNvSpPr txBox="1"/>
          <p:nvPr/>
        </p:nvSpPr>
        <p:spPr>
          <a:xfrm>
            <a:off x="216000" y="1368000"/>
            <a:ext cx="9504000" cy="584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just">
              <a:buNone/>
            </a:pPr>
            <a:r>
              <a:rPr b="1" lang="ru-RU" sz="2200" spc="-1" strike="noStrike">
                <a:solidFill>
                  <a:srgbClr val="008080"/>
                </a:solidFill>
                <a:latin typeface="Arial"/>
              </a:rPr>
              <a:t>Файлы предварительной обработки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</a:rPr>
              <a:t>BIAS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(masterbias)</a:t>
            </a:r>
            <a:r>
              <a:rPr b="0" lang="ru-RU" sz="2200" spc="-1" strike="noStrike">
                <a:latin typeface="Arial"/>
              </a:rPr>
              <a:t> — порядка 10 файлов нулевой экспозиции (S/N&gt;S/N</a:t>
            </a:r>
            <a:r>
              <a:rPr b="0" lang="ru-RU" sz="2200" spc="-1" strike="noStrike" baseline="-33000">
                <a:latin typeface="Arial"/>
              </a:rPr>
              <a:t>объект</a:t>
            </a:r>
            <a:r>
              <a:rPr b="0" lang="ru-RU" sz="2200" spc="-1" strike="noStrike">
                <a:latin typeface="Arial"/>
              </a:rPr>
              <a:t> )</a:t>
            </a:r>
            <a:endParaRPr b="0" lang="ru-RU" sz="2200" spc="-1" strike="noStrike">
              <a:latin typeface="Arial"/>
            </a:endParaRPr>
          </a:p>
          <a:p>
            <a:pPr algn="just">
              <a:buNone/>
            </a:pPr>
            <a:endParaRPr b="0" lang="ru-RU" sz="2200" spc="-1" strike="noStrike">
              <a:latin typeface="Arial"/>
            </a:endParaRPr>
          </a:p>
          <a:p>
            <a:pPr algn="just">
              <a:buNone/>
            </a:pPr>
            <a:r>
              <a:rPr b="1" lang="ru-RU" sz="2200" spc="-1" strike="noStrike">
                <a:solidFill>
                  <a:srgbClr val="008080"/>
                </a:solidFill>
                <a:latin typeface="Arial"/>
              </a:rPr>
              <a:t>Файлы с калибровочными спектрами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</a:rPr>
              <a:t>Flat field</a:t>
            </a:r>
            <a:r>
              <a:rPr b="1" lang="ru-RU" sz="2200" spc="-1" strike="noStrike">
                <a:latin typeface="Arial"/>
              </a:rPr>
              <a:t> </a:t>
            </a:r>
            <a:r>
              <a:rPr b="0" lang="ru-RU" sz="2200" spc="-1" strike="noStrike">
                <a:latin typeface="Arial"/>
              </a:rPr>
              <a:t>(masterflat)</a:t>
            </a:r>
            <a:r>
              <a:rPr b="1" lang="ru-RU" sz="2200" spc="-1" strike="noStrike">
                <a:latin typeface="Arial"/>
              </a:rPr>
              <a:t> </a:t>
            </a:r>
            <a:r>
              <a:rPr b="0" lang="ru-RU" sz="2200" spc="-1" strike="noStrike">
                <a:latin typeface="Arial"/>
              </a:rPr>
              <a:t>— «плоское поле» (S/N&gt;S/N</a:t>
            </a:r>
            <a:r>
              <a:rPr b="0" lang="ru-RU" sz="2200" spc="-1" strike="noStrike" baseline="-33000">
                <a:latin typeface="Arial"/>
              </a:rPr>
              <a:t>объект</a:t>
            </a:r>
            <a:r>
              <a:rPr b="0" lang="ru-RU" sz="2200" spc="-1" strike="noStrike">
                <a:latin typeface="Arial"/>
              </a:rPr>
              <a:t> ) - неоднородность чувствительности CCD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ru-RU" sz="2200" spc="-1" strike="noStrike">
              <a:latin typeface="Arial"/>
            </a:endParaRPr>
          </a:p>
          <a:p>
            <a:pPr algn="just">
              <a:buNone/>
            </a:pPr>
            <a:r>
              <a:rPr b="1" lang="ru-RU" sz="2200" spc="-1" strike="noStrike">
                <a:solidFill>
                  <a:srgbClr val="008080"/>
                </a:solidFill>
                <a:latin typeface="Arial"/>
              </a:rPr>
              <a:t>Файлы со изображениями изучаемых объектов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</a:rPr>
              <a:t>Obj 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</a:rPr>
              <a:t>—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 один или несколько файлов с экспозицией не более получаса 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"/>
          <p:cNvSpPr txBox="1"/>
          <p:nvPr/>
        </p:nvSpPr>
        <p:spPr>
          <a:xfrm>
            <a:off x="1224000" y="276480"/>
            <a:ext cx="7560000" cy="94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Из чего состоят файлы спектральных наблюдений?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43" name=""/>
          <p:cNvSpPr txBox="1"/>
          <p:nvPr/>
        </p:nvSpPr>
        <p:spPr>
          <a:xfrm>
            <a:off x="216000" y="1368000"/>
            <a:ext cx="9504000" cy="584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just">
              <a:buNone/>
            </a:pPr>
            <a:r>
              <a:rPr b="1" lang="ru-RU" sz="2200" spc="-1" strike="noStrike">
                <a:solidFill>
                  <a:srgbClr val="008080"/>
                </a:solidFill>
                <a:latin typeface="Arial"/>
              </a:rPr>
              <a:t>Файлы предварительной обработки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</a:rPr>
              <a:t>BIAS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(masterbias)</a:t>
            </a:r>
            <a:r>
              <a:rPr b="0" lang="ru-RU" sz="2200" spc="-1" strike="noStrike">
                <a:latin typeface="Arial"/>
              </a:rPr>
              <a:t> — порядка 10 файлов нулевой экспозиции (S/N&gt;S/N</a:t>
            </a:r>
            <a:r>
              <a:rPr b="0" lang="ru-RU" sz="2200" spc="-1" strike="noStrike" baseline="-33000">
                <a:latin typeface="Arial"/>
              </a:rPr>
              <a:t>объект</a:t>
            </a:r>
            <a:r>
              <a:rPr b="0" lang="ru-RU" sz="2200" spc="-1" strike="noStrike">
                <a:latin typeface="Arial"/>
              </a:rPr>
              <a:t> )</a:t>
            </a:r>
            <a:endParaRPr b="0" lang="ru-RU" sz="2200" spc="-1" strike="noStrike">
              <a:latin typeface="Arial"/>
            </a:endParaRPr>
          </a:p>
          <a:p>
            <a:pPr algn="just">
              <a:buNone/>
            </a:pPr>
            <a:endParaRPr b="0" lang="ru-RU" sz="2200" spc="-1" strike="noStrike">
              <a:latin typeface="Arial"/>
            </a:endParaRPr>
          </a:p>
          <a:p>
            <a:pPr algn="just">
              <a:buNone/>
            </a:pPr>
            <a:r>
              <a:rPr b="1" lang="ru-RU" sz="2200" spc="-1" strike="noStrike">
                <a:solidFill>
                  <a:srgbClr val="008080"/>
                </a:solidFill>
                <a:latin typeface="Arial"/>
              </a:rPr>
              <a:t>Файлы с калибровочными спектрами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</a:rPr>
              <a:t>Flat field</a:t>
            </a:r>
            <a:r>
              <a:rPr b="1" lang="ru-RU" sz="2200" spc="-1" strike="noStrike">
                <a:latin typeface="Arial"/>
              </a:rPr>
              <a:t> </a:t>
            </a:r>
            <a:r>
              <a:rPr b="0" lang="ru-RU" sz="2200" spc="-1" strike="noStrike">
                <a:latin typeface="Arial"/>
              </a:rPr>
              <a:t>(masterflat)</a:t>
            </a:r>
            <a:r>
              <a:rPr b="1" lang="ru-RU" sz="2200" spc="-1" strike="noStrike">
                <a:latin typeface="Arial"/>
              </a:rPr>
              <a:t> </a:t>
            </a:r>
            <a:r>
              <a:rPr b="0" lang="ru-RU" sz="2200" spc="-1" strike="noStrike">
                <a:latin typeface="Arial"/>
              </a:rPr>
              <a:t>— «плоское поле» (S/N&gt;S/N</a:t>
            </a:r>
            <a:r>
              <a:rPr b="0" lang="ru-RU" sz="2200" spc="-1" strike="noStrike" baseline="-33000">
                <a:latin typeface="Arial"/>
              </a:rPr>
              <a:t>объект</a:t>
            </a:r>
            <a:r>
              <a:rPr b="0" lang="ru-RU" sz="2200" spc="-1" strike="noStrike">
                <a:latin typeface="Arial"/>
              </a:rPr>
              <a:t> ) - неоднородность чувствительности CCD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</a:rPr>
              <a:t>Arc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(masterarc)</a:t>
            </a:r>
            <a:r>
              <a:rPr b="0" lang="ru-RU" sz="2200" spc="-1" strike="noStrike">
                <a:latin typeface="Arial"/>
              </a:rPr>
              <a:t> - спектр лампы (ThAr,FeAr) для калибровки по длинам волн 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ru-RU" sz="2200" spc="-1" strike="noStrike">
              <a:latin typeface="Arial"/>
            </a:endParaRPr>
          </a:p>
          <a:p>
            <a:pPr algn="just">
              <a:buNone/>
            </a:pPr>
            <a:r>
              <a:rPr b="1" lang="ru-RU" sz="2200" spc="-1" strike="noStrike">
                <a:solidFill>
                  <a:srgbClr val="008080"/>
                </a:solidFill>
                <a:latin typeface="Arial"/>
              </a:rPr>
              <a:t>Файлы с дополнительными калибровочными спектрами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latin typeface="Arial"/>
              </a:rPr>
              <a:t>Std</a:t>
            </a:r>
            <a:r>
              <a:rPr b="0" lang="ru-RU" sz="2200" spc="-1" strike="noStrike">
                <a:latin typeface="Arial"/>
              </a:rPr>
              <a:t> (Standard star)— спектр калибровочной звезды с хорошо известным распределением энергии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latin typeface="Arial"/>
              </a:rPr>
              <a:t>Div</a:t>
            </a:r>
            <a:r>
              <a:rPr b="0" lang="ru-RU" sz="2200" spc="-1" strike="noStrike">
                <a:latin typeface="Arial"/>
              </a:rPr>
              <a:t> (divider) — спектр звезды с быстрым вращением для учета теллурических линий 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ru-RU" sz="2200" spc="-1" strike="noStrike">
              <a:latin typeface="Arial"/>
            </a:endParaRPr>
          </a:p>
          <a:p>
            <a:pPr algn="just">
              <a:buNone/>
            </a:pPr>
            <a:r>
              <a:rPr b="1" lang="ru-RU" sz="2200" spc="-1" strike="noStrike">
                <a:solidFill>
                  <a:srgbClr val="008080"/>
                </a:solidFill>
                <a:latin typeface="Arial"/>
              </a:rPr>
              <a:t>Файлы со спектрами изучаемых объектов</a:t>
            </a:r>
            <a:endParaRPr b="0" lang="ru-RU" sz="2200" spc="-1" strike="noStrike"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ff0000"/>
                </a:solidFill>
                <a:latin typeface="Arial"/>
              </a:rPr>
              <a:t>Obj 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</a:rPr>
              <a:t>—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 один или несколько файлов с экспозицией не более получаса 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1376640" y="29880"/>
            <a:ext cx="7514640" cy="7559640"/>
          </a:xfrm>
          <a:prstGeom prst="rect">
            <a:avLst/>
          </a:prstGeom>
          <a:ln w="0">
            <a:noFill/>
          </a:ln>
        </p:spPr>
      </p:pic>
      <p:sp>
        <p:nvSpPr>
          <p:cNvPr id="145" name=""/>
          <p:cNvSpPr txBox="1"/>
          <p:nvPr/>
        </p:nvSpPr>
        <p:spPr>
          <a:xfrm>
            <a:off x="3240000" y="720000"/>
            <a:ext cx="352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2a6099"/>
                </a:solidFill>
                <a:latin typeface="Arial"/>
              </a:rPr>
              <a:t>Одиночный кадр BIAS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982080" y="29880"/>
            <a:ext cx="8015400" cy="7559640"/>
          </a:xfrm>
          <a:prstGeom prst="rect">
            <a:avLst/>
          </a:prstGeom>
          <a:ln w="0">
            <a:noFill/>
          </a:ln>
        </p:spPr>
      </p:pic>
      <p:sp>
        <p:nvSpPr>
          <p:cNvPr id="147" name=""/>
          <p:cNvSpPr txBox="1"/>
          <p:nvPr/>
        </p:nvSpPr>
        <p:spPr>
          <a:xfrm>
            <a:off x="3312000" y="720000"/>
            <a:ext cx="324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2a6099"/>
                </a:solidFill>
                <a:latin typeface="Arial"/>
              </a:rPr>
              <a:t>FLAT FIELD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498960" y="29880"/>
            <a:ext cx="9053640" cy="7559640"/>
          </a:xfrm>
          <a:prstGeom prst="rect">
            <a:avLst/>
          </a:prstGeom>
          <a:ln w="0">
            <a:noFill/>
          </a:ln>
        </p:spPr>
      </p:pic>
      <p:sp>
        <p:nvSpPr>
          <p:cNvPr id="149" name=""/>
          <p:cNvSpPr txBox="1"/>
          <p:nvPr/>
        </p:nvSpPr>
        <p:spPr>
          <a:xfrm>
            <a:off x="3672000" y="648000"/>
            <a:ext cx="244800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600" spc="-1" strike="noStrike">
                <a:solidFill>
                  <a:srgbClr val="2a6099"/>
                </a:solidFill>
                <a:latin typeface="Arial"/>
              </a:rPr>
              <a:t>Th Ar</a:t>
            </a: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498960" y="29880"/>
            <a:ext cx="9053640" cy="7559640"/>
          </a:xfrm>
          <a:prstGeom prst="rect">
            <a:avLst/>
          </a:prstGeom>
          <a:ln w="0">
            <a:noFill/>
          </a:ln>
        </p:spPr>
      </p:pic>
      <p:sp>
        <p:nvSpPr>
          <p:cNvPr id="151" name=""/>
          <p:cNvSpPr txBox="1"/>
          <p:nvPr/>
        </p:nvSpPr>
        <p:spPr>
          <a:xfrm>
            <a:off x="2808000" y="432000"/>
            <a:ext cx="4176000" cy="882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2a6099"/>
                </a:solidFill>
                <a:latin typeface="Symbol"/>
              </a:rPr>
              <a:t>a</a:t>
            </a:r>
            <a:r>
              <a:rPr b="0" lang="ru-RU" sz="1800" spc="-1" strike="noStrike">
                <a:solidFill>
                  <a:srgbClr val="2a6099"/>
                </a:solidFill>
                <a:latin typeface="Arial"/>
              </a:rPr>
              <a:t> Peg</a:t>
            </a:r>
            <a:endParaRPr b="0" lang="ru-RU" sz="1800" spc="-1" strike="noStrike">
              <a:latin typeface="Arial"/>
            </a:endParaRPr>
          </a:p>
          <a:p>
            <a:r>
              <a:rPr b="0" lang="ru-RU" sz="1800" spc="-1" strike="noStrike">
                <a:solidFill>
                  <a:srgbClr val="2a6099"/>
                </a:solidFill>
                <a:latin typeface="Arial"/>
              </a:rPr>
              <a:t>Спектрофотометрический стандарт +</a:t>
            </a:r>
            <a:endParaRPr b="0" lang="ru-RU" sz="1800" spc="-1" strike="noStrike">
              <a:latin typeface="Arial"/>
            </a:endParaRPr>
          </a:p>
          <a:p>
            <a:r>
              <a:rPr b="0" lang="ru-RU" sz="1800" spc="-1" strike="noStrike">
                <a:solidFill>
                  <a:srgbClr val="2a6099"/>
                </a:solidFill>
                <a:latin typeface="Arial"/>
              </a:rPr>
              <a:t>divider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498960" y="29880"/>
            <a:ext cx="9053640" cy="7559640"/>
          </a:xfrm>
          <a:prstGeom prst="rect">
            <a:avLst/>
          </a:prstGeom>
          <a:ln w="0">
            <a:noFill/>
          </a:ln>
        </p:spPr>
      </p:pic>
      <p:sp>
        <p:nvSpPr>
          <p:cNvPr id="153" name=""/>
          <p:cNvSpPr txBox="1"/>
          <p:nvPr/>
        </p:nvSpPr>
        <p:spPr>
          <a:xfrm>
            <a:off x="2952000" y="648000"/>
            <a:ext cx="432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ru-RU" sz="1800" spc="-1" strike="noStrike">
                <a:solidFill>
                  <a:srgbClr val="2a6099"/>
                </a:solidFill>
                <a:latin typeface="Arial"/>
              </a:rPr>
              <a:t>Объект исследования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"/>
          <p:cNvSpPr txBox="1"/>
          <p:nvPr/>
        </p:nvSpPr>
        <p:spPr>
          <a:xfrm>
            <a:off x="216000" y="1556640"/>
            <a:ext cx="9648000" cy="94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000" spc="-1" strike="noStrike">
                <a:latin typeface="Arial"/>
              </a:rPr>
              <a:t>Signal = BIAS + masterflat +  SKY + scattered_light + </a:t>
            </a:r>
            <a:r>
              <a:rPr b="0" lang="ru-RU" sz="2000" spc="-1" strike="noStrike">
                <a:solidFill>
                  <a:srgbClr val="ff0000"/>
                </a:solidFill>
                <a:latin typeface="Arial"/>
              </a:rPr>
              <a:t>OBJECT</a:t>
            </a:r>
            <a:endParaRPr b="0" lang="ru-RU" sz="2000" spc="-1" strike="noStrike">
              <a:latin typeface="Arial"/>
            </a:endParaRPr>
          </a:p>
          <a:p>
            <a:endParaRPr b="0" lang="ru-RU" sz="2000" spc="-1" strike="noStrike">
              <a:latin typeface="Arial"/>
            </a:endParaRPr>
          </a:p>
          <a:p>
            <a:r>
              <a:rPr b="0" lang="ru-RU" sz="2000" spc="-1" strike="noStrike">
                <a:latin typeface="Arial"/>
              </a:rPr>
              <a:t>Noise = BIAS_noise + dark_noise+RON(read of noise)+stat_noise(Signal)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55" name=""/>
          <p:cNvSpPr txBox="1"/>
          <p:nvPr/>
        </p:nvSpPr>
        <p:spPr>
          <a:xfrm>
            <a:off x="2379600" y="432000"/>
            <a:ext cx="467820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Что мы видим в кадре?</a:t>
            </a:r>
            <a:endParaRPr b="0" lang="ru-RU" sz="3000" spc="-1" strike="noStrike">
              <a:latin typeface="Arial"/>
            </a:endParaRPr>
          </a:p>
        </p:txBody>
      </p:sp>
      <p:grpSp>
        <p:nvGrpSpPr>
          <p:cNvPr id="156" name=""/>
          <p:cNvGrpSpPr/>
          <p:nvPr/>
        </p:nvGrpSpPr>
        <p:grpSpPr>
          <a:xfrm>
            <a:off x="288000" y="4234680"/>
            <a:ext cx="9482400" cy="1381320"/>
            <a:chOff x="288000" y="4234680"/>
            <a:chExt cx="9482400" cy="1381320"/>
          </a:xfrm>
        </p:grpSpPr>
        <p:pic>
          <p:nvPicPr>
            <p:cNvPr id="157" name="" descr=""/>
            <p:cNvPicPr/>
            <p:nvPr/>
          </p:nvPicPr>
          <p:blipFill>
            <a:blip r:embed="rId1"/>
            <a:stretch/>
          </p:blipFill>
          <p:spPr>
            <a:xfrm>
              <a:off x="288000" y="4725000"/>
              <a:ext cx="9482400" cy="891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8" name=""/>
            <p:cNvSpPr txBox="1"/>
            <p:nvPr/>
          </p:nvSpPr>
          <p:spPr>
            <a:xfrm>
              <a:off x="4010400" y="4234680"/>
              <a:ext cx="19440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ru-RU" sz="1800" spc="-1" strike="noStrike">
                  <a:solidFill>
                    <a:srgbClr val="0000ff"/>
                  </a:solidFill>
                  <a:latin typeface="Arial"/>
                </a:rPr>
                <a:t>в одном пикселе</a:t>
              </a:r>
              <a:endParaRPr b="0" lang="ru-RU" sz="1800" spc="-1" strike="noStrike">
                <a:latin typeface="Arial"/>
              </a:endParaRPr>
            </a:p>
          </p:txBody>
        </p:sp>
      </p:grpSp>
      <p:grpSp>
        <p:nvGrpSpPr>
          <p:cNvPr id="159" name=""/>
          <p:cNvGrpSpPr/>
          <p:nvPr/>
        </p:nvGrpSpPr>
        <p:grpSpPr>
          <a:xfrm>
            <a:off x="2441520" y="6538320"/>
            <a:ext cx="4974480" cy="733680"/>
            <a:chOff x="2441520" y="6538320"/>
            <a:chExt cx="4974480" cy="733680"/>
          </a:xfrm>
        </p:grpSpPr>
        <p:pic>
          <p:nvPicPr>
            <p:cNvPr id="160" name="" descr=""/>
            <p:cNvPicPr/>
            <p:nvPr/>
          </p:nvPicPr>
          <p:blipFill>
            <a:blip r:embed="rId2"/>
            <a:stretch/>
          </p:blipFill>
          <p:spPr>
            <a:xfrm>
              <a:off x="2441520" y="6538320"/>
              <a:ext cx="4974480" cy="733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1" name=""/>
          <p:cNvSpPr txBox="1"/>
          <p:nvPr/>
        </p:nvSpPr>
        <p:spPr>
          <a:xfrm>
            <a:off x="360000" y="2808000"/>
            <a:ext cx="878400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000" spc="-1" strike="noStrike" u="sng">
                <a:uFillTx/>
                <a:latin typeface="Arial"/>
              </a:rPr>
              <a:t>Задача:</a:t>
            </a:r>
            <a:endParaRPr b="0" lang="ru-RU" sz="2000" spc="-1" strike="noStrike">
              <a:latin typeface="Arial"/>
            </a:endParaRPr>
          </a:p>
          <a:p>
            <a:r>
              <a:rPr b="0" lang="ru-RU" sz="2000" spc="-1" strike="noStrike">
                <a:latin typeface="Arial"/>
              </a:rPr>
              <a:t>	</a:t>
            </a:r>
            <a:r>
              <a:rPr b="0" lang="ru-RU" sz="2000" spc="-1" strike="noStrike">
                <a:latin typeface="Arial"/>
              </a:rPr>
              <a:t>	</a:t>
            </a:r>
            <a:r>
              <a:rPr b="0" lang="ru-RU" sz="2000" spc="-1" strike="noStrike">
                <a:latin typeface="Arial"/>
              </a:rPr>
              <a:t>	</a:t>
            </a:r>
            <a:r>
              <a:rPr b="0" lang="ru-RU" sz="2000" spc="-1" strike="noStrike">
                <a:latin typeface="Arial"/>
              </a:rPr>
              <a:t>достать OBJECT из Signal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2" name=""/>
          <p:cNvSpPr txBox="1"/>
          <p:nvPr/>
        </p:nvSpPr>
        <p:spPr>
          <a:xfrm>
            <a:off x="2808000" y="5904000"/>
            <a:ext cx="532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в группе пикселей для полезного сигнала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" dur="indefinite" restart="never" nodeType="tmRoot">
          <p:childTnLst>
            <p:seq>
              <p:cTn id="17" dur="indefinite" nodeType="mainSeq"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10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10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"/>
          <p:cNvSpPr txBox="1"/>
          <p:nvPr/>
        </p:nvSpPr>
        <p:spPr>
          <a:xfrm>
            <a:off x="3594960" y="0"/>
            <a:ext cx="3029040" cy="43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400" spc="-1" strike="noStrike">
                <a:solidFill>
                  <a:srgbClr val="ffffff"/>
                </a:solidFill>
                <a:latin typeface="Arial"/>
              </a:rPr>
              <a:t>http://archive.eso.org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15480" y="946800"/>
            <a:ext cx="10079640" cy="568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15480" y="963000"/>
            <a:ext cx="10079640" cy="5652000"/>
          </a:xfrm>
          <a:prstGeom prst="rect">
            <a:avLst/>
          </a:prstGeom>
          <a:ln w="0">
            <a:noFill/>
          </a:ln>
        </p:spPr>
      </p:pic>
      <p:sp>
        <p:nvSpPr>
          <p:cNvPr id="54" name=""/>
          <p:cNvSpPr txBox="1"/>
          <p:nvPr/>
        </p:nvSpPr>
        <p:spPr>
          <a:xfrm>
            <a:off x="2918520" y="229320"/>
            <a:ext cx="435348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latin typeface="Arial"/>
              </a:rPr>
              <a:t>http://archive.eso.org/scienceportal/home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15480" y="960120"/>
            <a:ext cx="10079640" cy="5657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15480" y="997560"/>
            <a:ext cx="10079640" cy="558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2017-10-23T12:01:21Z</dcterms:created>
  <dc:creator/>
  <dc:description/>
  <dc:language>ru-RU</dc:language>
  <cp:lastModifiedBy/>
  <dcterms:modified xsi:type="dcterms:W3CDTF">2023-02-26T22:44:17Z</dcterms:modified>
  <cp:revision>47</cp:revision>
  <dc:subject/>
  <dc:title/>
</cp:coreProperties>
</file>