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56.png" ContentType="image/png"/>
  <Override PartName="/ppt/media/image55.png" ContentType="image/png"/>
  <Override PartName="/ppt/media/image54.png" ContentType="image/png"/>
  <Override PartName="/ppt/media/image53.png" ContentType="image/png"/>
  <Override PartName="/ppt/media/image52.png" ContentType="image/png"/>
  <Override PartName="/ppt/media/image51.png" ContentType="image/png"/>
  <Override PartName="/ppt/media/image50.png" ContentType="image/png"/>
  <Override PartName="/ppt/media/image46.png" ContentType="image/png"/>
  <Override PartName="/ppt/media/image45.png" ContentType="image/png"/>
  <Override PartName="/ppt/media/image44.png" ContentType="image/png"/>
  <Override PartName="/ppt/media/image41.png" ContentType="image/png"/>
  <Override PartName="/ppt/media/image40.png" ContentType="image/png"/>
  <Override PartName="/ppt/media/image30.png" ContentType="image/png"/>
  <Override PartName="/ppt/media/image39.png" ContentType="image/png"/>
  <Override PartName="/ppt/media/image9.png" ContentType="image/png"/>
  <Override PartName="/ppt/media/image13.png" ContentType="image/png"/>
  <Override PartName="/ppt/media/image1.png" ContentType="image/png"/>
  <Override PartName="/ppt/media/image38.png" ContentType="image/png"/>
  <Override PartName="/ppt/media/image8.png" ContentType="image/png"/>
  <Override PartName="/ppt/media/image49.png" ContentType="image/png"/>
  <Override PartName="/ppt/media/image12.png" ContentType="image/png"/>
  <Override PartName="/ppt/media/image37.png" ContentType="image/png"/>
  <Override PartName="/ppt/media/image20.png" ContentType="image/png"/>
  <Override PartName="/ppt/media/image57.png" ContentType="image/png"/>
  <Override PartName="/ppt/media/image21.png" ContentType="image/png"/>
  <Override PartName="/ppt/media/image58.png" ContentType="image/png"/>
  <Override PartName="/ppt/media/image22.png" ContentType="image/png"/>
  <Override PartName="/ppt/media/image59.png" ContentType="image/png"/>
  <Override PartName="/ppt/media/image23.png" ContentType="image/png"/>
  <Override PartName="/ppt/media/image60.png" ContentType="image/png"/>
  <Override PartName="/ppt/media/image24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31.png" ContentType="image/png"/>
  <Override PartName="/ppt/media/image68.png" ContentType="image/png"/>
  <Override PartName="/ppt/media/image66.png" ContentType="image/png"/>
  <Override PartName="/ppt/media/image79.png" ContentType="image/png"/>
  <Override PartName="/ppt/media/image67.png" ContentType="image/png"/>
  <Override PartName="/ppt/media/image78.png" ContentType="image/png"/>
  <Override PartName="/ppt/media/image77.png" ContentType="image/png"/>
  <Override PartName="/ppt/media/image76.png" ContentType="image/png"/>
  <Override PartName="/ppt/media/image75.png" ContentType="image/png"/>
  <Override PartName="/ppt/media/image74.png" ContentType="image/png"/>
  <Override PartName="/ppt/media/image73.png" ContentType="image/png"/>
  <Override PartName="/ppt/media/image72.png" ContentType="image/png"/>
  <Override PartName="/ppt/media/image71.png" ContentType="image/png"/>
  <Override PartName="/ppt/media/image29.png" ContentType="image/png"/>
  <Override PartName="/ppt/media/image69.png" ContentType="image/png"/>
  <Override PartName="/ppt/media/image2.png" ContentType="image/png"/>
  <Override PartName="/ppt/media/image32.png" ContentType="image/png"/>
  <Override PartName="/ppt/media/image70.png" ContentType="image/png"/>
  <Override PartName="/ppt/media/image25.png" ContentType="image/png"/>
  <Override PartName="/ppt/media/image26.png" ContentType="image/png"/>
  <Override PartName="/ppt/media/image80.png" ContentType="image/png"/>
  <Override PartName="/ppt/media/image15.png" ContentType="image/png"/>
  <Override PartName="/ppt/media/image3.png" ContentType="image/png"/>
  <Override PartName="/ppt/media/image33.png" ContentType="image/png"/>
  <Override PartName="/ppt/media/image27.png" ContentType="image/png"/>
  <Override PartName="/ppt/media/image81.png" ContentType="image/png"/>
  <Override PartName="/ppt/media/image16.png" ContentType="image/png"/>
  <Override PartName="/ppt/media/image4.png" ContentType="image/png"/>
  <Override PartName="/ppt/media/image34.png" ContentType="image/png"/>
  <Override PartName="/ppt/media/image17.png" ContentType="image/png"/>
  <Override PartName="/ppt/media/image14.gif" ContentType="image/gif"/>
  <Override PartName="/ppt/media/image5.png" ContentType="image/png"/>
  <Override PartName="/ppt/media/image35.png" ContentType="image/png"/>
  <Override PartName="/ppt/media/image28.png" ContentType="image/png"/>
  <Override PartName="/ppt/media/image43.jpeg" ContentType="image/jpeg"/>
  <Override PartName="/ppt/media/image10.png" ContentType="image/png"/>
  <Override PartName="/ppt/media/image47.png" ContentType="image/png"/>
  <Override PartName="/ppt/media/image18.png" ContentType="image/png"/>
  <Override PartName="/ppt/media/image42.jpeg" ContentType="image/jpeg"/>
  <Override PartName="/ppt/media/image6.png" ContentType="image/png"/>
  <Override PartName="/ppt/media/image36.png" ContentType="image/png"/>
  <Override PartName="/ppt/media/image11.png" ContentType="image/png"/>
  <Override PartName="/ppt/media/image48.png" ContentType="image/png"/>
  <Override PartName="/ppt/media/image19.png" ContentType="image/png"/>
  <Override PartName="/ppt/media/image7.png" ContentType="image/png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_rels/slide40.xml.rels" ContentType="application/vnd.openxmlformats-package.relationships+xml"/>
  <Override PartName="/ppt/slides/_rels/slide48.xml.rels" ContentType="application/vnd.openxmlformats-package.relationships+xml"/>
  <Override PartName="/ppt/slides/_rels/slide33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41.xml.rels" ContentType="application/vnd.openxmlformats-package.relationships+xml"/>
  <Override PartName="/ppt/slides/_rels/slide49.xml.rels" ContentType="application/vnd.openxmlformats-package.relationships+xml"/>
  <Override PartName="/ppt/slides/_rels/slide50.xml.rels" ContentType="application/vnd.openxmlformats-package.relationships+xml"/>
  <Override PartName="/ppt/slides/_rels/slide34.xml.rels" ContentType="application/vnd.openxmlformats-package.relationships+xml"/>
  <Override PartName="/ppt/slides/_rels/slide7.xml.rels" ContentType="application/vnd.openxmlformats-package.relationships+xml"/>
  <Override PartName="/ppt/slides/_rels/slide42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_rels/slide47.xml.rels" ContentType="application/vnd.openxmlformats-package.relationships+xml"/>
  <Override PartName="/ppt/slides/_rels/slide4.xml.rels" ContentType="application/vnd.openxmlformats-package.relationships+xml"/>
  <Override PartName="/ppt/slides/_rels/slide46.xml.rels" ContentType="application/vnd.openxmlformats-package.relationships+xml"/>
  <Override PartName="/ppt/slides/_rels/slide30.xml.rels" ContentType="application/vnd.openxmlformats-package.relationships+xml"/>
  <Override PartName="/ppt/slides/_rels/slide29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23.xml.rels" ContentType="application/vnd.openxmlformats-package.relationships+xml"/>
  <Override PartName="/ppt/slides/_rels/slide38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39.xml.rels" ContentType="application/vnd.openxmlformats-package.relationships+xml"/>
  <Override PartName="/ppt/slides/_rels/slide24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28.xml.rels" ContentType="application/vnd.openxmlformats-package.relationships+xml"/>
  <Override PartName="/ppt/slides/_rels/slide44.xml.rels" ContentType="application/vnd.openxmlformats-package.relationships+xml"/>
  <Override PartName="/ppt/slides/_rels/slide2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36.xml.rels" ContentType="application/vnd.openxmlformats-package.relationships+xml"/>
  <Override PartName="/ppt/slides/_rels/slide27.xml.rels" ContentType="application/vnd.openxmlformats-package.relationships+xml"/>
  <Override PartName="/ppt/slides/_rels/slide43.xml.rels" ContentType="application/vnd.openxmlformats-package.relationships+xml"/>
  <Override PartName="/ppt/slides/_rels/slide2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5.xml" ContentType="application/vnd.openxmlformats-officedocument.presentationml.slide+xml"/>
  <Override PartName="/ppt/slides/slide40.xml" ContentType="application/vnd.openxmlformats-officedocument.presentationml.slide+xml"/>
  <Override PartName="/ppt/slides/slide33.xml" ContentType="application/vnd.openxmlformats-officedocument.presentationml.slide+xml"/>
  <Override PartName="/ppt/slides/slide45.xml" ContentType="application/vnd.openxmlformats-officedocument.presentationml.slide+xml"/>
  <Override PartName="/ppt/slides/slide34.xml" ContentType="application/vnd.openxmlformats-officedocument.presentationml.slide+xml"/>
  <Override PartName="/ppt/slides/slide46.xml" ContentType="application/vnd.openxmlformats-officedocument.presentationml.slide+xml"/>
  <Override PartName="/ppt/slides/slide39.xml" ContentType="application/vnd.openxmlformats-officedocument.presentationml.slide+xml"/>
  <Override PartName="/ppt/slides/slide50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41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 fontScale="87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</a:t>
            </a:r>
            <a:r>
              <a:rPr b="0" lang="ru-RU" sz="4400" spc="-1" strike="noStrike">
                <a:latin typeface="Arial"/>
              </a:rPr>
              <a:t>правки </a:t>
            </a:r>
            <a:r>
              <a:rPr b="0" lang="ru-RU" sz="4400" spc="-1" strike="noStrike">
                <a:latin typeface="Arial"/>
              </a:rPr>
              <a:t>текста </a:t>
            </a:r>
            <a:r>
              <a:rPr b="0" lang="ru-RU" sz="4400" spc="-1" strike="noStrike">
                <a:latin typeface="Arial"/>
              </a:rPr>
              <a:t>заглавия </a:t>
            </a:r>
            <a:r>
              <a:rPr b="0" lang="ru-RU" sz="4400" spc="-1" strike="noStrike">
                <a:latin typeface="Arial"/>
              </a:rPr>
              <a:t>щёлкните </a:t>
            </a:r>
            <a:r>
              <a:rPr b="0" lang="ru-RU" sz="4400" spc="-1" strike="noStrike">
                <a:latin typeface="Arial"/>
              </a:rPr>
              <a:t>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7227360" y="6887160"/>
            <a:ext cx="31950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42884B66-9D9E-491F-B14C-6368A94E94C1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gif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slideLayout" Target="../slideLayouts/slideLayout2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Relationship Id="rId3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slideLayout" Target="../slideLayouts/slideLayout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slideLayout" Target="../slideLayouts/slideLayout1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" descr=""/>
          <p:cNvPicPr/>
          <p:nvPr/>
        </p:nvPicPr>
        <p:blipFill>
          <a:blip r:embed="rId1"/>
          <a:stretch/>
        </p:blipFill>
        <p:spPr>
          <a:xfrm>
            <a:off x="-1246680" y="0"/>
            <a:ext cx="11297880" cy="7553520"/>
          </a:xfrm>
          <a:prstGeom prst="rect">
            <a:avLst/>
          </a:prstGeom>
          <a:ln w="0">
            <a:noFill/>
          </a:ln>
        </p:spPr>
      </p:pic>
      <p:sp>
        <p:nvSpPr>
          <p:cNvPr id="42" name=""/>
          <p:cNvSpPr txBox="1"/>
          <p:nvPr/>
        </p:nvSpPr>
        <p:spPr>
          <a:xfrm>
            <a:off x="2376000" y="432000"/>
            <a:ext cx="523116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ru-RU" sz="3600" spc="-1" strike="noStrike">
                <a:solidFill>
                  <a:srgbClr val="ffffff"/>
                </a:solidFill>
                <a:latin typeface="Arial"/>
              </a:rPr>
              <a:t>Приемники излучения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" descr=""/>
          <p:cNvPicPr/>
          <p:nvPr/>
        </p:nvPicPr>
        <p:blipFill>
          <a:blip r:embed="rId1"/>
          <a:stretch/>
        </p:blipFill>
        <p:spPr>
          <a:xfrm>
            <a:off x="5400" y="1238040"/>
            <a:ext cx="10079640" cy="5004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"/>
          <p:cNvSpPr txBox="1"/>
          <p:nvPr/>
        </p:nvSpPr>
        <p:spPr>
          <a:xfrm>
            <a:off x="3168000" y="216360"/>
            <a:ext cx="4104000" cy="940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4000" spc="-1" strike="noStrike">
                <a:solidFill>
                  <a:srgbClr val="0000ff"/>
                </a:solidFill>
                <a:latin typeface="Arial"/>
              </a:rPr>
              <a:t>ПЗС-матрица </a:t>
            </a:r>
            <a:r>
              <a:rPr b="1" lang="en-US" sz="2000" spc="-1" strike="noStrike">
                <a:solidFill>
                  <a:srgbClr val="0000ff"/>
                </a:solidFill>
                <a:latin typeface="Arial"/>
              </a:rPr>
              <a:t>(Уф, оптический диапазон)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81" name="" descr=""/>
          <p:cNvPicPr/>
          <p:nvPr/>
        </p:nvPicPr>
        <p:blipFill>
          <a:blip r:embed="rId1"/>
          <a:stretch/>
        </p:blipFill>
        <p:spPr>
          <a:xfrm>
            <a:off x="4320000" y="1584000"/>
            <a:ext cx="4981320" cy="3552480"/>
          </a:xfrm>
          <a:prstGeom prst="rect">
            <a:avLst/>
          </a:prstGeom>
          <a:ln w="0">
            <a:noFill/>
          </a:ln>
        </p:spPr>
      </p:pic>
      <p:sp>
        <p:nvSpPr>
          <p:cNvPr id="82" name=""/>
          <p:cNvSpPr txBox="1"/>
          <p:nvPr/>
        </p:nvSpPr>
        <p:spPr>
          <a:xfrm>
            <a:off x="360000" y="1512000"/>
            <a:ext cx="3816000" cy="4185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МОП (металл-оксид-полупроводник) или МДП (металл-диэлектрик-полупроводник) структура 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Напряжение на электроде создает потенциальную яму в кремневой пластине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Фотон выбивает в металле электрон (фотоэффект)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Электрон захватывается в потенциальную яму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Электроны накапливаются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Управляющие сигналы переправляют электроны на выход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Оцифровка сигнала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"/>
          <p:cNvSpPr/>
          <p:nvPr/>
        </p:nvSpPr>
        <p:spPr>
          <a:xfrm>
            <a:off x="2138400" y="169920"/>
            <a:ext cx="5554800" cy="928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84" name=""/>
          <p:cNvGrpSpPr/>
          <p:nvPr/>
        </p:nvGrpSpPr>
        <p:grpSpPr>
          <a:xfrm>
            <a:off x="1806480" y="1905120"/>
            <a:ext cx="5058000" cy="2517840"/>
            <a:chOff x="1806480" y="1905120"/>
            <a:chExt cx="5058000" cy="2517840"/>
          </a:xfrm>
        </p:grpSpPr>
        <p:pic>
          <p:nvPicPr>
            <p:cNvPr id="85" name="" descr=""/>
            <p:cNvPicPr/>
            <p:nvPr/>
          </p:nvPicPr>
          <p:blipFill>
            <a:blip r:embed="rId1"/>
            <a:srcRect l="0" t="43073" r="0" b="22471"/>
            <a:stretch/>
          </p:blipFill>
          <p:spPr>
            <a:xfrm>
              <a:off x="1806480" y="1905120"/>
              <a:ext cx="5058000" cy="2517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6" name=""/>
            <p:cNvSpPr/>
            <p:nvPr/>
          </p:nvSpPr>
          <p:spPr>
            <a:xfrm>
              <a:off x="1806480" y="1905120"/>
              <a:ext cx="5058000" cy="2517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7" name=""/>
          <p:cNvGrpSpPr/>
          <p:nvPr/>
        </p:nvGrpSpPr>
        <p:grpSpPr>
          <a:xfrm>
            <a:off x="1757520" y="989280"/>
            <a:ext cx="920520" cy="1060200"/>
            <a:chOff x="1757520" y="989280"/>
            <a:chExt cx="920520" cy="1060200"/>
          </a:xfrm>
        </p:grpSpPr>
        <p:sp>
          <p:nvSpPr>
            <p:cNvPr id="88" name=""/>
            <p:cNvSpPr/>
            <p:nvPr/>
          </p:nvSpPr>
          <p:spPr>
            <a:xfrm>
              <a:off x="2346480" y="1370160"/>
              <a:ext cx="331560" cy="679320"/>
            </a:xfrm>
            <a:prstGeom prst="line">
              <a:avLst/>
            </a:prstGeom>
            <a:ln cap="sq" w="38160">
              <a:solidFill>
                <a:srgbClr val="0000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" name=""/>
            <p:cNvSpPr/>
            <p:nvPr/>
          </p:nvSpPr>
          <p:spPr>
            <a:xfrm>
              <a:off x="1757520" y="989280"/>
              <a:ext cx="750600" cy="368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>
                <a:lnSpc>
                  <a:spcPct val="100000"/>
                </a:lnSpc>
                <a:spcBef>
                  <a:spcPts val="1123"/>
                </a:spcBef>
              </a:pPr>
              <a:r>
                <a:rPr b="0" lang="en-US" sz="1800" spc="-1" strike="noStrike">
                  <a:latin typeface="Clarendon Condensed"/>
                </a:rPr>
                <a:t>Свет</a:t>
              </a:r>
              <a:endParaRPr b="0" lang="ru-RU" sz="1800" spc="-1" strike="noStrike">
                <a:latin typeface="Arial"/>
              </a:endParaRPr>
            </a:p>
          </p:txBody>
        </p:sp>
      </p:grpSp>
      <p:grpSp>
        <p:nvGrpSpPr>
          <p:cNvPr id="90" name=""/>
          <p:cNvGrpSpPr/>
          <p:nvPr/>
        </p:nvGrpSpPr>
        <p:grpSpPr>
          <a:xfrm>
            <a:off x="144000" y="4032000"/>
            <a:ext cx="2982960" cy="916920"/>
            <a:chOff x="144000" y="4032000"/>
            <a:chExt cx="2982960" cy="916920"/>
          </a:xfrm>
        </p:grpSpPr>
        <p:sp>
          <p:nvSpPr>
            <p:cNvPr id="91" name=""/>
            <p:cNvSpPr/>
            <p:nvPr/>
          </p:nvSpPr>
          <p:spPr>
            <a:xfrm flipV="1">
              <a:off x="1753920" y="4127400"/>
              <a:ext cx="1373040" cy="109440"/>
            </a:xfrm>
            <a:prstGeom prst="line">
              <a:avLst/>
            </a:prstGeom>
            <a:ln cap="sq" w="38160">
              <a:solidFill>
                <a:srgbClr val="0000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" name=""/>
            <p:cNvSpPr/>
            <p:nvPr/>
          </p:nvSpPr>
          <p:spPr>
            <a:xfrm>
              <a:off x="144000" y="4032000"/>
              <a:ext cx="1697040" cy="9169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93" name=""/>
          <p:cNvGrpSpPr/>
          <p:nvPr/>
        </p:nvGrpSpPr>
        <p:grpSpPr>
          <a:xfrm>
            <a:off x="6329520" y="1598760"/>
            <a:ext cx="3462480" cy="1517760"/>
            <a:chOff x="6329520" y="1598760"/>
            <a:chExt cx="3462480" cy="1517760"/>
          </a:xfrm>
        </p:grpSpPr>
        <p:sp>
          <p:nvSpPr>
            <p:cNvPr id="94" name=""/>
            <p:cNvSpPr/>
            <p:nvPr/>
          </p:nvSpPr>
          <p:spPr>
            <a:xfrm flipH="1">
              <a:off x="6329520" y="1979640"/>
              <a:ext cx="983160" cy="1136880"/>
            </a:xfrm>
            <a:prstGeom prst="line">
              <a:avLst/>
            </a:prstGeom>
            <a:ln cap="sq" w="38160">
              <a:solidFill>
                <a:srgbClr val="00000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" name=""/>
            <p:cNvSpPr/>
            <p:nvPr/>
          </p:nvSpPr>
          <p:spPr>
            <a:xfrm>
              <a:off x="7312680" y="1598760"/>
              <a:ext cx="2479320" cy="9169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96" name=""/>
          <p:cNvGrpSpPr/>
          <p:nvPr/>
        </p:nvGrpSpPr>
        <p:grpSpPr>
          <a:xfrm>
            <a:off x="6140160" y="3027600"/>
            <a:ext cx="3723840" cy="753120"/>
            <a:chOff x="6140160" y="3027600"/>
            <a:chExt cx="3723840" cy="753120"/>
          </a:xfrm>
        </p:grpSpPr>
        <p:sp>
          <p:nvSpPr>
            <p:cNvPr id="97" name=""/>
            <p:cNvSpPr/>
            <p:nvPr/>
          </p:nvSpPr>
          <p:spPr>
            <a:xfrm flipH="1" flipV="1">
              <a:off x="6140160" y="3027600"/>
              <a:ext cx="876600" cy="231120"/>
            </a:xfrm>
            <a:prstGeom prst="line">
              <a:avLst/>
            </a:prstGeom>
            <a:ln cap="sq" w="38160">
              <a:solidFill>
                <a:srgbClr val="000000"/>
              </a:solidFill>
              <a:miter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" name=""/>
            <p:cNvSpPr/>
            <p:nvPr/>
          </p:nvSpPr>
          <p:spPr>
            <a:xfrm>
              <a:off x="7022880" y="3260520"/>
              <a:ext cx="2841120" cy="520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>
                <a:lnSpc>
                  <a:spcPct val="100000"/>
                </a:lnSpc>
                <a:spcBef>
                  <a:spcPts val="1123"/>
                </a:spcBef>
              </a:pPr>
              <a:r>
                <a:rPr b="0" lang="en-US" sz="1400" spc="-1" strike="noStrike">
                  <a:latin typeface="Clarendon Condensed"/>
                </a:rPr>
                <a:t> </a:t>
              </a:r>
              <a:r>
                <a:rPr b="0" lang="en-US" sz="1400" spc="-1" strike="noStrike">
                  <a:latin typeface="Clarendon Condensed"/>
                </a:rPr>
                <a:t>К  АЦП (аналого-цифровой преобразователь)</a:t>
              </a:r>
              <a:endParaRPr b="0" lang="ru-RU" sz="1400" spc="-1" strike="noStrike">
                <a:latin typeface="Arial"/>
              </a:endParaRPr>
            </a:p>
          </p:txBody>
        </p:sp>
      </p:grpSp>
      <p:sp>
        <p:nvSpPr>
          <p:cNvPr id="99" name=""/>
          <p:cNvSpPr txBox="1"/>
          <p:nvPr/>
        </p:nvSpPr>
        <p:spPr>
          <a:xfrm>
            <a:off x="5472000" y="1443960"/>
            <a:ext cx="4493520" cy="356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Bef>
                <a:spcPts val="1123"/>
              </a:spcBef>
            </a:pPr>
            <a:r>
              <a:rPr b="0" lang="en-US" sz="1800" spc="-1" strike="noStrike">
                <a:latin typeface="Clarendon Condensed"/>
              </a:rPr>
              <a:t>Последовательный перенос заряда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00" name=""/>
          <p:cNvSpPr txBox="1"/>
          <p:nvPr/>
        </p:nvSpPr>
        <p:spPr>
          <a:xfrm>
            <a:off x="153720" y="4392000"/>
            <a:ext cx="3806280" cy="356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Bef>
                <a:spcPts val="1123"/>
              </a:spcBef>
            </a:pPr>
            <a:r>
              <a:rPr b="0" lang="en-US" sz="1800" spc="-1" strike="noStrike">
                <a:latin typeface="Clarendon Condensed"/>
              </a:rPr>
              <a:t>Паралельный перенос заряда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01" name="Picture 3" descr="ccd_movie"/>
          <p:cNvPicPr/>
          <p:nvPr/>
        </p:nvPicPr>
        <p:blipFill>
          <a:blip r:embed="rId2"/>
          <a:stretch/>
        </p:blipFill>
        <p:spPr>
          <a:xfrm>
            <a:off x="1185840" y="5954760"/>
            <a:ext cx="7696080" cy="604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" descr=""/>
          <p:cNvPicPr/>
          <p:nvPr/>
        </p:nvPicPr>
        <p:blipFill>
          <a:blip r:embed="rId1"/>
          <a:stretch/>
        </p:blipFill>
        <p:spPr>
          <a:xfrm>
            <a:off x="3550680" y="337320"/>
            <a:ext cx="2857320" cy="2866680"/>
          </a:xfrm>
          <a:prstGeom prst="rect">
            <a:avLst/>
          </a:prstGeom>
          <a:ln w="0">
            <a:noFill/>
          </a:ln>
        </p:spPr>
      </p:pic>
      <p:sp>
        <p:nvSpPr>
          <p:cNvPr id="103" name=""/>
          <p:cNvSpPr txBox="1"/>
          <p:nvPr/>
        </p:nvSpPr>
        <p:spPr>
          <a:xfrm>
            <a:off x="72000" y="1541160"/>
            <a:ext cx="3384000" cy="402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ru-RU" sz="2200" spc="-1" strike="noStrike">
                <a:solidFill>
                  <a:srgbClr val="2a6099"/>
                </a:solidFill>
                <a:latin typeface="Arial"/>
              </a:rPr>
              <a:t>Размеры пикселей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04" name=""/>
          <p:cNvSpPr txBox="1"/>
          <p:nvPr/>
        </p:nvSpPr>
        <p:spPr>
          <a:xfrm>
            <a:off x="6912000" y="1656000"/>
            <a:ext cx="2808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10 … 30 микрон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05" name=""/>
          <p:cNvSpPr txBox="1"/>
          <p:nvPr/>
        </p:nvSpPr>
        <p:spPr>
          <a:xfrm>
            <a:off x="2736000" y="3891240"/>
            <a:ext cx="4968000" cy="165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ru-RU" sz="2200" spc="-1" strike="noStrike">
                <a:solidFill>
                  <a:srgbClr val="2a6099"/>
                </a:solidFill>
                <a:latin typeface="Arial"/>
              </a:rPr>
              <a:t>Размеры ПЗС   </a:t>
            </a:r>
            <a:endParaRPr b="0" lang="ru-RU" sz="2200" spc="-1" strike="noStrike">
              <a:latin typeface="Arial"/>
            </a:endParaRPr>
          </a:p>
          <a:p>
            <a:pPr algn="ctr"/>
            <a:endParaRPr b="0" lang="ru-RU" sz="2200" spc="-1" strike="noStrike">
              <a:latin typeface="Arial"/>
            </a:endParaRPr>
          </a:p>
          <a:p>
            <a:pPr algn="ctr"/>
            <a:r>
              <a:rPr b="1" lang="ru-RU" sz="2200" spc="-1" strike="noStrike">
                <a:solidFill>
                  <a:srgbClr val="2a6099"/>
                </a:solidFill>
                <a:latin typeface="Arial"/>
              </a:rPr>
              <a:t>512x512 pix … 4k x 4k</a:t>
            </a:r>
            <a:endParaRPr b="0" lang="ru-RU" sz="2200" spc="-1" strike="noStrike">
              <a:latin typeface="Arial"/>
            </a:endParaRPr>
          </a:p>
          <a:p>
            <a:pPr algn="ctr"/>
            <a:endParaRPr b="0" lang="ru-RU" sz="2200" spc="-1" strike="noStrike">
              <a:latin typeface="Arial"/>
            </a:endParaRPr>
          </a:p>
          <a:p>
            <a:pPr algn="ctr"/>
            <a:r>
              <a:rPr b="1" lang="ru-RU" sz="2200" spc="-1" strike="noStrike">
                <a:solidFill>
                  <a:srgbClr val="2a6099"/>
                </a:solidFill>
                <a:latin typeface="Arial"/>
              </a:rPr>
              <a:t>0.5  … ~6 см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" descr=""/>
          <p:cNvPicPr/>
          <p:nvPr/>
        </p:nvPicPr>
        <p:blipFill>
          <a:blip r:embed="rId1"/>
          <a:stretch/>
        </p:blipFill>
        <p:spPr>
          <a:xfrm>
            <a:off x="4464000" y="1368000"/>
            <a:ext cx="5257440" cy="4628880"/>
          </a:xfrm>
          <a:prstGeom prst="rect">
            <a:avLst/>
          </a:prstGeom>
          <a:ln w="0">
            <a:noFill/>
          </a:ln>
        </p:spPr>
      </p:pic>
      <p:pic>
        <p:nvPicPr>
          <p:cNvPr id="107" name="" descr=""/>
          <p:cNvPicPr/>
          <p:nvPr/>
        </p:nvPicPr>
        <p:blipFill>
          <a:blip r:embed="rId2"/>
          <a:stretch/>
        </p:blipFill>
        <p:spPr>
          <a:xfrm>
            <a:off x="936000" y="4104000"/>
            <a:ext cx="2495160" cy="1856880"/>
          </a:xfrm>
          <a:prstGeom prst="rect">
            <a:avLst/>
          </a:prstGeom>
          <a:ln w="0">
            <a:noFill/>
          </a:ln>
        </p:spPr>
      </p:pic>
      <p:pic>
        <p:nvPicPr>
          <p:cNvPr id="108" name="" descr=""/>
          <p:cNvPicPr/>
          <p:nvPr/>
        </p:nvPicPr>
        <p:blipFill>
          <a:blip r:embed="rId3"/>
          <a:stretch/>
        </p:blipFill>
        <p:spPr>
          <a:xfrm>
            <a:off x="856080" y="864000"/>
            <a:ext cx="2599920" cy="1895040"/>
          </a:xfrm>
          <a:prstGeom prst="rect">
            <a:avLst/>
          </a:prstGeom>
          <a:ln w="0">
            <a:noFill/>
          </a:ln>
        </p:spPr>
      </p:pic>
      <p:sp>
        <p:nvSpPr>
          <p:cNvPr id="109" name=""/>
          <p:cNvSpPr txBox="1"/>
          <p:nvPr/>
        </p:nvSpPr>
        <p:spPr>
          <a:xfrm>
            <a:off x="864000" y="216000"/>
            <a:ext cx="2592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ПЗС матрица 4k x 2k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10" name=""/>
          <p:cNvSpPr txBox="1"/>
          <p:nvPr/>
        </p:nvSpPr>
        <p:spPr>
          <a:xfrm>
            <a:off x="864000" y="3456000"/>
            <a:ext cx="2592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1800" spc="-1" strike="noStrike">
                <a:latin typeface="Arial"/>
              </a:rPr>
              <a:t>Мозайка из двух ПЗС матриц 4k x 2k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11" name=""/>
          <p:cNvSpPr txBox="1"/>
          <p:nvPr/>
        </p:nvSpPr>
        <p:spPr>
          <a:xfrm>
            <a:off x="4464000" y="360000"/>
            <a:ext cx="5184000" cy="858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1800" spc="-1" strike="noStrike">
                <a:latin typeface="Arial"/>
              </a:rPr>
              <a:t>Мозайка из восьми ПЗС матриц 4k x 2k</a:t>
            </a:r>
            <a:endParaRPr b="0" lang="ru-RU" sz="1800" spc="-1" strike="noStrike">
              <a:latin typeface="Arial"/>
            </a:endParaRPr>
          </a:p>
          <a:p>
            <a:pPr algn="ctr"/>
            <a:r>
              <a:rPr b="0" lang="ru-RU" sz="1800" spc="-1" strike="noStrike">
                <a:latin typeface="Arial"/>
              </a:rPr>
              <a:t>ESO NTT телескоп, камера WFI </a:t>
            </a:r>
            <a:endParaRPr b="0" lang="ru-RU" sz="1800" spc="-1" strike="noStrike">
              <a:latin typeface="Arial"/>
            </a:endParaRPr>
          </a:p>
          <a:p>
            <a:pPr algn="ctr"/>
            <a:r>
              <a:rPr b="0" lang="ru-RU" sz="1800" spc="-1" strike="noStrike">
                <a:latin typeface="Arial"/>
              </a:rPr>
              <a:t>(Wide Field Imager)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" descr=""/>
          <p:cNvPicPr/>
          <p:nvPr/>
        </p:nvPicPr>
        <p:blipFill>
          <a:blip r:embed="rId1"/>
          <a:stretch/>
        </p:blipFill>
        <p:spPr>
          <a:xfrm>
            <a:off x="466560" y="615240"/>
            <a:ext cx="9209160" cy="639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31320" y="249120"/>
            <a:ext cx="10079640" cy="7121880"/>
          </a:xfrm>
          <a:prstGeom prst="rect">
            <a:avLst/>
          </a:prstGeom>
          <a:ln w="0">
            <a:noFill/>
          </a:ln>
        </p:spPr>
      </p:pic>
      <p:sp>
        <p:nvSpPr>
          <p:cNvPr id="114" name=""/>
          <p:cNvSpPr txBox="1"/>
          <p:nvPr/>
        </p:nvSpPr>
        <p:spPr>
          <a:xfrm>
            <a:off x="2587320" y="504000"/>
            <a:ext cx="4615560" cy="68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ru-RU" sz="2600" spc="-1" strike="noStrike">
                <a:solidFill>
                  <a:srgbClr val="0000ff"/>
                </a:solidFill>
                <a:latin typeface="Arial"/>
              </a:rPr>
              <a:t>Квантовая эффективность</a:t>
            </a:r>
            <a:endParaRPr b="0" lang="ru-RU" sz="2600" spc="-1" strike="noStrike">
              <a:latin typeface="Arial"/>
            </a:endParaRPr>
          </a:p>
          <a:p>
            <a:pPr algn="ctr"/>
            <a:r>
              <a:rPr b="1" lang="ru-RU" sz="1600" spc="-1" strike="noStrike">
                <a:solidFill>
                  <a:srgbClr val="0000ff"/>
                </a:solidFill>
                <a:latin typeface="Arial"/>
              </a:rPr>
              <a:t>(световая спектральная чувствительность)</a:t>
            </a:r>
            <a:endParaRPr b="0" lang="ru-RU" sz="1600" spc="-1" strike="noStrike">
              <a:latin typeface="Arial"/>
            </a:endParaRPr>
          </a:p>
        </p:txBody>
      </p:sp>
      <p:grpSp>
        <p:nvGrpSpPr>
          <p:cNvPr id="115" name=""/>
          <p:cNvGrpSpPr/>
          <p:nvPr/>
        </p:nvGrpSpPr>
        <p:grpSpPr>
          <a:xfrm>
            <a:off x="1296000" y="2160000"/>
            <a:ext cx="4013640" cy="3528000"/>
            <a:chOff x="1296000" y="2160000"/>
            <a:chExt cx="4013640" cy="3528000"/>
          </a:xfrm>
        </p:grpSpPr>
        <p:sp>
          <p:nvSpPr>
            <p:cNvPr id="116" name=""/>
            <p:cNvSpPr/>
            <p:nvPr/>
          </p:nvSpPr>
          <p:spPr>
            <a:xfrm>
              <a:off x="2520000" y="2808000"/>
              <a:ext cx="576000" cy="2880000"/>
            </a:xfrm>
            <a:prstGeom prst="line">
              <a:avLst/>
            </a:prstGeom>
            <a:ln w="0">
              <a:solidFill>
                <a:srgbClr val="ff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" name=""/>
            <p:cNvSpPr txBox="1"/>
            <p:nvPr/>
          </p:nvSpPr>
          <p:spPr>
            <a:xfrm>
              <a:off x="1296000" y="2160000"/>
              <a:ext cx="4013640" cy="602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ru-RU" sz="1800" spc="-1" strike="noStrike">
                  <a:latin typeface="Arial"/>
                </a:rPr>
                <a:t>квант поглощается в подложке CCD</a:t>
              </a:r>
              <a:endParaRPr b="0" lang="ru-RU" sz="1800" spc="-1" strike="noStrike">
                <a:latin typeface="Arial"/>
              </a:endParaRPr>
            </a:p>
            <a:p>
              <a:r>
                <a:rPr b="0" lang="ru-RU" sz="1800" spc="-1" strike="noStrike">
                  <a:latin typeface="Arial"/>
                </a:rPr>
                <a:t>Выход: обратная засветка</a:t>
              </a:r>
              <a:endParaRPr b="0" lang="ru-RU" sz="1800" spc="-1" strike="noStrike">
                <a:latin typeface="Arial"/>
              </a:endParaRPr>
            </a:p>
          </p:txBody>
        </p:sp>
      </p:grpSp>
      <p:grpSp>
        <p:nvGrpSpPr>
          <p:cNvPr id="118" name=""/>
          <p:cNvGrpSpPr/>
          <p:nvPr/>
        </p:nvGrpSpPr>
        <p:grpSpPr>
          <a:xfrm>
            <a:off x="5964480" y="2101680"/>
            <a:ext cx="2963520" cy="3442320"/>
            <a:chOff x="5964480" y="2101680"/>
            <a:chExt cx="2963520" cy="3442320"/>
          </a:xfrm>
        </p:grpSpPr>
        <p:sp>
          <p:nvSpPr>
            <p:cNvPr id="119" name=""/>
            <p:cNvSpPr/>
            <p:nvPr/>
          </p:nvSpPr>
          <p:spPr>
            <a:xfrm>
              <a:off x="7632000" y="2808000"/>
              <a:ext cx="648000" cy="2736000"/>
            </a:xfrm>
            <a:prstGeom prst="line">
              <a:avLst/>
            </a:prstGeom>
            <a:ln w="0">
              <a:solidFill>
                <a:srgbClr val="ff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" name=""/>
            <p:cNvSpPr txBox="1"/>
            <p:nvPr/>
          </p:nvSpPr>
          <p:spPr>
            <a:xfrm>
              <a:off x="5964480" y="2101680"/>
              <a:ext cx="2963520" cy="602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ru-RU" sz="1800" spc="-1" strike="noStrike">
                  <a:latin typeface="Arial"/>
                </a:rPr>
                <a:t>кванту не хватает энергии</a:t>
              </a:r>
              <a:endParaRPr b="0" lang="ru-RU" sz="1800" spc="-1" strike="noStrike">
                <a:latin typeface="Arial"/>
              </a:endParaRPr>
            </a:p>
            <a:p>
              <a:r>
                <a:rPr b="0" lang="ru-RU" sz="1800" spc="-1" strike="noStrike">
                  <a:latin typeface="Arial"/>
                </a:rPr>
                <a:t>Выход: нагрев CCD</a:t>
              </a:r>
              <a:endParaRPr b="0" lang="ru-RU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" descr=""/>
          <p:cNvPicPr/>
          <p:nvPr/>
        </p:nvPicPr>
        <p:blipFill>
          <a:blip r:embed="rId1"/>
          <a:stretch/>
        </p:blipFill>
        <p:spPr>
          <a:xfrm>
            <a:off x="1224000" y="1039320"/>
            <a:ext cx="7686360" cy="5152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360" y="415080"/>
            <a:ext cx="10079640" cy="7121880"/>
          </a:xfrm>
          <a:prstGeom prst="rect">
            <a:avLst/>
          </a:prstGeom>
          <a:ln w="0">
            <a:noFill/>
          </a:ln>
        </p:spPr>
      </p:pic>
      <p:sp>
        <p:nvSpPr>
          <p:cNvPr id="123" name=""/>
          <p:cNvSpPr txBox="1"/>
          <p:nvPr/>
        </p:nvSpPr>
        <p:spPr>
          <a:xfrm>
            <a:off x="2587320" y="504000"/>
            <a:ext cx="4615560" cy="459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ru-RU" sz="2600" spc="-1" strike="noStrike">
                <a:solidFill>
                  <a:srgbClr val="0000ff"/>
                </a:solidFill>
                <a:latin typeface="Arial"/>
              </a:rPr>
              <a:t>Квантовая эффективность</a:t>
            </a:r>
            <a:endParaRPr b="0" lang="ru-RU" sz="2600" spc="-1" strike="noStrike">
              <a:latin typeface="Arial"/>
            </a:endParaRPr>
          </a:p>
        </p:txBody>
      </p:sp>
      <p:sp>
        <p:nvSpPr>
          <p:cNvPr id="124" name=""/>
          <p:cNvSpPr txBox="1"/>
          <p:nvPr/>
        </p:nvSpPr>
        <p:spPr>
          <a:xfrm>
            <a:off x="2554560" y="2448000"/>
            <a:ext cx="29894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solidFill>
                  <a:srgbClr val="2a6099"/>
                </a:solidFill>
                <a:latin typeface="Arial"/>
              </a:rPr>
              <a:t>ПЗС с обратной засветкой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25" name=""/>
          <p:cNvSpPr txBox="1"/>
          <p:nvPr/>
        </p:nvSpPr>
        <p:spPr>
          <a:xfrm>
            <a:off x="4032000" y="5256000"/>
            <a:ext cx="27806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solidFill>
                  <a:srgbClr val="c9211e"/>
                </a:solidFill>
                <a:latin typeface="Arial"/>
              </a:rPr>
              <a:t>ПЗС с прямой засветкой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"/>
          <p:cNvSpPr txBox="1"/>
          <p:nvPr/>
        </p:nvSpPr>
        <p:spPr>
          <a:xfrm>
            <a:off x="3024000" y="216000"/>
            <a:ext cx="3600000" cy="1253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ru-RU" sz="2200" spc="-1" strike="noStrike">
                <a:solidFill>
                  <a:srgbClr val="2a6099"/>
                </a:solidFill>
                <a:latin typeface="Arial"/>
              </a:rPr>
              <a:t>Усиление сигнала</a:t>
            </a:r>
            <a:endParaRPr b="0" lang="ru-RU" sz="2200" spc="-1" strike="noStrike">
              <a:latin typeface="Arial"/>
            </a:endParaRPr>
          </a:p>
          <a:p>
            <a:pPr algn="ctr"/>
            <a:endParaRPr b="0" lang="ru-RU" sz="2200" spc="-1" strike="noStrike">
              <a:latin typeface="Arial"/>
            </a:endParaRPr>
          </a:p>
          <a:p>
            <a:pPr algn="ctr"/>
            <a:r>
              <a:rPr b="1" lang="ru-RU" sz="2200" spc="-1" strike="noStrike">
                <a:solidFill>
                  <a:srgbClr val="2a6099"/>
                </a:solidFill>
                <a:latin typeface="Arial"/>
              </a:rPr>
              <a:t>BIAS (сдвиг)</a:t>
            </a:r>
            <a:endParaRPr b="0" lang="ru-RU" sz="2200" spc="-1" strike="noStrike">
              <a:latin typeface="Arial"/>
            </a:endParaRPr>
          </a:p>
          <a:p>
            <a:pPr algn="ctr"/>
            <a:r>
              <a:rPr b="1" lang="ru-RU" sz="1600" spc="-1" strike="noStrike">
                <a:solidFill>
                  <a:srgbClr val="000000"/>
                </a:solidFill>
                <a:latin typeface="Arial"/>
              </a:rPr>
              <a:t>Присутствует на всех кадрах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27" name=""/>
          <p:cNvSpPr txBox="1"/>
          <p:nvPr/>
        </p:nvSpPr>
        <p:spPr>
          <a:xfrm>
            <a:off x="377280" y="1781280"/>
            <a:ext cx="3150720" cy="3150720"/>
          </a:xfrm>
          <a:prstGeom prst="rect">
            <a:avLst/>
          </a:prstGeom>
          <a:blipFill rotWithShape="0">
            <a:blip r:embed="rId1"/>
            <a:stretch/>
          </a:blip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pPr algn="ctr"/>
            <a:r>
              <a:rPr b="0" lang="ru-RU" sz="4000" spc="-1" strike="noStrike">
                <a:latin typeface="Arial"/>
                <a:ea typeface="Arial"/>
              </a:rPr>
              <a:t>≠</a:t>
            </a:r>
            <a:r>
              <a:rPr b="0" lang="ru-RU" sz="4000" spc="-1" strike="noStrike">
                <a:latin typeface="Arial"/>
              </a:rPr>
              <a:t>0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28" name=""/>
          <p:cNvSpPr/>
          <p:nvPr/>
        </p:nvSpPr>
        <p:spPr>
          <a:xfrm>
            <a:off x="4392000" y="1944000"/>
            <a:ext cx="1800000" cy="165600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1" lang="ru-RU" sz="1800" spc="-1" strike="noStrike">
                <a:solidFill>
                  <a:srgbClr val="ffffff"/>
                </a:solidFill>
                <a:latin typeface="Arial"/>
              </a:rPr>
              <a:t>ПЗС</a:t>
            </a:r>
            <a:endParaRPr b="1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9" name=""/>
          <p:cNvSpPr/>
          <p:nvPr/>
        </p:nvSpPr>
        <p:spPr>
          <a:xfrm>
            <a:off x="6192000" y="2808000"/>
            <a:ext cx="2232000" cy="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"/>
          <p:cNvSpPr/>
          <p:nvPr/>
        </p:nvSpPr>
        <p:spPr>
          <a:xfrm>
            <a:off x="6624000" y="1800000"/>
            <a:ext cx="3240000" cy="352800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"/>
          <p:cNvSpPr txBox="1"/>
          <p:nvPr/>
        </p:nvSpPr>
        <p:spPr>
          <a:xfrm>
            <a:off x="7704000" y="1872000"/>
            <a:ext cx="1288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Усилитель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32" name=""/>
          <p:cNvSpPr/>
          <p:nvPr/>
        </p:nvSpPr>
        <p:spPr>
          <a:xfrm rot="5400000">
            <a:off x="8316000" y="2412000"/>
            <a:ext cx="1368000" cy="1152000"/>
          </a:xfrm>
          <a:prstGeom prst="flowChartExtra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"/>
          <p:cNvSpPr/>
          <p:nvPr/>
        </p:nvSpPr>
        <p:spPr>
          <a:xfrm flipV="1">
            <a:off x="7272000" y="2808000"/>
            <a:ext cx="0" cy="1008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"/>
          <p:cNvSpPr txBox="1"/>
          <p:nvPr/>
        </p:nvSpPr>
        <p:spPr>
          <a:xfrm>
            <a:off x="6624000" y="3888000"/>
            <a:ext cx="136944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1200" spc="-1" strike="noStrike">
                <a:latin typeface="Arial"/>
              </a:rPr>
              <a:t>дополнительный</a:t>
            </a:r>
            <a:endParaRPr b="0" lang="ru-RU" sz="1200" spc="-1" strike="noStrike">
              <a:latin typeface="Arial"/>
            </a:endParaRPr>
          </a:p>
          <a:p>
            <a:pPr algn="ctr"/>
            <a:r>
              <a:rPr b="0" lang="ru-RU" sz="1200" spc="-1" strike="noStrike">
                <a:latin typeface="Arial"/>
              </a:rPr>
              <a:t>небольшой</a:t>
            </a:r>
            <a:endParaRPr b="0" lang="ru-RU" sz="1200" spc="-1" strike="noStrike">
              <a:latin typeface="Arial"/>
            </a:endParaRPr>
          </a:p>
          <a:p>
            <a:pPr algn="ctr"/>
            <a:r>
              <a:rPr b="0" lang="ru-RU" sz="1200" spc="-1" strike="noStrike">
                <a:latin typeface="Arial"/>
              </a:rPr>
              <a:t>ток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35" name=""/>
          <p:cNvSpPr/>
          <p:nvPr/>
        </p:nvSpPr>
        <p:spPr>
          <a:xfrm>
            <a:off x="7992000" y="3744000"/>
            <a:ext cx="1584000" cy="1440000"/>
          </a:xfrm>
          <a:prstGeom prst="flowChartAlternateProcess">
            <a:avLst/>
          </a:prstGeom>
          <a:solidFill>
            <a:srgbClr val="ffcf01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36" name="" descr=""/>
          <p:cNvPicPr/>
          <p:nvPr/>
        </p:nvPicPr>
        <p:blipFill>
          <a:blip r:embed="rId2"/>
          <a:stretch/>
        </p:blipFill>
        <p:spPr>
          <a:xfrm>
            <a:off x="8102160" y="3871800"/>
            <a:ext cx="1418400" cy="1213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"/>
          <p:cNvSpPr/>
          <p:nvPr/>
        </p:nvSpPr>
        <p:spPr>
          <a:xfrm>
            <a:off x="1151640" y="-234720"/>
            <a:ext cx="7792920" cy="1462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44" name=""/>
          <p:cNvGraphicFramePr/>
          <p:nvPr/>
        </p:nvGraphicFramePr>
        <p:xfrm>
          <a:off x="534240" y="1989360"/>
          <a:ext cx="8421120" cy="4365720"/>
        </p:xfrm>
        <a:graphic>
          <a:graphicData uri="http://schemas.openxmlformats.org/drawingml/2006/table">
            <a:tbl>
              <a:tblPr/>
              <a:tblGrid>
                <a:gridCol w="4211640"/>
                <a:gridCol w="4209840"/>
              </a:tblGrid>
              <a:tr h="983520">
                <a:tc>
                  <a:txBody>
                    <a:bodyPr lIns="90000" rIns="90000" tIns="46800" bIns="46800">
                      <a:noAutofit/>
                    </a:bodyPr>
                    <a:p>
                      <a:pPr algn="ctr">
                        <a:lnSpc>
                          <a:spcPct val="98000"/>
                        </a:lnSpc>
                        <a:spcBef>
                          <a:spcPts val="697"/>
                        </a:spcBef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Интегрирующие детекторы</a:t>
                      </a:r>
                      <a:endParaRPr b="1" lang="ru-RU" sz="28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>
                        <a:lnSpc>
                          <a:spcPct val="98000"/>
                        </a:lnSpc>
                        <a:spcBef>
                          <a:spcPts val="697"/>
                        </a:spcBef>
                      </a:pPr>
                      <a:r>
                        <a:rPr b="1" lang="en-US" sz="28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Детекторы счета фотонов (PCD)</a:t>
                      </a:r>
                      <a:endParaRPr b="1" lang="ru-RU" sz="28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99ff"/>
                    </a:solidFill>
                  </a:tcPr>
                </a:tc>
              </a:tr>
              <a:tr h="1825560">
                <a:tc>
                  <a:txBody>
                    <a:bodyPr lIns="90000" rIns="90000" tIns="46800" bIns="46800">
                      <a:noAutofit/>
                    </a:bodyPr>
                    <a:p>
                      <a:pPr marL="180000">
                        <a:lnSpc>
                          <a:spcPct val="98000"/>
                        </a:lnSpc>
                        <a:spcBef>
                          <a:spcPts val="697"/>
                        </a:spcBef>
                      </a:pPr>
                      <a:r>
                        <a:rPr b="0" lang="en-US" sz="2400" spc="-1" strike="noStrike">
                          <a:latin typeface="Arial"/>
                        </a:rPr>
                        <a:t>Накапливают приходящее излучение со временем 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marL="4356000" indent="-4212000">
                        <a:lnSpc>
                          <a:spcPct val="100000"/>
                        </a:lnSpc>
                        <a:tabLst>
                          <a:tab algn="l" pos="408240"/>
                        </a:tabLst>
                      </a:pPr>
                      <a:r>
                        <a:rPr b="0" lang="en-US" sz="2400" spc="-1" strike="noStrike">
                          <a:latin typeface="Arial"/>
                        </a:rPr>
                        <a:t>Реагируют почти на </a:t>
                      </a:r>
                      <a:endParaRPr b="0" lang="ru-RU" sz="2400" spc="-1" strike="noStrike">
                        <a:latin typeface="Arial"/>
                      </a:endParaRPr>
                    </a:p>
                    <a:p>
                      <a:pPr marL="4356000" indent="-4212000">
                        <a:lnSpc>
                          <a:spcPct val="100000"/>
                        </a:lnSpc>
                        <a:tabLst>
                          <a:tab algn="l" pos="408240"/>
                        </a:tabLst>
                      </a:pPr>
                      <a:r>
                        <a:rPr b="0" lang="en-US" sz="2400" spc="-1" strike="noStrike">
                          <a:latin typeface="Arial"/>
                        </a:rPr>
                        <a:t>каждый приходящий фотон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1557000">
                <a:tc>
                  <a:txBody>
                    <a:bodyPr lIns="90000" rIns="90000" tIns="46800" bIns="46800">
                      <a:noAutofit/>
                    </a:bodyPr>
                    <a:p>
                      <a:pPr algn="ctr">
                        <a:lnSpc>
                          <a:spcPct val="74000"/>
                        </a:lnSpc>
                        <a:spcBef>
                          <a:spcPts val="598"/>
                        </a:spcBef>
                      </a:pPr>
                      <a:r>
                        <a:rPr b="0" i="1" lang="en-US" sz="2800" spc="-1" strike="noStrike" u="sng">
                          <a:uFillTx/>
                          <a:latin typeface="Times New Roman"/>
                        </a:rPr>
                        <a:t>Пример:</a:t>
                      </a:r>
                      <a:endParaRPr b="0" lang="ru-RU" sz="2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74000"/>
                        </a:lnSpc>
                        <a:spcBef>
                          <a:spcPts val="598"/>
                        </a:spcBef>
                      </a:pPr>
                      <a:r>
                        <a:rPr b="0" lang="en-US" sz="2800" spc="-1" strike="noStrike">
                          <a:latin typeface="SimSun"/>
                        </a:rPr>
                        <a:t> </a:t>
                      </a:r>
                      <a:endParaRPr b="0" lang="ru-RU" sz="2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74000"/>
                        </a:lnSpc>
                        <a:spcBef>
                          <a:spcPts val="598"/>
                        </a:spcBef>
                      </a:pPr>
                      <a:r>
                        <a:rPr b="0" lang="en-US" sz="2400" spc="-1" strike="noStrike">
                          <a:latin typeface="Arial"/>
                        </a:rPr>
                        <a:t>фотографическая пластинка, ПЗС</a:t>
                      </a:r>
                      <a:br/>
                      <a:endParaRPr b="0" lang="ru-RU" sz="24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ff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>
                        <a:lnSpc>
                          <a:spcPct val="74000"/>
                        </a:lnSpc>
                        <a:spcBef>
                          <a:spcPts val="598"/>
                        </a:spcBef>
                      </a:pPr>
                      <a:r>
                        <a:rPr b="0" i="1" lang="en-US" sz="2800" spc="-1" strike="noStrike" u="sng">
                          <a:uFillTx/>
                          <a:latin typeface="Times New Roman"/>
                        </a:rPr>
                        <a:t>Пример:</a:t>
                      </a:r>
                      <a:endParaRPr b="0" lang="ru-RU" sz="2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74000"/>
                        </a:lnSpc>
                        <a:spcBef>
                          <a:spcPts val="598"/>
                        </a:spcBef>
                      </a:pPr>
                      <a:r>
                        <a:rPr b="0" lang="en-US" sz="2800" spc="-1" strike="noStrike">
                          <a:latin typeface="SimSun"/>
                        </a:rPr>
                        <a:t> </a:t>
                      </a:r>
                      <a:endParaRPr b="0" lang="ru-RU" sz="2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74000"/>
                        </a:lnSpc>
                        <a:spcBef>
                          <a:spcPts val="598"/>
                        </a:spcBef>
                      </a:pPr>
                      <a:r>
                        <a:rPr b="0" lang="en-US" sz="2400" spc="-1" strike="noStrike">
                          <a:latin typeface="Arial"/>
                        </a:rPr>
                        <a:t>фотоумножитель</a:t>
                      </a:r>
                      <a:endParaRPr b="0" lang="ru-RU" sz="24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74000"/>
                        </a:lnSpc>
                        <a:spcBef>
                          <a:spcPts val="598"/>
                        </a:spcBef>
                      </a:pPr>
                      <a:r>
                        <a:rPr b="0" lang="en-US" sz="2400" spc="-1" strike="noStrike">
                          <a:latin typeface="Arial"/>
                        </a:rPr>
                        <a:t>микроканальная пластинка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ff"/>
                    </a:solidFill>
                  </a:tcPr>
                </a:tc>
              </a:tr>
            </a:tbl>
          </a:graphicData>
        </a:graphic>
      </p:graphicFrame>
      <p:sp>
        <p:nvSpPr>
          <p:cNvPr id="45" name=""/>
          <p:cNvSpPr txBox="1"/>
          <p:nvPr/>
        </p:nvSpPr>
        <p:spPr>
          <a:xfrm>
            <a:off x="864000" y="792000"/>
            <a:ext cx="7848000" cy="133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Типы детекторов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46" name="" descr=""/>
          <p:cNvPicPr/>
          <p:nvPr/>
        </p:nvPicPr>
        <p:blipFill>
          <a:blip r:embed="rId1"/>
          <a:stretch/>
        </p:blipFill>
        <p:spPr>
          <a:xfrm>
            <a:off x="1769400" y="3816000"/>
            <a:ext cx="1254600" cy="936000"/>
          </a:xfrm>
          <a:prstGeom prst="rect">
            <a:avLst/>
          </a:prstGeom>
          <a:ln w="0">
            <a:noFill/>
          </a:ln>
        </p:spPr>
      </p:pic>
      <p:pic>
        <p:nvPicPr>
          <p:cNvPr id="47" name="" descr=""/>
          <p:cNvPicPr/>
          <p:nvPr/>
        </p:nvPicPr>
        <p:blipFill>
          <a:blip r:embed="rId2"/>
          <a:stretch/>
        </p:blipFill>
        <p:spPr>
          <a:xfrm>
            <a:off x="6180120" y="3744000"/>
            <a:ext cx="1235880" cy="1011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"/>
          <p:cNvSpPr txBox="1"/>
          <p:nvPr/>
        </p:nvSpPr>
        <p:spPr>
          <a:xfrm>
            <a:off x="3024000" y="216000"/>
            <a:ext cx="3600000" cy="1027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ru-RU" sz="2200" spc="-1" strike="noStrike">
                <a:solidFill>
                  <a:srgbClr val="2a6099"/>
                </a:solidFill>
                <a:latin typeface="Arial"/>
              </a:rPr>
              <a:t>Усиление сигнала</a:t>
            </a:r>
            <a:endParaRPr b="0" lang="ru-RU" sz="2200" spc="-1" strike="noStrike">
              <a:latin typeface="Arial"/>
            </a:endParaRPr>
          </a:p>
          <a:p>
            <a:pPr algn="ctr"/>
            <a:endParaRPr b="0" lang="ru-RU" sz="2200" spc="-1" strike="noStrike">
              <a:latin typeface="Arial"/>
            </a:endParaRPr>
          </a:p>
          <a:p>
            <a:pPr algn="ctr"/>
            <a:r>
              <a:rPr b="1" lang="ru-RU" sz="2200" spc="-1" strike="noStrike">
                <a:solidFill>
                  <a:srgbClr val="2a6099"/>
                </a:solidFill>
                <a:latin typeface="Arial"/>
              </a:rPr>
              <a:t>GAIN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38" name=""/>
          <p:cNvSpPr/>
          <p:nvPr/>
        </p:nvSpPr>
        <p:spPr>
          <a:xfrm>
            <a:off x="432000" y="1944000"/>
            <a:ext cx="1800000" cy="165600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1" lang="ru-RU" sz="1800" spc="-1" strike="noStrike">
                <a:solidFill>
                  <a:srgbClr val="ffffff"/>
                </a:solidFill>
                <a:latin typeface="Arial"/>
              </a:rPr>
              <a:t>ПЗС</a:t>
            </a:r>
            <a:endParaRPr b="1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9" name=""/>
          <p:cNvSpPr/>
          <p:nvPr/>
        </p:nvSpPr>
        <p:spPr>
          <a:xfrm>
            <a:off x="2232000" y="2808000"/>
            <a:ext cx="2232000" cy="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"/>
          <p:cNvSpPr/>
          <p:nvPr/>
        </p:nvSpPr>
        <p:spPr>
          <a:xfrm>
            <a:off x="2664000" y="1800000"/>
            <a:ext cx="3240000" cy="352800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"/>
          <p:cNvSpPr txBox="1"/>
          <p:nvPr/>
        </p:nvSpPr>
        <p:spPr>
          <a:xfrm>
            <a:off x="3744000" y="1872000"/>
            <a:ext cx="1288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Усилитель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42" name=""/>
          <p:cNvSpPr/>
          <p:nvPr/>
        </p:nvSpPr>
        <p:spPr>
          <a:xfrm rot="5400000">
            <a:off x="4356000" y="2412000"/>
            <a:ext cx="1368000" cy="1152000"/>
          </a:xfrm>
          <a:prstGeom prst="flowChartExtra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"/>
          <p:cNvSpPr/>
          <p:nvPr/>
        </p:nvSpPr>
        <p:spPr>
          <a:xfrm flipV="1">
            <a:off x="3312000" y="2808000"/>
            <a:ext cx="0" cy="1008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"/>
          <p:cNvSpPr txBox="1"/>
          <p:nvPr/>
        </p:nvSpPr>
        <p:spPr>
          <a:xfrm>
            <a:off x="2664000" y="3888000"/>
            <a:ext cx="136944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1200" spc="-1" strike="noStrike">
                <a:latin typeface="Arial"/>
              </a:rPr>
              <a:t>дополнительный</a:t>
            </a:r>
            <a:endParaRPr b="0" lang="ru-RU" sz="1200" spc="-1" strike="noStrike">
              <a:latin typeface="Arial"/>
            </a:endParaRPr>
          </a:p>
          <a:p>
            <a:pPr algn="ctr"/>
            <a:r>
              <a:rPr b="0" lang="ru-RU" sz="1200" spc="-1" strike="noStrike">
                <a:latin typeface="Arial"/>
              </a:rPr>
              <a:t>небольшой</a:t>
            </a:r>
            <a:endParaRPr b="0" lang="ru-RU" sz="1200" spc="-1" strike="noStrike">
              <a:latin typeface="Arial"/>
            </a:endParaRPr>
          </a:p>
          <a:p>
            <a:pPr algn="ctr"/>
            <a:r>
              <a:rPr b="0" lang="ru-RU" sz="1200" spc="-1" strike="noStrike">
                <a:latin typeface="Arial"/>
              </a:rPr>
              <a:t>ток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45" name=""/>
          <p:cNvSpPr/>
          <p:nvPr/>
        </p:nvSpPr>
        <p:spPr>
          <a:xfrm>
            <a:off x="4032000" y="3744000"/>
            <a:ext cx="1584000" cy="1440000"/>
          </a:xfrm>
          <a:prstGeom prst="flowChartAlternateProcess">
            <a:avLst/>
          </a:prstGeom>
          <a:solidFill>
            <a:srgbClr val="ffcf01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46" name="" descr=""/>
          <p:cNvPicPr/>
          <p:nvPr/>
        </p:nvPicPr>
        <p:blipFill>
          <a:blip r:embed="rId1"/>
          <a:stretch/>
        </p:blipFill>
        <p:spPr>
          <a:xfrm>
            <a:off x="4142160" y="3871800"/>
            <a:ext cx="1418400" cy="1213920"/>
          </a:xfrm>
          <a:prstGeom prst="rect">
            <a:avLst/>
          </a:prstGeom>
          <a:ln w="0">
            <a:noFill/>
          </a:ln>
        </p:spPr>
      </p:pic>
      <p:sp>
        <p:nvSpPr>
          <p:cNvPr id="147" name=""/>
          <p:cNvSpPr/>
          <p:nvPr/>
        </p:nvSpPr>
        <p:spPr>
          <a:xfrm>
            <a:off x="5904000" y="3456000"/>
            <a:ext cx="1008000" cy="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"/>
          <p:cNvSpPr/>
          <p:nvPr/>
        </p:nvSpPr>
        <p:spPr>
          <a:xfrm>
            <a:off x="6912000" y="2340000"/>
            <a:ext cx="2448000" cy="230400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"/>
          <p:cNvSpPr txBox="1"/>
          <p:nvPr/>
        </p:nvSpPr>
        <p:spPr>
          <a:xfrm>
            <a:off x="7128000" y="2449440"/>
            <a:ext cx="2088000" cy="541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1600" spc="-1" strike="noStrike">
                <a:latin typeface="Arial"/>
              </a:rPr>
              <a:t>Аналого-цифровой преобразователь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50" name=""/>
          <p:cNvSpPr txBox="1"/>
          <p:nvPr/>
        </p:nvSpPr>
        <p:spPr>
          <a:xfrm>
            <a:off x="7344000" y="2916000"/>
            <a:ext cx="465480" cy="51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3000" spc="-1" strike="noStrike">
                <a:latin typeface="Arial"/>
              </a:rPr>
              <a:t>e</a:t>
            </a:r>
            <a:r>
              <a:rPr b="0" lang="ru-RU" sz="3000" spc="-1" strike="noStrike" baseline="33000">
                <a:latin typeface="Arial"/>
              </a:rPr>
              <a:t>-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151" name=""/>
          <p:cNvSpPr/>
          <p:nvPr/>
        </p:nvSpPr>
        <p:spPr>
          <a:xfrm>
            <a:off x="7773480" y="3132000"/>
            <a:ext cx="432000" cy="144000"/>
          </a:xfrm>
          <a:custGeom>
            <a:avLst/>
            <a:gdLst/>
            <a:ahLst/>
            <a:rect l="0" t="0" r="r" b="b"/>
            <a:pathLst>
              <a:path w="1202" h="402">
                <a:moveTo>
                  <a:pt x="0" y="100"/>
                </a:moveTo>
                <a:lnTo>
                  <a:pt x="900" y="100"/>
                </a:lnTo>
                <a:lnTo>
                  <a:pt x="900" y="0"/>
                </a:lnTo>
                <a:lnTo>
                  <a:pt x="1201" y="200"/>
                </a:lnTo>
                <a:lnTo>
                  <a:pt x="900" y="401"/>
                </a:lnTo>
                <a:lnTo>
                  <a:pt x="900" y="300"/>
                </a:lnTo>
                <a:lnTo>
                  <a:pt x="0" y="300"/>
                </a:lnTo>
                <a:lnTo>
                  <a:pt x="0" y="10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"/>
          <p:cNvSpPr txBox="1"/>
          <p:nvPr/>
        </p:nvSpPr>
        <p:spPr>
          <a:xfrm>
            <a:off x="8209440" y="2988000"/>
            <a:ext cx="898560" cy="459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ru-RU" sz="2600" spc="-1" strike="noStrike">
                <a:latin typeface="Arial"/>
              </a:rPr>
              <a:t>ADU</a:t>
            </a:r>
            <a:endParaRPr b="0" lang="ru-RU" sz="2600" spc="-1" strike="noStrike">
              <a:latin typeface="Arial"/>
            </a:endParaRPr>
          </a:p>
        </p:txBody>
      </p:sp>
      <p:sp>
        <p:nvSpPr>
          <p:cNvPr id="153" name=""/>
          <p:cNvSpPr/>
          <p:nvPr/>
        </p:nvSpPr>
        <p:spPr>
          <a:xfrm>
            <a:off x="8136000" y="4644000"/>
            <a:ext cx="0" cy="972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54" name="" descr=""/>
          <p:cNvPicPr/>
          <p:nvPr/>
        </p:nvPicPr>
        <p:blipFill>
          <a:blip r:embed="rId2"/>
          <a:stretch/>
        </p:blipFill>
        <p:spPr>
          <a:xfrm flipH="1">
            <a:off x="6984000" y="5716800"/>
            <a:ext cx="1883520" cy="1555200"/>
          </a:xfrm>
          <a:prstGeom prst="rect">
            <a:avLst/>
          </a:prstGeom>
          <a:ln w="0">
            <a:noFill/>
          </a:ln>
        </p:spPr>
      </p:pic>
      <p:sp>
        <p:nvSpPr>
          <p:cNvPr id="155" name=""/>
          <p:cNvSpPr txBox="1"/>
          <p:nvPr/>
        </p:nvSpPr>
        <p:spPr>
          <a:xfrm>
            <a:off x="2088000" y="5683320"/>
            <a:ext cx="4608000" cy="940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2600" spc="-1" strike="noStrike">
                <a:latin typeface="Arial"/>
                <a:ea typeface="WenQuanYi Zen Hei"/>
              </a:rPr>
              <a:t>[GAIN] = ADU/</a:t>
            </a:r>
            <a:r>
              <a:rPr b="0" lang="ru-RU" sz="2600" spc="-1" strike="noStrike">
                <a:latin typeface="Arial"/>
              </a:rPr>
              <a:t>e</a:t>
            </a:r>
            <a:r>
              <a:rPr b="0" lang="ru-RU" sz="2600" spc="-1" strike="noStrike" baseline="33000">
                <a:latin typeface="Arial"/>
              </a:rPr>
              <a:t>-</a:t>
            </a:r>
            <a:endParaRPr b="0" lang="ru-RU" sz="2600" spc="-1" strike="noStrike">
              <a:latin typeface="Arial"/>
            </a:endParaRPr>
          </a:p>
        </p:txBody>
      </p:sp>
      <p:sp>
        <p:nvSpPr>
          <p:cNvPr id="156" name=""/>
          <p:cNvSpPr txBox="1"/>
          <p:nvPr/>
        </p:nvSpPr>
        <p:spPr>
          <a:xfrm>
            <a:off x="3240000" y="6048000"/>
            <a:ext cx="25920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600" spc="-1" strike="noStrike">
                <a:solidFill>
                  <a:srgbClr val="00a933"/>
                </a:solidFill>
                <a:latin typeface="Arial"/>
              </a:rPr>
              <a:t>Analog-to-digital unit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57" name=""/>
          <p:cNvSpPr txBox="1"/>
          <p:nvPr/>
        </p:nvSpPr>
        <p:spPr>
          <a:xfrm>
            <a:off x="1080000" y="6696000"/>
            <a:ext cx="5616000" cy="884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2600" spc="-1" strike="noStrike">
                <a:latin typeface="Arial"/>
                <a:ea typeface="WenQuanYi Zen Hei"/>
              </a:rPr>
              <a:t>Inverse GAIN = 1/GAIN →</a:t>
            </a:r>
            <a:r>
              <a:rPr b="0" lang="ru-RU" sz="1800" spc="-1" strike="noStrike">
                <a:latin typeface="Arial"/>
                <a:ea typeface="WenQuanYi Zen Hei"/>
              </a:rPr>
              <a:t> </a:t>
            </a:r>
            <a:r>
              <a:rPr b="0" lang="ru-RU" sz="3000" spc="-1" strike="noStrike">
                <a:latin typeface="Arial"/>
              </a:rPr>
              <a:t>e</a:t>
            </a:r>
            <a:r>
              <a:rPr b="0" lang="ru-RU" sz="3000" spc="-1" strike="noStrike" baseline="33000">
                <a:latin typeface="Arial"/>
              </a:rPr>
              <a:t>-</a:t>
            </a:r>
            <a:r>
              <a:rPr b="0" lang="ru-RU" sz="3000" spc="-1" strike="noStrike">
                <a:latin typeface="Arial"/>
              </a:rPr>
              <a:t>/ADU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158" name=""/>
          <p:cNvSpPr txBox="1"/>
          <p:nvPr/>
        </p:nvSpPr>
        <p:spPr>
          <a:xfrm>
            <a:off x="7128000" y="3600000"/>
            <a:ext cx="2088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16 bit → 2</a:t>
            </a:r>
            <a:r>
              <a:rPr b="0" lang="ru-RU" sz="1800" spc="-1" strike="noStrike" baseline="33000">
                <a:latin typeface="Arial"/>
              </a:rPr>
              <a:t>16</a:t>
            </a:r>
            <a:r>
              <a:rPr b="0" lang="ru-RU" sz="1800" spc="-1" strike="noStrike">
                <a:latin typeface="Arial"/>
              </a:rPr>
              <a:t>-1 = 65535 </a:t>
            </a:r>
            <a:r>
              <a:rPr b="0" lang="ru-RU" sz="1200" spc="-1" strike="noStrike">
                <a:latin typeface="Arial"/>
              </a:rPr>
              <a:t>максимум</a:t>
            </a:r>
            <a:endParaRPr b="0" lang="ru-RU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"/>
          <p:cNvSpPr txBox="1"/>
          <p:nvPr/>
        </p:nvSpPr>
        <p:spPr>
          <a:xfrm>
            <a:off x="2808000" y="360000"/>
            <a:ext cx="5256000" cy="71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ru-RU" sz="2200" spc="-1" strike="noStrike">
                <a:solidFill>
                  <a:srgbClr val="2a6099"/>
                </a:solidFill>
                <a:latin typeface="Arial"/>
              </a:rPr>
              <a:t>Binning </a:t>
            </a:r>
            <a:r>
              <a:rPr b="1" lang="ru-RU" sz="1600" spc="-1" strike="noStrike">
                <a:solidFill>
                  <a:srgbClr val="2a6099"/>
                </a:solidFill>
                <a:latin typeface="Arial"/>
              </a:rPr>
              <a:t>(виртуальные пиксели)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60" name=""/>
          <p:cNvSpPr/>
          <p:nvPr/>
        </p:nvSpPr>
        <p:spPr>
          <a:xfrm>
            <a:off x="864000" y="1152000"/>
            <a:ext cx="2952000" cy="2736000"/>
          </a:xfrm>
          <a:prstGeom prst="rect">
            <a:avLst/>
          </a:prstGeom>
          <a:solidFill>
            <a:srgbClr val="dee6e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"/>
          <p:cNvSpPr txBox="1"/>
          <p:nvPr/>
        </p:nvSpPr>
        <p:spPr>
          <a:xfrm>
            <a:off x="1656000" y="805680"/>
            <a:ext cx="17262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1000 пикселей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2" name=""/>
          <p:cNvSpPr txBox="1"/>
          <p:nvPr/>
        </p:nvSpPr>
        <p:spPr>
          <a:xfrm rot="5400000">
            <a:off x="3167640" y="2376000"/>
            <a:ext cx="17262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1000 пикселей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3" name=""/>
          <p:cNvSpPr txBox="1"/>
          <p:nvPr/>
        </p:nvSpPr>
        <p:spPr>
          <a:xfrm>
            <a:off x="4392000" y="1296000"/>
            <a:ext cx="90468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1k x 1k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4" name=""/>
          <p:cNvSpPr/>
          <p:nvPr/>
        </p:nvSpPr>
        <p:spPr>
          <a:xfrm>
            <a:off x="5184000" y="2088000"/>
            <a:ext cx="1368000" cy="576000"/>
          </a:xfrm>
          <a:custGeom>
            <a:avLst/>
            <a:gdLst/>
            <a:ahLst/>
            <a:rect l="0" t="0" r="r" b="b"/>
            <a:pathLst>
              <a:path w="3802" h="1601">
                <a:moveTo>
                  <a:pt x="0" y="400"/>
                </a:moveTo>
                <a:lnTo>
                  <a:pt x="2850" y="400"/>
                </a:lnTo>
                <a:lnTo>
                  <a:pt x="2850" y="0"/>
                </a:lnTo>
                <a:lnTo>
                  <a:pt x="3801" y="800"/>
                </a:lnTo>
                <a:lnTo>
                  <a:pt x="2850" y="1600"/>
                </a:lnTo>
                <a:lnTo>
                  <a:pt x="2850" y="1200"/>
                </a:lnTo>
                <a:lnTo>
                  <a:pt x="0" y="1200"/>
                </a:lnTo>
                <a:lnTo>
                  <a:pt x="0" y="40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"/>
          <p:cNvSpPr txBox="1"/>
          <p:nvPr/>
        </p:nvSpPr>
        <p:spPr>
          <a:xfrm>
            <a:off x="6768000" y="2232000"/>
            <a:ext cx="316332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Изображение 1000x1000 pix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66" name="" descr=""/>
          <p:cNvPicPr/>
          <p:nvPr/>
        </p:nvPicPr>
        <p:blipFill>
          <a:blip r:embed="rId1"/>
          <a:stretch/>
        </p:blipFill>
        <p:spPr>
          <a:xfrm>
            <a:off x="498600" y="4053600"/>
            <a:ext cx="3809520" cy="2952360"/>
          </a:xfrm>
          <a:prstGeom prst="rect">
            <a:avLst/>
          </a:prstGeom>
          <a:ln w="0">
            <a:noFill/>
          </a:ln>
        </p:spPr>
      </p:pic>
      <p:sp>
        <p:nvSpPr>
          <p:cNvPr id="167" name=""/>
          <p:cNvSpPr/>
          <p:nvPr/>
        </p:nvSpPr>
        <p:spPr>
          <a:xfrm>
            <a:off x="4536000" y="6048000"/>
            <a:ext cx="1368000" cy="576000"/>
          </a:xfrm>
          <a:custGeom>
            <a:avLst/>
            <a:gdLst/>
            <a:ahLst/>
            <a:rect l="0" t="0" r="r" b="b"/>
            <a:pathLst>
              <a:path w="3802" h="1601">
                <a:moveTo>
                  <a:pt x="0" y="400"/>
                </a:moveTo>
                <a:lnTo>
                  <a:pt x="2850" y="400"/>
                </a:lnTo>
                <a:lnTo>
                  <a:pt x="2850" y="0"/>
                </a:lnTo>
                <a:lnTo>
                  <a:pt x="3801" y="800"/>
                </a:lnTo>
                <a:lnTo>
                  <a:pt x="2850" y="1600"/>
                </a:lnTo>
                <a:lnTo>
                  <a:pt x="2850" y="1200"/>
                </a:lnTo>
                <a:lnTo>
                  <a:pt x="0" y="1200"/>
                </a:lnTo>
                <a:lnTo>
                  <a:pt x="0" y="40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"/>
          <p:cNvSpPr txBox="1"/>
          <p:nvPr/>
        </p:nvSpPr>
        <p:spPr>
          <a:xfrm>
            <a:off x="6048360" y="6156000"/>
            <a:ext cx="29102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Изображение 250x250 pix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9" name=""/>
          <p:cNvSpPr/>
          <p:nvPr/>
        </p:nvSpPr>
        <p:spPr>
          <a:xfrm>
            <a:off x="4464000" y="4644000"/>
            <a:ext cx="1368000" cy="576000"/>
          </a:xfrm>
          <a:custGeom>
            <a:avLst/>
            <a:gdLst/>
            <a:ahLst/>
            <a:rect l="0" t="0" r="r" b="b"/>
            <a:pathLst>
              <a:path w="3802" h="1601">
                <a:moveTo>
                  <a:pt x="0" y="400"/>
                </a:moveTo>
                <a:lnTo>
                  <a:pt x="2850" y="400"/>
                </a:lnTo>
                <a:lnTo>
                  <a:pt x="2850" y="0"/>
                </a:lnTo>
                <a:lnTo>
                  <a:pt x="3801" y="800"/>
                </a:lnTo>
                <a:lnTo>
                  <a:pt x="2850" y="1600"/>
                </a:lnTo>
                <a:lnTo>
                  <a:pt x="2850" y="1200"/>
                </a:lnTo>
                <a:lnTo>
                  <a:pt x="0" y="1200"/>
                </a:lnTo>
                <a:lnTo>
                  <a:pt x="0" y="40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"/>
          <p:cNvSpPr txBox="1"/>
          <p:nvPr/>
        </p:nvSpPr>
        <p:spPr>
          <a:xfrm>
            <a:off x="5976360" y="4752000"/>
            <a:ext cx="29102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Изображение 500x500 pix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71" name=""/>
          <p:cNvSpPr txBox="1"/>
          <p:nvPr/>
        </p:nvSpPr>
        <p:spPr>
          <a:xfrm>
            <a:off x="4608000" y="3096000"/>
            <a:ext cx="4608000" cy="858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При слабом сигнале и при использовании небольшого разрешения есть возможность виртуальные пиксели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"/>
          <p:cNvSpPr/>
          <p:nvPr/>
        </p:nvSpPr>
        <p:spPr>
          <a:xfrm>
            <a:off x="7001640" y="5814360"/>
            <a:ext cx="1904760" cy="457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/>
            <a:fld id="{CB59C137-4F09-4BA3-B989-5C5CDD00D48D}" type="slidenum">
              <a:rPr b="0" lang="en-US" sz="1400" spc="-1" strike="noStrike">
                <a:latin typeface="Arial"/>
              </a:rPr>
              <a:t>&lt;номер&gt;</a:t>
            </a:fld>
            <a:endParaRPr b="0" lang="ru-RU" sz="1400" spc="-1" strike="noStrike">
              <a:latin typeface="Arial"/>
            </a:endParaRPr>
          </a:p>
        </p:txBody>
      </p:sp>
      <p:sp>
        <p:nvSpPr>
          <p:cNvPr id="173" name=""/>
          <p:cNvSpPr/>
          <p:nvPr/>
        </p:nvSpPr>
        <p:spPr>
          <a:xfrm>
            <a:off x="3312000" y="504000"/>
            <a:ext cx="2921760" cy="599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/>
            <a:r>
              <a:rPr b="0" lang="en-US" sz="3600" spc="-1" strike="noStrike">
                <a:solidFill>
                  <a:srgbClr val="2a6099"/>
                </a:solidFill>
                <a:latin typeface="Arial"/>
              </a:rPr>
              <a:t>Линейность</a:t>
            </a:r>
            <a:endParaRPr b="0" lang="ru-RU" sz="3600" spc="-1" strike="noStrike">
              <a:solidFill>
                <a:srgbClr val="2a6099"/>
              </a:solidFill>
              <a:latin typeface="Arial"/>
            </a:endParaRPr>
          </a:p>
        </p:txBody>
      </p:sp>
      <p:sp>
        <p:nvSpPr>
          <p:cNvPr id="174" name=""/>
          <p:cNvSpPr/>
          <p:nvPr/>
        </p:nvSpPr>
        <p:spPr>
          <a:xfrm>
            <a:off x="403920" y="1761840"/>
            <a:ext cx="3886200" cy="350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500"/>
              </a:spcBef>
            </a:pPr>
            <a:r>
              <a:rPr b="0" lang="en-US" sz="2400" spc="-1" strike="noStrike">
                <a:latin typeface="Arial"/>
              </a:rPr>
              <a:t> </a:t>
            </a:r>
            <a:r>
              <a:rPr b="0" lang="en-US" sz="2000" spc="-1" strike="noStrike">
                <a:latin typeface="Arial"/>
              </a:rPr>
              <a:t>Заполненная ПЗС-матрица - это число электронов, которые  могут быть записаны на 1 пиксель (высота энергетического барьера между пикселями).</a:t>
            </a:r>
            <a:br/>
            <a:br/>
            <a:r>
              <a:rPr b="0" lang="en-US" sz="2000" spc="-1" strike="noStrike">
                <a:latin typeface="Arial"/>
              </a:rPr>
              <a:t>Типичные величины между 30000e</a:t>
            </a:r>
            <a:r>
              <a:rPr b="0" lang="en-US" sz="2000" spc="-1" strike="noStrike" baseline="33000">
                <a:latin typeface="Arial"/>
              </a:rPr>
              <a:t>-</a:t>
            </a:r>
            <a:r>
              <a:rPr b="0" lang="en-US" sz="2000" spc="-1" strike="noStrike">
                <a:latin typeface="Arial"/>
              </a:rPr>
              <a:t> и 1000000e</a:t>
            </a:r>
            <a:r>
              <a:rPr b="0" lang="en-US" sz="2000" spc="-1" strike="noStrike" baseline="33000">
                <a:latin typeface="Arial"/>
              </a:rPr>
              <a:t>-</a:t>
            </a:r>
            <a:r>
              <a:rPr b="0" lang="en-US" sz="2000" spc="-1" strike="noStrike">
                <a:latin typeface="Arial"/>
              </a:rPr>
              <a:t>. Эти значения определяют начало нелинейности  ПЗС.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4824000" y="1366560"/>
            <a:ext cx="4869720" cy="5770440"/>
          </a:xfrm>
          <a:prstGeom prst="rect">
            <a:avLst/>
          </a:prstGeom>
          <a:ln w="0">
            <a:noFill/>
          </a:ln>
        </p:spPr>
      </p:pic>
      <p:pic>
        <p:nvPicPr>
          <p:cNvPr id="176" name="" descr=""/>
          <p:cNvPicPr/>
          <p:nvPr/>
        </p:nvPicPr>
        <p:blipFill>
          <a:blip r:embed="rId2"/>
          <a:stretch/>
        </p:blipFill>
        <p:spPr>
          <a:xfrm>
            <a:off x="2808000" y="5328720"/>
            <a:ext cx="2015280" cy="2015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"/>
          <p:cNvSpPr/>
          <p:nvPr/>
        </p:nvSpPr>
        <p:spPr>
          <a:xfrm>
            <a:off x="7001640" y="5814360"/>
            <a:ext cx="1904760" cy="457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/>
            <a:fld id="{F3A3C076-8AED-4459-8CB1-818AC3EC7B94}" type="slidenum">
              <a:rPr b="0" lang="en-US" sz="1400" spc="-1" strike="noStrike">
                <a:latin typeface="Arial"/>
              </a:rPr>
              <a:t>&lt;номер&gt;</a:t>
            </a:fld>
            <a:endParaRPr b="0" lang="ru-RU" sz="1400" spc="-1" strike="noStrike">
              <a:latin typeface="Arial"/>
            </a:endParaRPr>
          </a:p>
        </p:txBody>
      </p:sp>
      <p:sp>
        <p:nvSpPr>
          <p:cNvPr id="178" name=""/>
          <p:cNvSpPr/>
          <p:nvPr/>
        </p:nvSpPr>
        <p:spPr>
          <a:xfrm>
            <a:off x="1110240" y="-214920"/>
            <a:ext cx="7792920" cy="1462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9" name="" descr=""/>
          <p:cNvPicPr/>
          <p:nvPr/>
        </p:nvPicPr>
        <p:blipFill>
          <a:blip r:embed="rId1"/>
          <a:stretch/>
        </p:blipFill>
        <p:spPr>
          <a:xfrm>
            <a:off x="0" y="19800"/>
            <a:ext cx="10080000" cy="7756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" descr=""/>
          <p:cNvPicPr/>
          <p:nvPr/>
        </p:nvPicPr>
        <p:blipFill>
          <a:blip r:embed="rId1"/>
          <a:stretch/>
        </p:blipFill>
        <p:spPr>
          <a:xfrm>
            <a:off x="3600" y="441000"/>
            <a:ext cx="10079640" cy="7121880"/>
          </a:xfrm>
          <a:prstGeom prst="rect">
            <a:avLst/>
          </a:prstGeom>
          <a:ln w="0">
            <a:noFill/>
          </a:ln>
        </p:spPr>
      </p:pic>
      <p:sp>
        <p:nvSpPr>
          <p:cNvPr id="181" name=""/>
          <p:cNvSpPr txBox="1"/>
          <p:nvPr/>
        </p:nvSpPr>
        <p:spPr>
          <a:xfrm>
            <a:off x="2907360" y="404640"/>
            <a:ext cx="3932640" cy="459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2600" spc="-1" strike="noStrike">
                <a:solidFill>
                  <a:srgbClr val="2a6099"/>
                </a:solidFill>
                <a:latin typeface="Arial"/>
              </a:rPr>
              <a:t>Динамический диапазон</a:t>
            </a:r>
            <a:endParaRPr b="0" lang="ru-RU" sz="2600" spc="-1" strike="noStrike">
              <a:latin typeface="Arial"/>
            </a:endParaRPr>
          </a:p>
        </p:txBody>
      </p:sp>
      <p:sp>
        <p:nvSpPr>
          <p:cNvPr id="182" name=""/>
          <p:cNvSpPr/>
          <p:nvPr/>
        </p:nvSpPr>
        <p:spPr>
          <a:xfrm flipH="1">
            <a:off x="1224000" y="936000"/>
            <a:ext cx="3240000" cy="5328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"/>
          <p:cNvSpPr/>
          <p:nvPr/>
        </p:nvSpPr>
        <p:spPr>
          <a:xfrm>
            <a:off x="4608000" y="936000"/>
            <a:ext cx="360000" cy="2952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"/>
          <p:cNvSpPr/>
          <p:nvPr/>
        </p:nvSpPr>
        <p:spPr>
          <a:xfrm flipH="1">
            <a:off x="1080000" y="2736000"/>
            <a:ext cx="7848000" cy="0"/>
          </a:xfrm>
          <a:prstGeom prst="line">
            <a:avLst/>
          </a:prstGeom>
          <a:ln w="12600">
            <a:solidFill>
              <a:srgbClr val="00a933"/>
            </a:solidFill>
            <a:custDash>
              <a:ds d="145714" sp="145714"/>
              <a:ds d="145714" sp="145714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"/>
          <p:cNvSpPr txBox="1"/>
          <p:nvPr/>
        </p:nvSpPr>
        <p:spPr>
          <a:xfrm>
            <a:off x="4967640" y="2484000"/>
            <a:ext cx="187236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400" spc="-1" strike="noStrike">
                <a:solidFill>
                  <a:srgbClr val="158466"/>
                </a:solidFill>
                <a:latin typeface="Arial"/>
              </a:rPr>
              <a:t>Уровень насыщения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86" name=""/>
          <p:cNvSpPr txBox="1"/>
          <p:nvPr/>
        </p:nvSpPr>
        <p:spPr>
          <a:xfrm>
            <a:off x="216000" y="6120000"/>
            <a:ext cx="631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шум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"/>
          <p:cNvSpPr txBox="1"/>
          <p:nvPr/>
        </p:nvSpPr>
        <p:spPr>
          <a:xfrm>
            <a:off x="2304000" y="288000"/>
            <a:ext cx="56160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ru-RU" sz="2400" spc="-1" strike="noStrike">
                <a:solidFill>
                  <a:srgbClr val="2a6099"/>
                </a:solidFill>
                <a:latin typeface="Arial"/>
              </a:rPr>
              <a:t>Темновой ток vs время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88" name="" descr=""/>
          <p:cNvPicPr/>
          <p:nvPr/>
        </p:nvPicPr>
        <p:blipFill>
          <a:blip r:embed="rId1"/>
          <a:stretch/>
        </p:blipFill>
        <p:spPr>
          <a:xfrm>
            <a:off x="142200" y="785880"/>
            <a:ext cx="9857880" cy="6552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"/>
          <p:cNvSpPr txBox="1"/>
          <p:nvPr/>
        </p:nvSpPr>
        <p:spPr>
          <a:xfrm>
            <a:off x="2304000" y="288000"/>
            <a:ext cx="56160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ru-RU" sz="2400" spc="-1" strike="noStrike">
                <a:solidFill>
                  <a:srgbClr val="2a6099"/>
                </a:solidFill>
                <a:latin typeface="Arial"/>
              </a:rPr>
              <a:t>Темновой ток vs температура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90" name="" descr=""/>
          <p:cNvPicPr/>
          <p:nvPr/>
        </p:nvPicPr>
        <p:blipFill>
          <a:blip r:embed="rId1"/>
          <a:stretch/>
        </p:blipFill>
        <p:spPr>
          <a:xfrm>
            <a:off x="31320" y="1482120"/>
            <a:ext cx="10079640" cy="4656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"/>
          <p:cNvSpPr txBox="1"/>
          <p:nvPr/>
        </p:nvSpPr>
        <p:spPr>
          <a:xfrm>
            <a:off x="2304000" y="288000"/>
            <a:ext cx="56160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ru-RU" sz="2400" spc="-1" strike="noStrike">
                <a:solidFill>
                  <a:srgbClr val="2a6099"/>
                </a:solidFill>
                <a:latin typeface="Arial"/>
              </a:rPr>
              <a:t>Учет темнового тока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92" name=""/>
          <p:cNvSpPr txBox="1"/>
          <p:nvPr/>
        </p:nvSpPr>
        <p:spPr>
          <a:xfrm>
            <a:off x="756000" y="3597840"/>
            <a:ext cx="2808000" cy="137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Font typeface="StarSymbol"/>
              <a:buAutoNum type="arabicPeriod" startAt="3"/>
            </a:pPr>
            <a:r>
              <a:rPr b="0" lang="ru-RU" sz="1800" spc="-1" strike="noStrike">
                <a:latin typeface="Arial"/>
              </a:rPr>
              <a:t>Совсем не учитывать из-за малой величины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eriod" startAt="3"/>
            </a:pP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eriod" startAt="3"/>
            </a:pPr>
            <a:r>
              <a:rPr b="0" lang="ru-RU" sz="1800" spc="-1" strike="noStrike">
                <a:solidFill>
                  <a:srgbClr val="ff0000"/>
                </a:solidFill>
                <a:latin typeface="Arial"/>
              </a:rPr>
              <a:t>нельзя для слабых объектов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3" name=""/>
          <p:cNvSpPr txBox="1"/>
          <p:nvPr/>
        </p:nvSpPr>
        <p:spPr>
          <a:xfrm>
            <a:off x="720000" y="1341720"/>
            <a:ext cx="3096000" cy="137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Font typeface="StarSymbol"/>
              <a:buAutoNum type="arabicPeriod"/>
            </a:pPr>
            <a:r>
              <a:rPr b="0" lang="ru-RU" sz="1800" spc="-1" strike="noStrike">
                <a:latin typeface="Arial"/>
              </a:rPr>
              <a:t>Время экспозиции = времени съемки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eriod"/>
            </a:pP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eriod"/>
            </a:pPr>
            <a:r>
              <a:rPr b="0" lang="ru-RU" sz="1800" spc="-1" strike="noStrike">
                <a:solidFill>
                  <a:srgbClr val="ff0000"/>
                </a:solidFill>
                <a:latin typeface="Arial"/>
              </a:rPr>
              <a:t>большая трата времени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4" name=""/>
          <p:cNvSpPr txBox="1"/>
          <p:nvPr/>
        </p:nvSpPr>
        <p:spPr>
          <a:xfrm>
            <a:off x="5760000" y="1341720"/>
            <a:ext cx="3096000" cy="137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Font typeface="StarSymbol"/>
              <a:buAutoNum type="arabicPeriod" startAt="2"/>
            </a:pPr>
            <a:r>
              <a:rPr b="0" lang="ru-RU" sz="1800" spc="-1" strike="noStrike">
                <a:latin typeface="Arial"/>
              </a:rPr>
              <a:t>Время экспозиции &lt;&lt; времени съемки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eriod"/>
            </a:pP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eriod"/>
            </a:pPr>
            <a:r>
              <a:rPr b="0" lang="ru-RU" sz="1800" spc="-1" strike="noStrike">
                <a:solidFill>
                  <a:srgbClr val="ff0000"/>
                </a:solidFill>
                <a:latin typeface="Arial"/>
              </a:rPr>
              <a:t>ошибки учета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5" name=""/>
          <p:cNvSpPr txBox="1"/>
          <p:nvPr/>
        </p:nvSpPr>
        <p:spPr>
          <a:xfrm>
            <a:off x="5661360" y="3605760"/>
            <a:ext cx="3168000" cy="162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Font typeface="StarSymbol"/>
              <a:buAutoNum type="arabicPeriod" startAt="4"/>
            </a:pPr>
            <a:r>
              <a:rPr b="0" lang="ru-RU" sz="1800" spc="-1" strike="noStrike">
                <a:latin typeface="Arial"/>
              </a:rPr>
              <a:t>Одновременная съемка объекта и регистрация уровня темнового тока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eriod" startAt="4"/>
            </a:pP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eriod" startAt="4"/>
            </a:pPr>
            <a:r>
              <a:rPr b="0" lang="ru-RU" sz="1800" spc="-1" strike="noStrike">
                <a:solidFill>
                  <a:srgbClr val="ff0000"/>
                </a:solidFill>
                <a:latin typeface="Arial"/>
              </a:rPr>
              <a:t>зависит от однородности ПЗС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96" name=""/>
          <p:cNvSpPr/>
          <p:nvPr/>
        </p:nvSpPr>
        <p:spPr>
          <a:xfrm>
            <a:off x="6048000" y="5472000"/>
            <a:ext cx="2016000" cy="1800000"/>
          </a:xfrm>
          <a:prstGeom prst="rect">
            <a:avLst/>
          </a:prstGeom>
          <a:solidFill>
            <a:srgbClr val="dee6ef"/>
          </a:solidFill>
          <a:ln w="0">
            <a:solidFill>
              <a:srgbClr val="729fc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"/>
          <p:cNvSpPr/>
          <p:nvPr/>
        </p:nvSpPr>
        <p:spPr>
          <a:xfrm>
            <a:off x="6048000" y="5472000"/>
            <a:ext cx="144000" cy="1800000"/>
          </a:xfrm>
          <a:prstGeom prst="rect">
            <a:avLst/>
          </a:prstGeom>
          <a:solidFill>
            <a:srgbClr val="666666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" descr=""/>
          <p:cNvPicPr/>
          <p:nvPr/>
        </p:nvPicPr>
        <p:blipFill>
          <a:blip r:embed="rId1"/>
          <a:stretch/>
        </p:blipFill>
        <p:spPr>
          <a:xfrm>
            <a:off x="7920000" y="5599440"/>
            <a:ext cx="2190240" cy="2104560"/>
          </a:xfrm>
          <a:prstGeom prst="rect">
            <a:avLst/>
          </a:prstGeom>
          <a:ln w="0">
            <a:noFill/>
          </a:ln>
        </p:spPr>
      </p:pic>
      <p:pic>
        <p:nvPicPr>
          <p:cNvPr id="199" name="" descr=""/>
          <p:cNvPicPr/>
          <p:nvPr/>
        </p:nvPicPr>
        <p:blipFill>
          <a:blip r:embed="rId2"/>
          <a:stretch/>
        </p:blipFill>
        <p:spPr>
          <a:xfrm>
            <a:off x="11520" y="-15480"/>
            <a:ext cx="10079640" cy="5681880"/>
          </a:xfrm>
          <a:prstGeom prst="rect">
            <a:avLst/>
          </a:prstGeom>
          <a:ln w="0">
            <a:noFill/>
          </a:ln>
        </p:spPr>
      </p:pic>
      <p:pic>
        <p:nvPicPr>
          <p:cNvPr id="200" name="" descr=""/>
          <p:cNvPicPr/>
          <p:nvPr/>
        </p:nvPicPr>
        <p:blipFill>
          <a:blip r:embed="rId3"/>
          <a:stretch/>
        </p:blipFill>
        <p:spPr>
          <a:xfrm>
            <a:off x="11520" y="5666400"/>
            <a:ext cx="1904760" cy="1904760"/>
          </a:xfrm>
          <a:prstGeom prst="rect">
            <a:avLst/>
          </a:prstGeom>
          <a:ln w="0">
            <a:noFill/>
          </a:ln>
        </p:spPr>
      </p:pic>
      <p:pic>
        <p:nvPicPr>
          <p:cNvPr id="201" name="" descr=""/>
          <p:cNvPicPr/>
          <p:nvPr/>
        </p:nvPicPr>
        <p:blipFill>
          <a:blip r:embed="rId4"/>
          <a:stretch/>
        </p:blipFill>
        <p:spPr>
          <a:xfrm>
            <a:off x="1911240" y="5666400"/>
            <a:ext cx="1904760" cy="1904760"/>
          </a:xfrm>
          <a:prstGeom prst="rect">
            <a:avLst/>
          </a:prstGeom>
          <a:ln w="0">
            <a:noFill/>
          </a:ln>
        </p:spPr>
      </p:pic>
      <p:pic>
        <p:nvPicPr>
          <p:cNvPr id="202" name="" descr=""/>
          <p:cNvPicPr/>
          <p:nvPr/>
        </p:nvPicPr>
        <p:blipFill>
          <a:blip r:embed="rId5"/>
          <a:stretch/>
        </p:blipFill>
        <p:spPr>
          <a:xfrm>
            <a:off x="6233760" y="5666400"/>
            <a:ext cx="2190240" cy="2104560"/>
          </a:xfrm>
          <a:prstGeom prst="rect">
            <a:avLst/>
          </a:prstGeom>
          <a:ln w="0">
            <a:noFill/>
          </a:ln>
        </p:spPr>
      </p:pic>
      <p:pic>
        <p:nvPicPr>
          <p:cNvPr id="203" name="" descr=""/>
          <p:cNvPicPr/>
          <p:nvPr/>
        </p:nvPicPr>
        <p:blipFill>
          <a:blip r:embed="rId6"/>
          <a:stretch/>
        </p:blipFill>
        <p:spPr>
          <a:xfrm>
            <a:off x="3744000" y="5666400"/>
            <a:ext cx="2664000" cy="1948680"/>
          </a:xfrm>
          <a:prstGeom prst="rect">
            <a:avLst/>
          </a:prstGeom>
          <a:ln w="0">
            <a:noFill/>
          </a:ln>
        </p:spPr>
      </p:pic>
      <p:sp>
        <p:nvSpPr>
          <p:cNvPr id="204" name=""/>
          <p:cNvSpPr txBox="1"/>
          <p:nvPr/>
        </p:nvSpPr>
        <p:spPr>
          <a:xfrm>
            <a:off x="6696000" y="1080000"/>
            <a:ext cx="2978640" cy="459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2600" spc="-1" strike="noStrike">
                <a:solidFill>
                  <a:srgbClr val="ffffff"/>
                </a:solidFill>
                <a:latin typeface="Arial"/>
              </a:rPr>
              <a:t>Космические лучи</a:t>
            </a:r>
            <a:endParaRPr b="0" lang="ru-RU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" descr=""/>
          <p:cNvPicPr/>
          <p:nvPr/>
        </p:nvPicPr>
        <p:blipFill>
          <a:blip r:embed="rId1"/>
          <a:stretch/>
        </p:blipFill>
        <p:spPr>
          <a:xfrm>
            <a:off x="0" y="15120"/>
            <a:ext cx="100800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"/>
          <p:cNvSpPr/>
          <p:nvPr/>
        </p:nvSpPr>
        <p:spPr>
          <a:xfrm>
            <a:off x="6929280" y="5756040"/>
            <a:ext cx="1904760" cy="457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"/>
          <p:cNvSpPr/>
          <p:nvPr/>
        </p:nvSpPr>
        <p:spPr>
          <a:xfrm>
            <a:off x="1037880" y="-273240"/>
            <a:ext cx="7792920" cy="1462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" name=""/>
          <p:cNvSpPr/>
          <p:nvPr/>
        </p:nvSpPr>
        <p:spPr>
          <a:xfrm>
            <a:off x="260280" y="2005200"/>
            <a:ext cx="4859280" cy="4114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Autofit/>
          </a:bodyPr>
          <a:p>
            <a:pPr marL="336240" indent="-336240">
              <a:spcBef>
                <a:spcPts val="697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Квантовая эффективность </a:t>
            </a:r>
            <a:endParaRPr b="0" lang="ru-RU" sz="2000" spc="-1" strike="noStrike">
              <a:latin typeface="Arial"/>
            </a:endParaRPr>
          </a:p>
          <a:p>
            <a:pPr marL="336240" indent="-336240">
              <a:spcBef>
                <a:spcPts val="697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Частотная характеристика</a:t>
            </a:r>
            <a:endParaRPr b="0" lang="ru-RU" sz="2000" spc="-1" strike="noStrike">
              <a:latin typeface="Arial"/>
            </a:endParaRPr>
          </a:p>
          <a:p>
            <a:pPr marL="336240" indent="-336240">
              <a:spcBef>
                <a:spcPts val="697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Постоянная времени (инерционность)</a:t>
            </a:r>
            <a:endParaRPr b="0" lang="ru-RU" sz="2000" spc="-1" strike="noStrike">
              <a:latin typeface="Arial"/>
            </a:endParaRPr>
          </a:p>
          <a:p>
            <a:pPr marL="336240" indent="-336240">
              <a:spcBef>
                <a:spcPts val="697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Линейность</a:t>
            </a:r>
            <a:endParaRPr b="0" lang="ru-RU" sz="2000" spc="-1" strike="noStrike">
              <a:latin typeface="Arial"/>
            </a:endParaRPr>
          </a:p>
          <a:p>
            <a:pPr marL="336240" indent="-336240">
              <a:spcBef>
                <a:spcPts val="697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Усиление</a:t>
            </a:r>
            <a:endParaRPr b="0" lang="ru-RU" sz="2000" spc="-1" strike="noStrike">
              <a:latin typeface="Arial"/>
            </a:endParaRPr>
          </a:p>
          <a:p>
            <a:pPr marL="336240" indent="-336240">
              <a:spcBef>
                <a:spcPts val="697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Динамический диапазон</a:t>
            </a:r>
            <a:endParaRPr b="0" lang="ru-RU" sz="2000" spc="-1" strike="noStrike">
              <a:latin typeface="Arial"/>
            </a:endParaRPr>
          </a:p>
          <a:p>
            <a:pPr marL="336240" indent="-336240">
              <a:spcBef>
                <a:spcPts val="697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Пороговая чувствительность</a:t>
            </a:r>
            <a:endParaRPr b="0" lang="ru-RU" sz="2000" spc="-1" strike="noStrike">
              <a:latin typeface="Arial"/>
            </a:endParaRPr>
          </a:p>
          <a:p>
            <a:pPr marL="336240" indent="-336240">
              <a:spcBef>
                <a:spcPts val="697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Уровень насыщения</a:t>
            </a:r>
            <a:endParaRPr b="0" lang="ru-RU" sz="2000" spc="-1" strike="noStrike">
              <a:latin typeface="Arial"/>
            </a:endParaRPr>
          </a:p>
          <a:p>
            <a:pPr marL="336240" indent="-336240">
              <a:spcBef>
                <a:spcPts val="697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Чувствительность к космическим лучам</a:t>
            </a:r>
            <a:endParaRPr b="0" lang="ru-RU" sz="2000" spc="-1" strike="noStrike">
              <a:latin typeface="Arial"/>
            </a:endParaRPr>
          </a:p>
          <a:p>
            <a:pPr marL="336240" indent="-336240">
              <a:spcBef>
                <a:spcPts val="697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Функция считывания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51" name=""/>
          <p:cNvSpPr/>
          <p:nvPr/>
        </p:nvSpPr>
        <p:spPr>
          <a:xfrm>
            <a:off x="5255640" y="2005200"/>
            <a:ext cx="4608360" cy="5338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Autofit/>
          </a:bodyPr>
          <a:p>
            <a:pPr marL="336240" indent="-336240">
              <a:lnSpc>
                <a:spcPct val="90000"/>
              </a:lnSpc>
              <a:spcBef>
                <a:spcPts val="697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Строение чувствительного слоя</a:t>
            </a:r>
            <a:endParaRPr b="0" lang="ru-RU" sz="2000" spc="-1" strike="noStrike">
              <a:latin typeface="Arial"/>
            </a:endParaRPr>
          </a:p>
          <a:p>
            <a:pPr marL="336240" indent="-336240">
              <a:lnSpc>
                <a:spcPct val="90000"/>
              </a:lnSpc>
              <a:spcBef>
                <a:spcPts val="697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Однородность чувствительности</a:t>
            </a:r>
            <a:endParaRPr b="0" lang="ru-RU" sz="2000" spc="-1" strike="noStrike">
              <a:latin typeface="Arial"/>
            </a:endParaRPr>
          </a:p>
          <a:p>
            <a:pPr marL="336240" indent="-336240">
              <a:lnSpc>
                <a:spcPct val="90000"/>
              </a:lnSpc>
              <a:spcBef>
                <a:spcPts val="697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Память</a:t>
            </a:r>
            <a:endParaRPr b="0" lang="ru-RU" sz="2000" spc="-1" strike="noStrike">
              <a:latin typeface="Arial"/>
            </a:endParaRPr>
          </a:p>
          <a:p>
            <a:pPr marL="336240" indent="-336240">
              <a:lnSpc>
                <a:spcPct val="90000"/>
              </a:lnSpc>
              <a:spcBef>
                <a:spcPts val="697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Размер элемента</a:t>
            </a:r>
            <a:endParaRPr b="0" lang="ru-RU" sz="2000" spc="-1" strike="noStrike">
              <a:latin typeface="Arial"/>
            </a:endParaRPr>
          </a:p>
          <a:p>
            <a:pPr marL="336240" indent="-336240">
              <a:lnSpc>
                <a:spcPct val="90000"/>
              </a:lnSpc>
              <a:spcBef>
                <a:spcPts val="697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Эффективная фоточувствительная площадь</a:t>
            </a:r>
            <a:endParaRPr b="0" lang="ru-RU" sz="2000" spc="-1" strike="noStrike">
              <a:latin typeface="Arial"/>
            </a:endParaRPr>
          </a:p>
          <a:p>
            <a:pPr marL="336240" indent="-336240">
              <a:lnSpc>
                <a:spcPct val="90000"/>
              </a:lnSpc>
              <a:spcBef>
                <a:spcPts val="697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Рабочая температура чувствительного слоя</a:t>
            </a:r>
            <a:endParaRPr b="0" lang="ru-RU" sz="2000" spc="-1" strike="noStrike">
              <a:latin typeface="Arial"/>
            </a:endParaRPr>
          </a:p>
          <a:p>
            <a:pPr marL="336240" indent="-336240">
              <a:lnSpc>
                <a:spcPct val="90000"/>
              </a:lnSpc>
              <a:spcBef>
                <a:spcPts val="697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Шум</a:t>
            </a:r>
            <a:endParaRPr b="0" lang="ru-RU" sz="2000" spc="-1" strike="noStrike">
              <a:latin typeface="Arial"/>
            </a:endParaRPr>
          </a:p>
          <a:p>
            <a:pPr marL="336240" indent="-336240">
              <a:lnSpc>
                <a:spcPct val="90000"/>
              </a:lnSpc>
              <a:spcBef>
                <a:spcPts val="598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WenQuanYi Micro Hei"/>
              </a:rPr>
              <a:t>Дробовой шум</a:t>
            </a:r>
            <a:endParaRPr b="0" lang="ru-RU" sz="2000" spc="-1" strike="noStrike">
              <a:latin typeface="Arial"/>
            </a:endParaRPr>
          </a:p>
          <a:p>
            <a:pPr marL="336240" indent="-336240">
              <a:lnSpc>
                <a:spcPct val="90000"/>
              </a:lnSpc>
              <a:spcBef>
                <a:spcPts val="598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WenQuanYi Micro Hei"/>
              </a:rPr>
              <a:t>Шум считывания</a:t>
            </a:r>
            <a:endParaRPr b="0" lang="ru-RU" sz="2000" spc="-1" strike="noStrike">
              <a:latin typeface="Arial"/>
            </a:endParaRPr>
          </a:p>
          <a:p>
            <a:pPr marL="336240" indent="-336240">
              <a:lnSpc>
                <a:spcPct val="90000"/>
              </a:lnSpc>
              <a:spcBef>
                <a:spcPts val="598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WenQuanYi Micro Hei"/>
              </a:rPr>
              <a:t>Темновой ток</a:t>
            </a:r>
            <a:endParaRPr b="0" lang="ru-RU" sz="2000" spc="-1" strike="noStrike">
              <a:latin typeface="Arial"/>
            </a:endParaRPr>
          </a:p>
          <a:p>
            <a:pPr marL="336240" indent="-336240">
              <a:lnSpc>
                <a:spcPct val="90000"/>
              </a:lnSpc>
              <a:spcBef>
                <a:spcPts val="697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WenQuanYi Micro Hei"/>
              </a:rPr>
              <a:t>Фон</a:t>
            </a:r>
            <a:endParaRPr b="0" lang="ru-RU" sz="2000" spc="-1" strike="noStrike">
              <a:latin typeface="Arial"/>
            </a:endParaRPr>
          </a:p>
          <a:p>
            <a:pPr marL="336240" indent="-336240">
              <a:lnSpc>
                <a:spcPct val="90000"/>
              </a:lnSpc>
              <a:spcBef>
                <a:spcPts val="697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WenQuanYi Micro Hei"/>
              </a:rPr>
              <a:t>…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WenQuanYi Micro Hei"/>
              </a:rPr>
              <a:t>...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52" name=""/>
          <p:cNvSpPr txBox="1"/>
          <p:nvPr/>
        </p:nvSpPr>
        <p:spPr>
          <a:xfrm>
            <a:off x="1680120" y="504000"/>
            <a:ext cx="7679880" cy="1221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О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б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щ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и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е 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с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в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о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й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с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т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в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а 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д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е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т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е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к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т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о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р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о</a:t>
            </a:r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в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" descr=""/>
          <p:cNvPicPr/>
          <p:nvPr/>
        </p:nvPicPr>
        <p:blipFill>
          <a:blip r:embed="rId1"/>
          <a:stretch/>
        </p:blipFill>
        <p:spPr>
          <a:xfrm>
            <a:off x="42480" y="0"/>
            <a:ext cx="10037520" cy="7560000"/>
          </a:xfrm>
          <a:prstGeom prst="rect">
            <a:avLst/>
          </a:prstGeom>
          <a:ln w="0">
            <a:noFill/>
          </a:ln>
        </p:spPr>
      </p:pic>
      <p:sp>
        <p:nvSpPr>
          <p:cNvPr id="207" name=""/>
          <p:cNvSpPr txBox="1"/>
          <p:nvPr/>
        </p:nvSpPr>
        <p:spPr>
          <a:xfrm>
            <a:off x="3834000" y="360000"/>
            <a:ext cx="2596320" cy="486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ru-RU" sz="2800" spc="-1" strike="noStrike">
                <a:solidFill>
                  <a:srgbClr val="0000ff"/>
                </a:solidFill>
                <a:latin typeface="Arial"/>
              </a:rPr>
              <a:t>Плоское поле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08" name=""/>
          <p:cNvSpPr txBox="1"/>
          <p:nvPr/>
        </p:nvSpPr>
        <p:spPr>
          <a:xfrm>
            <a:off x="576000" y="1152000"/>
            <a:ext cx="7272000" cy="3828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2400" spc="-1" strike="noStrike">
                <a:solidFill>
                  <a:srgbClr val="2a6099"/>
                </a:solidFill>
                <a:latin typeface="Arial"/>
              </a:rPr>
              <a:t>неоднородность чувствительности ПЗС</a:t>
            </a:r>
            <a:endParaRPr b="0" lang="ru-RU" sz="2400" spc="-1" strike="noStrike">
              <a:latin typeface="Arial"/>
            </a:endParaRPr>
          </a:p>
          <a:p>
            <a:endParaRPr b="0" lang="ru-RU" sz="2400" spc="-1" strike="noStrike">
              <a:latin typeface="Arial"/>
            </a:endParaRPr>
          </a:p>
          <a:p>
            <a:r>
              <a:rPr b="0" lang="ru-RU" sz="2400" spc="-1" strike="noStrike">
                <a:latin typeface="Arial"/>
              </a:rPr>
              <a:t>1) крупномасштабная</a:t>
            </a:r>
            <a:endParaRPr b="0" lang="ru-RU" sz="2400" spc="-1" strike="noStrike">
              <a:latin typeface="Arial"/>
            </a:endParaRPr>
          </a:p>
          <a:p>
            <a:r>
              <a:rPr b="0" lang="ru-RU" sz="2400" spc="-1" strike="noStrike">
                <a:latin typeface="Arial"/>
              </a:rPr>
              <a:t>2) пиксельная</a:t>
            </a:r>
            <a:endParaRPr b="0" lang="ru-RU" sz="2400" spc="-1" strike="noStrike">
              <a:latin typeface="Arial"/>
            </a:endParaRPr>
          </a:p>
          <a:p>
            <a:r>
              <a:rPr b="0" lang="ru-RU" sz="2400" spc="-1" strike="noStrike">
                <a:latin typeface="Arial"/>
              </a:rPr>
              <a:t>	</a:t>
            </a:r>
            <a:r>
              <a:rPr b="0" lang="ru-RU" sz="2400" spc="-1" strike="noStrike">
                <a:latin typeface="Arial"/>
              </a:rPr>
              <a:t>- горячие и холодные пиксели</a:t>
            </a:r>
            <a:endParaRPr b="0" lang="ru-RU" sz="2400" spc="-1" strike="noStrike">
              <a:latin typeface="Arial"/>
            </a:endParaRPr>
          </a:p>
          <a:p>
            <a:endParaRPr b="0" lang="ru-RU" sz="2400" spc="-1" strike="noStrike">
              <a:latin typeface="Arial"/>
            </a:endParaRPr>
          </a:p>
          <a:p>
            <a:r>
              <a:rPr b="0" lang="ru-RU" sz="2400" spc="-1" strike="noStrike">
                <a:solidFill>
                  <a:srgbClr val="2a6099"/>
                </a:solidFill>
                <a:latin typeface="Arial"/>
              </a:rPr>
              <a:t>Спектральная неоднородность чувствительности</a:t>
            </a:r>
            <a:endParaRPr b="0" lang="ru-RU" sz="2400" spc="-1" strike="noStrike">
              <a:latin typeface="Arial"/>
            </a:endParaRPr>
          </a:p>
          <a:p>
            <a:endParaRPr b="0" lang="ru-RU" sz="2400" spc="-1" strike="noStrike">
              <a:latin typeface="Arial"/>
            </a:endParaRPr>
          </a:p>
          <a:p>
            <a:r>
              <a:rPr b="0" lang="ru-RU" sz="2400" spc="-1" strike="noStrike">
                <a:latin typeface="Arial"/>
              </a:rPr>
              <a:t>1) в белом свете</a:t>
            </a:r>
            <a:endParaRPr b="0" lang="ru-RU" sz="2400" spc="-1" strike="noStrike">
              <a:latin typeface="Arial"/>
            </a:endParaRPr>
          </a:p>
          <a:p>
            <a:r>
              <a:rPr b="0" lang="ru-RU" sz="2400" spc="-1" strike="noStrike">
                <a:latin typeface="Arial"/>
              </a:rPr>
              <a:t>2) монохромная</a:t>
            </a:r>
            <a:endParaRPr b="0" lang="ru-RU" sz="2400" spc="-1" strike="noStrike">
              <a:latin typeface="Arial"/>
            </a:endParaRPr>
          </a:p>
          <a:p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"/>
          <p:cNvSpPr/>
          <p:nvPr/>
        </p:nvSpPr>
        <p:spPr>
          <a:xfrm>
            <a:off x="1485360" y="360000"/>
            <a:ext cx="7792920" cy="1462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0" name="" descr=""/>
          <p:cNvPicPr/>
          <p:nvPr/>
        </p:nvPicPr>
        <p:blipFill>
          <a:blip r:embed="rId1"/>
          <a:stretch/>
        </p:blipFill>
        <p:spPr>
          <a:xfrm>
            <a:off x="360000" y="2265120"/>
            <a:ext cx="4495680" cy="4286160"/>
          </a:xfrm>
          <a:prstGeom prst="rect">
            <a:avLst/>
          </a:prstGeom>
          <a:ln w="0">
            <a:noFill/>
          </a:ln>
        </p:spPr>
      </p:pic>
      <p:pic>
        <p:nvPicPr>
          <p:cNvPr id="211" name="" descr=""/>
          <p:cNvPicPr/>
          <p:nvPr/>
        </p:nvPicPr>
        <p:blipFill>
          <a:blip r:embed="rId2"/>
          <a:stretch/>
        </p:blipFill>
        <p:spPr>
          <a:xfrm>
            <a:off x="4957200" y="2260440"/>
            <a:ext cx="4495680" cy="4286160"/>
          </a:xfrm>
          <a:prstGeom prst="rect">
            <a:avLst/>
          </a:prstGeom>
          <a:ln w="0">
            <a:noFill/>
          </a:ln>
        </p:spPr>
      </p:pic>
      <p:sp>
        <p:nvSpPr>
          <p:cNvPr id="212" name=""/>
          <p:cNvSpPr/>
          <p:nvPr/>
        </p:nvSpPr>
        <p:spPr>
          <a:xfrm>
            <a:off x="1934640" y="1912680"/>
            <a:ext cx="152388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123"/>
              </a:spcBef>
            </a:pPr>
            <a:r>
              <a:rPr b="0" lang="el-GR" sz="1800" spc="-1" strike="noStrike">
                <a:latin typeface="Arial"/>
                <a:ea typeface="Arial"/>
              </a:rPr>
              <a:t>λ</a:t>
            </a:r>
            <a:r>
              <a:rPr b="0" lang="en-US" sz="1800" spc="-1" strike="noStrike">
                <a:latin typeface="Arial"/>
              </a:rPr>
              <a:t>=650 nm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13" name=""/>
          <p:cNvSpPr/>
          <p:nvPr/>
        </p:nvSpPr>
        <p:spPr>
          <a:xfrm>
            <a:off x="6658920" y="1912680"/>
            <a:ext cx="152424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123"/>
              </a:spcBef>
            </a:pPr>
            <a:r>
              <a:rPr b="0" lang="el-GR" sz="1800" spc="-1" strike="noStrike">
                <a:latin typeface="Arial"/>
                <a:ea typeface="Arial"/>
              </a:rPr>
              <a:t>λ</a:t>
            </a:r>
            <a:r>
              <a:rPr b="0" lang="en-US" sz="1800" spc="-1" strike="noStrike">
                <a:latin typeface="Arial"/>
              </a:rPr>
              <a:t>=900 nm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14" name=""/>
          <p:cNvSpPr txBox="1"/>
          <p:nvPr/>
        </p:nvSpPr>
        <p:spPr>
          <a:xfrm>
            <a:off x="1281960" y="576000"/>
            <a:ext cx="7502040" cy="1340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2800" spc="-1" strike="noStrike">
                <a:solidFill>
                  <a:srgbClr val="2a6099"/>
                </a:solidFill>
                <a:latin typeface="Arial"/>
              </a:rPr>
              <a:t>Интерференионные полосы</a:t>
            </a:r>
            <a:endParaRPr b="1" lang="ru-RU" sz="2800" spc="-1" strike="noStrike">
              <a:solidFill>
                <a:srgbClr val="2a6099"/>
              </a:solidFill>
              <a:latin typeface="Arial"/>
            </a:endParaRPr>
          </a:p>
        </p:txBody>
      </p:sp>
      <p:sp>
        <p:nvSpPr>
          <p:cNvPr id="215" name=""/>
          <p:cNvSpPr txBox="1"/>
          <p:nvPr/>
        </p:nvSpPr>
        <p:spPr>
          <a:xfrm>
            <a:off x="5184000" y="6624000"/>
            <a:ext cx="4176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Отсутствуют при обратной засветке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"/>
          <p:cNvGrpSpPr/>
          <p:nvPr/>
        </p:nvGrpSpPr>
        <p:grpSpPr>
          <a:xfrm>
            <a:off x="3672000" y="4302720"/>
            <a:ext cx="6120000" cy="3221280"/>
            <a:chOff x="3672000" y="4302720"/>
            <a:chExt cx="6120000" cy="3221280"/>
          </a:xfrm>
        </p:grpSpPr>
        <p:pic>
          <p:nvPicPr>
            <p:cNvPr id="217" name="" descr=""/>
            <p:cNvPicPr/>
            <p:nvPr/>
          </p:nvPicPr>
          <p:blipFill>
            <a:blip r:embed="rId1"/>
            <a:srcRect l="22108" t="37704" r="28869" b="44036"/>
            <a:stretch/>
          </p:blipFill>
          <p:spPr>
            <a:xfrm>
              <a:off x="3672000" y="4302720"/>
              <a:ext cx="6120000" cy="3221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8" name=""/>
            <p:cNvSpPr/>
            <p:nvPr/>
          </p:nvSpPr>
          <p:spPr>
            <a:xfrm>
              <a:off x="3672000" y="4302720"/>
              <a:ext cx="6120000" cy="3221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19" name=""/>
          <p:cNvSpPr/>
          <p:nvPr/>
        </p:nvSpPr>
        <p:spPr>
          <a:xfrm>
            <a:off x="642600" y="1548000"/>
            <a:ext cx="8645400" cy="4114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Autofit/>
          </a:bodyPr>
          <a:p>
            <a:pPr marL="336240" indent="-336240">
              <a:spcBef>
                <a:spcPts val="697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</a:rPr>
              <a:t>Статистичиский шум (Распределение Пуассона </a:t>
            </a:r>
            <a:r>
              <a:rPr b="0" lang="el-GR" sz="2200" spc="-1" strike="noStrike">
                <a:solidFill>
                  <a:srgbClr val="000000"/>
                </a:solidFill>
                <a:latin typeface="Arial"/>
                <a:ea typeface="Arial"/>
              </a:rPr>
              <a:t>σ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≈√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N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)</a:t>
            </a:r>
            <a:endParaRPr b="0" lang="ru-RU" sz="2200" spc="-1" strike="noStrike">
              <a:latin typeface="Arial"/>
            </a:endParaRPr>
          </a:p>
          <a:p>
            <a:pPr marL="336240" indent="-336240">
              <a:spcBef>
                <a:spcPts val="697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Шум темнового тока пропорционален времени, зависит от температуры</a:t>
            </a:r>
            <a:endParaRPr b="0" lang="ru-RU" sz="2200" spc="-1" strike="noStrike">
              <a:latin typeface="Arial"/>
            </a:endParaRPr>
          </a:p>
          <a:p>
            <a:pPr marL="336240" indent="-336240">
              <a:spcBef>
                <a:spcPts val="697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Шум считывания (RON - readout noise) зависит от температуры, скорости (частоты) считывания и  используемого усилителя</a:t>
            </a:r>
            <a:endParaRPr b="0" lang="ru-RU" sz="2200" spc="-1" strike="noStrike">
              <a:latin typeface="Arial"/>
            </a:endParaRPr>
          </a:p>
          <a:p>
            <a:pPr marL="336240" indent="-336240">
              <a:spcBef>
                <a:spcPts val="697"/>
              </a:spcBef>
              <a:buClr>
                <a:srgbClr val="3333cc"/>
              </a:buClr>
              <a:buSzPct val="60000"/>
              <a:buFont typeface="Wingdings" charset="2"/>
              <a:buChar char="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Космические лучи разрушают содержимое нескольких пикселей, зависимость от времени экспозиции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220" name=""/>
          <p:cNvSpPr txBox="1"/>
          <p:nvPr/>
        </p:nvSpPr>
        <p:spPr>
          <a:xfrm>
            <a:off x="4310280" y="445680"/>
            <a:ext cx="1052280" cy="51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ru-RU" sz="3000" spc="-1" strike="noStrike">
                <a:solidFill>
                  <a:srgbClr val="0000ff"/>
                </a:solidFill>
                <a:latin typeface="Arial"/>
              </a:rPr>
              <a:t>Шум</a:t>
            </a:r>
            <a:endParaRPr b="0" lang="ru-RU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" descr=""/>
          <p:cNvPicPr/>
          <p:nvPr/>
        </p:nvPicPr>
        <p:blipFill>
          <a:blip r:embed="rId1"/>
          <a:stretch/>
        </p:blipFill>
        <p:spPr>
          <a:xfrm>
            <a:off x="899640" y="1376280"/>
            <a:ext cx="8096040" cy="6067080"/>
          </a:xfrm>
          <a:prstGeom prst="rect">
            <a:avLst/>
          </a:prstGeom>
          <a:ln w="0">
            <a:noFill/>
          </a:ln>
        </p:spPr>
      </p:pic>
      <p:sp>
        <p:nvSpPr>
          <p:cNvPr id="222" name=""/>
          <p:cNvSpPr txBox="1"/>
          <p:nvPr/>
        </p:nvSpPr>
        <p:spPr>
          <a:xfrm>
            <a:off x="3312000" y="504000"/>
            <a:ext cx="3310920" cy="459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2600" spc="-1" strike="noStrike">
                <a:solidFill>
                  <a:srgbClr val="2a6099"/>
                </a:solidFill>
                <a:latin typeface="Arial"/>
              </a:rPr>
              <a:t>Частота считывания</a:t>
            </a:r>
            <a:endParaRPr b="0" lang="ru-RU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" descr=""/>
          <p:cNvPicPr/>
          <p:nvPr/>
        </p:nvPicPr>
        <p:blipFill>
          <a:blip r:embed="rId1"/>
          <a:stretch/>
        </p:blipFill>
        <p:spPr>
          <a:xfrm>
            <a:off x="1944000" y="160920"/>
            <a:ext cx="5688000" cy="775080"/>
          </a:xfrm>
          <a:prstGeom prst="rect">
            <a:avLst/>
          </a:prstGeom>
          <a:ln w="0">
            <a:noFill/>
          </a:ln>
        </p:spPr>
      </p:pic>
      <p:pic>
        <p:nvPicPr>
          <p:cNvPr id="224" name="" descr=""/>
          <p:cNvPicPr/>
          <p:nvPr/>
        </p:nvPicPr>
        <p:blipFill>
          <a:blip r:embed="rId2"/>
          <a:stretch/>
        </p:blipFill>
        <p:spPr>
          <a:xfrm>
            <a:off x="158400" y="936000"/>
            <a:ext cx="4059720" cy="6161400"/>
          </a:xfrm>
          <a:prstGeom prst="rect">
            <a:avLst/>
          </a:prstGeom>
          <a:ln w="0">
            <a:noFill/>
          </a:ln>
        </p:spPr>
      </p:pic>
      <p:pic>
        <p:nvPicPr>
          <p:cNvPr id="225" name="" descr=""/>
          <p:cNvPicPr/>
          <p:nvPr/>
        </p:nvPicPr>
        <p:blipFill>
          <a:blip r:embed="rId3"/>
          <a:stretch/>
        </p:blipFill>
        <p:spPr>
          <a:xfrm>
            <a:off x="3916800" y="900000"/>
            <a:ext cx="6147720" cy="3227760"/>
          </a:xfrm>
          <a:prstGeom prst="rect">
            <a:avLst/>
          </a:prstGeom>
          <a:ln w="0">
            <a:noFill/>
          </a:ln>
        </p:spPr>
      </p:pic>
      <p:pic>
        <p:nvPicPr>
          <p:cNvPr id="226" name="" descr=""/>
          <p:cNvPicPr/>
          <p:nvPr/>
        </p:nvPicPr>
        <p:blipFill>
          <a:blip r:embed="rId4"/>
          <a:stretch/>
        </p:blipFill>
        <p:spPr>
          <a:xfrm>
            <a:off x="4896000" y="4903200"/>
            <a:ext cx="4032000" cy="1864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"/>
          <p:cNvSpPr/>
          <p:nvPr/>
        </p:nvSpPr>
        <p:spPr>
          <a:xfrm>
            <a:off x="8568000" y="3708720"/>
            <a:ext cx="144792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123"/>
              </a:spcBef>
            </a:pPr>
            <a:r>
              <a:rPr b="0" lang="en-US" sz="1800" spc="-1" strike="noStrike">
                <a:latin typeface="Arial"/>
              </a:rPr>
              <a:t>12 or 16 bits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28" name=""/>
          <p:cNvSpPr/>
          <p:nvPr/>
        </p:nvSpPr>
        <p:spPr>
          <a:xfrm>
            <a:off x="2088720" y="1440000"/>
            <a:ext cx="1927800" cy="36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"/>
          <p:cNvSpPr/>
          <p:nvPr/>
        </p:nvSpPr>
        <p:spPr>
          <a:xfrm>
            <a:off x="3054960" y="5280480"/>
            <a:ext cx="2152080" cy="1699920"/>
          </a:xfrm>
          <a:prstGeom prst="flowChartAlternateProcess">
            <a:avLst/>
          </a:prstGeom>
          <a:solidFill>
            <a:srgbClr val="ffcf01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"/>
          <p:cNvSpPr/>
          <p:nvPr/>
        </p:nvSpPr>
        <p:spPr>
          <a:xfrm>
            <a:off x="1640880" y="1767960"/>
            <a:ext cx="2971080" cy="2243160"/>
          </a:xfrm>
          <a:prstGeom prst="flowChartPredefinedProcess">
            <a:avLst/>
          </a:prstGeom>
          <a:blipFill rotWithShape="0">
            <a:blip r:embed="rId1"/>
            <a:tile/>
          </a:blip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"/>
          <p:cNvSpPr/>
          <p:nvPr/>
        </p:nvSpPr>
        <p:spPr>
          <a:xfrm>
            <a:off x="2161440" y="1923480"/>
            <a:ext cx="2226600" cy="0"/>
          </a:xfrm>
          <a:prstGeom prst="line">
            <a:avLst/>
          </a:prstGeom>
          <a:ln cap="sq" w="93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"/>
          <p:cNvSpPr/>
          <p:nvPr/>
        </p:nvSpPr>
        <p:spPr>
          <a:xfrm flipH="1">
            <a:off x="4392000" y="1961640"/>
            <a:ext cx="2520" cy="3318840"/>
          </a:xfrm>
          <a:prstGeom prst="line">
            <a:avLst/>
          </a:prstGeom>
          <a:ln cap="sq" w="93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"/>
          <p:cNvSpPr/>
          <p:nvPr/>
        </p:nvSpPr>
        <p:spPr>
          <a:xfrm>
            <a:off x="2832840" y="1426680"/>
            <a:ext cx="93348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123"/>
              </a:spcBef>
            </a:pPr>
            <a:r>
              <a:rPr b="0" lang="en-US" sz="1800" spc="-1" strike="noStrike">
                <a:latin typeface="Arial"/>
              </a:rPr>
              <a:t>CCD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34" name=""/>
          <p:cNvSpPr/>
          <p:nvPr/>
        </p:nvSpPr>
        <p:spPr>
          <a:xfrm>
            <a:off x="1566360" y="5713560"/>
            <a:ext cx="1407600" cy="428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r">
              <a:lnSpc>
                <a:spcPct val="100000"/>
              </a:lnSpc>
              <a:spcBef>
                <a:spcPts val="1123"/>
              </a:spcBef>
            </a:pPr>
            <a:r>
              <a:rPr b="0" lang="en-US" sz="1100" spc="-1" strike="noStrike">
                <a:latin typeface="Arial"/>
              </a:rPr>
              <a:t>Логарифмический</a:t>
            </a:r>
            <a:br/>
            <a:r>
              <a:rPr b="0" lang="en-US" sz="1100" spc="-1" strike="noStrike">
                <a:latin typeface="Arial"/>
              </a:rPr>
              <a:t>усилитель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35" name=""/>
          <p:cNvSpPr/>
          <p:nvPr/>
        </p:nvSpPr>
        <p:spPr>
          <a:xfrm>
            <a:off x="7707600" y="4272120"/>
            <a:ext cx="1409400" cy="1467000"/>
          </a:xfrm>
          <a:custGeom>
            <a:avLst/>
            <a:gdLst/>
            <a:ahLst/>
            <a:rect l="0" t="0" r="r" b="b"/>
            <a:pathLst>
              <a:path w="3917" h="4077">
                <a:moveTo>
                  <a:pt x="0" y="1019"/>
                </a:moveTo>
                <a:lnTo>
                  <a:pt x="0" y="3057"/>
                </a:lnTo>
                <a:lnTo>
                  <a:pt x="1468" y="3057"/>
                </a:lnTo>
                <a:lnTo>
                  <a:pt x="1468" y="3566"/>
                </a:lnTo>
                <a:lnTo>
                  <a:pt x="997" y="3566"/>
                </a:lnTo>
                <a:lnTo>
                  <a:pt x="1958" y="4076"/>
                </a:lnTo>
                <a:lnTo>
                  <a:pt x="2918" y="3566"/>
                </a:lnTo>
                <a:lnTo>
                  <a:pt x="2447" y="3566"/>
                </a:lnTo>
                <a:lnTo>
                  <a:pt x="2447" y="3057"/>
                </a:lnTo>
                <a:lnTo>
                  <a:pt x="3916" y="3057"/>
                </a:lnTo>
                <a:lnTo>
                  <a:pt x="3916" y="1019"/>
                </a:lnTo>
                <a:lnTo>
                  <a:pt x="2447" y="1019"/>
                </a:lnTo>
                <a:lnTo>
                  <a:pt x="2447" y="509"/>
                </a:lnTo>
                <a:lnTo>
                  <a:pt x="2918" y="509"/>
                </a:lnTo>
                <a:lnTo>
                  <a:pt x="1958" y="0"/>
                </a:lnTo>
                <a:lnTo>
                  <a:pt x="997" y="509"/>
                </a:lnTo>
                <a:lnTo>
                  <a:pt x="1468" y="509"/>
                </a:lnTo>
                <a:lnTo>
                  <a:pt x="1468" y="1019"/>
                </a:lnTo>
                <a:lnTo>
                  <a:pt x="0" y="1019"/>
                </a:lnTo>
              </a:path>
            </a:pathLst>
          </a:custGeom>
          <a:solidFill>
            <a:srgbClr val="ffcf01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"/>
          <p:cNvSpPr/>
          <p:nvPr/>
        </p:nvSpPr>
        <p:spPr>
          <a:xfrm>
            <a:off x="6330960" y="6366240"/>
            <a:ext cx="2077200" cy="642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123"/>
              </a:spcBef>
            </a:pPr>
            <a:r>
              <a:rPr b="0" lang="en-US" sz="1800" spc="-1" strike="noStrike">
                <a:latin typeface="Arial"/>
              </a:rPr>
              <a:t>Аналоговый сигнал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37" name=""/>
          <p:cNvSpPr/>
          <p:nvPr/>
        </p:nvSpPr>
        <p:spPr>
          <a:xfrm>
            <a:off x="8307000" y="2494440"/>
            <a:ext cx="1557000" cy="642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123"/>
              </a:spcBef>
            </a:pPr>
            <a:r>
              <a:rPr b="0" lang="en-US" sz="1800" spc="-1" strike="noStrike">
                <a:latin typeface="Arial"/>
              </a:rPr>
              <a:t>Цифровой сигнал ADUs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38" name=""/>
          <p:cNvSpPr/>
          <p:nvPr/>
        </p:nvSpPr>
        <p:spPr>
          <a:xfrm>
            <a:off x="6987960" y="4815360"/>
            <a:ext cx="73800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123"/>
              </a:spcBef>
            </a:pPr>
            <a:r>
              <a:rPr b="0" lang="en-US" sz="1800" spc="-1" strike="noStrike">
                <a:latin typeface="Arial"/>
              </a:rPr>
              <a:t>АЦП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39" name=""/>
          <p:cNvSpPr/>
          <p:nvPr/>
        </p:nvSpPr>
        <p:spPr>
          <a:xfrm>
            <a:off x="5126760" y="3404160"/>
            <a:ext cx="118404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3"/>
              </a:spcBef>
            </a:pPr>
            <a:r>
              <a:rPr b="1" i="1" lang="en-US" sz="1800" spc="-1" strike="noStrike">
                <a:solidFill>
                  <a:srgbClr val="c9211e"/>
                </a:solidFill>
                <a:latin typeface="Arial"/>
              </a:rPr>
              <a:t>bias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40" name=""/>
          <p:cNvSpPr/>
          <p:nvPr/>
        </p:nvSpPr>
        <p:spPr>
          <a:xfrm>
            <a:off x="4380480" y="4104000"/>
            <a:ext cx="1235520" cy="103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cf01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"/>
          <p:cNvSpPr/>
          <p:nvPr/>
        </p:nvSpPr>
        <p:spPr>
          <a:xfrm>
            <a:off x="4416480" y="4449960"/>
            <a:ext cx="983520" cy="398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i="1" lang="en-US" sz="1000" spc="-1" strike="noStrike">
                <a:solidFill>
                  <a:srgbClr val="000000"/>
                </a:solidFill>
                <a:latin typeface="Liberation Sans Narrow"/>
              </a:rPr>
              <a:t>Шум </a:t>
            </a:r>
            <a:endParaRPr b="0" lang="ru-RU" sz="1000" spc="-1" strike="noStrike">
              <a:latin typeface="Liberation Sans Narrow"/>
            </a:endParaRPr>
          </a:p>
          <a:p>
            <a:pPr algn="ctr">
              <a:lnSpc>
                <a:spcPct val="100000"/>
              </a:lnSpc>
            </a:pPr>
            <a:r>
              <a:rPr b="1" i="1" lang="en-US" sz="1000" spc="-1" strike="noStrike">
                <a:solidFill>
                  <a:srgbClr val="000000"/>
                </a:solidFill>
                <a:latin typeface="Liberation Sans Narrow"/>
              </a:rPr>
              <a:t>считывания</a:t>
            </a:r>
            <a:endParaRPr b="0" lang="ru-RU" sz="1000" spc="-1" strike="noStrike">
              <a:latin typeface="Liberation Sans Narrow"/>
            </a:endParaRPr>
          </a:p>
        </p:txBody>
      </p:sp>
      <p:sp>
        <p:nvSpPr>
          <p:cNvPr id="242" name=""/>
          <p:cNvSpPr/>
          <p:nvPr/>
        </p:nvSpPr>
        <p:spPr>
          <a:xfrm>
            <a:off x="-289440" y="2001240"/>
            <a:ext cx="1925640" cy="1622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 vert="eaVert">
            <a:spAutoFit/>
          </a:bodyPr>
          <a:p>
            <a:pPr algn="ctr">
              <a:lnSpc>
                <a:spcPct val="100000"/>
              </a:lnSpc>
              <a:spcBef>
                <a:spcPts val="1123"/>
              </a:spcBef>
            </a:pPr>
            <a:r>
              <a:rPr b="0" lang="en-US" sz="1600" spc="-1" strike="noStrike">
                <a:latin typeface="Arial"/>
              </a:rPr>
              <a:t>Темновой ток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23"/>
              </a:spcBef>
            </a:pPr>
            <a:r>
              <a:rPr b="0" lang="en-US" sz="1600" spc="-1" strike="noStrike">
                <a:latin typeface="Arial"/>
              </a:rPr>
              <a:t>для его уменьшения необходимо охлаждение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23"/>
              </a:spcBef>
            </a:pPr>
            <a:endParaRPr b="0" lang="ru-RU" sz="1600" spc="-1" strike="noStrike">
              <a:latin typeface="Arial"/>
            </a:endParaRPr>
          </a:p>
        </p:txBody>
      </p:sp>
      <p:sp>
        <p:nvSpPr>
          <p:cNvPr id="243" name=""/>
          <p:cNvSpPr/>
          <p:nvPr/>
        </p:nvSpPr>
        <p:spPr>
          <a:xfrm>
            <a:off x="2161440" y="2079000"/>
            <a:ext cx="2226600" cy="0"/>
          </a:xfrm>
          <a:prstGeom prst="line">
            <a:avLst/>
          </a:prstGeom>
          <a:ln cap="sq" w="93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"/>
          <p:cNvSpPr/>
          <p:nvPr/>
        </p:nvSpPr>
        <p:spPr>
          <a:xfrm>
            <a:off x="2161440" y="2245680"/>
            <a:ext cx="2226600" cy="0"/>
          </a:xfrm>
          <a:prstGeom prst="line">
            <a:avLst/>
          </a:prstGeom>
          <a:ln cap="sq" w="93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"/>
          <p:cNvSpPr/>
          <p:nvPr/>
        </p:nvSpPr>
        <p:spPr>
          <a:xfrm>
            <a:off x="2161440" y="2401200"/>
            <a:ext cx="2226600" cy="0"/>
          </a:xfrm>
          <a:prstGeom prst="line">
            <a:avLst/>
          </a:prstGeom>
          <a:ln cap="sq" w="93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"/>
          <p:cNvSpPr/>
          <p:nvPr/>
        </p:nvSpPr>
        <p:spPr>
          <a:xfrm>
            <a:off x="2161440" y="2557080"/>
            <a:ext cx="2226600" cy="0"/>
          </a:xfrm>
          <a:prstGeom prst="line">
            <a:avLst/>
          </a:prstGeom>
          <a:ln cap="sq" w="93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"/>
          <p:cNvSpPr/>
          <p:nvPr/>
        </p:nvSpPr>
        <p:spPr>
          <a:xfrm>
            <a:off x="2161440" y="2866320"/>
            <a:ext cx="2226600" cy="0"/>
          </a:xfrm>
          <a:prstGeom prst="line">
            <a:avLst/>
          </a:prstGeom>
          <a:ln cap="sq" w="93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"/>
          <p:cNvSpPr/>
          <p:nvPr/>
        </p:nvSpPr>
        <p:spPr>
          <a:xfrm>
            <a:off x="2161440" y="3022200"/>
            <a:ext cx="2226600" cy="0"/>
          </a:xfrm>
          <a:prstGeom prst="line">
            <a:avLst/>
          </a:prstGeom>
          <a:ln cap="sq" w="93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"/>
          <p:cNvSpPr/>
          <p:nvPr/>
        </p:nvSpPr>
        <p:spPr>
          <a:xfrm>
            <a:off x="2161440" y="3177720"/>
            <a:ext cx="2226600" cy="0"/>
          </a:xfrm>
          <a:prstGeom prst="line">
            <a:avLst/>
          </a:prstGeom>
          <a:ln cap="sq" w="93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"/>
          <p:cNvSpPr/>
          <p:nvPr/>
        </p:nvSpPr>
        <p:spPr>
          <a:xfrm>
            <a:off x="2161440" y="3331440"/>
            <a:ext cx="2226600" cy="0"/>
          </a:xfrm>
          <a:prstGeom prst="line">
            <a:avLst/>
          </a:prstGeom>
          <a:ln cap="sq" w="93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"/>
          <p:cNvSpPr/>
          <p:nvPr/>
        </p:nvSpPr>
        <p:spPr>
          <a:xfrm>
            <a:off x="2161440" y="3487320"/>
            <a:ext cx="2226600" cy="0"/>
          </a:xfrm>
          <a:prstGeom prst="line">
            <a:avLst/>
          </a:prstGeom>
          <a:ln cap="sq" w="93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"/>
          <p:cNvSpPr/>
          <p:nvPr/>
        </p:nvSpPr>
        <p:spPr>
          <a:xfrm>
            <a:off x="2161440" y="3642840"/>
            <a:ext cx="2226600" cy="0"/>
          </a:xfrm>
          <a:prstGeom prst="line">
            <a:avLst/>
          </a:prstGeom>
          <a:ln cap="sq" w="93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"/>
          <p:cNvSpPr/>
          <p:nvPr/>
        </p:nvSpPr>
        <p:spPr>
          <a:xfrm>
            <a:off x="2161440" y="3798360"/>
            <a:ext cx="2226600" cy="0"/>
          </a:xfrm>
          <a:prstGeom prst="line">
            <a:avLst/>
          </a:prstGeom>
          <a:ln cap="sq" w="93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254" name="" descr=""/>
          <p:cNvPicPr/>
          <p:nvPr/>
        </p:nvPicPr>
        <p:blipFill>
          <a:blip r:embed="rId2"/>
          <a:stretch/>
        </p:blipFill>
        <p:spPr>
          <a:xfrm>
            <a:off x="4469040" y="1962360"/>
            <a:ext cx="1482480" cy="1101960"/>
          </a:xfrm>
          <a:prstGeom prst="rect">
            <a:avLst/>
          </a:prstGeom>
          <a:ln w="0">
            <a:noFill/>
          </a:ln>
        </p:spPr>
      </p:pic>
      <p:pic>
        <p:nvPicPr>
          <p:cNvPr id="255" name="" descr=""/>
          <p:cNvPicPr/>
          <p:nvPr/>
        </p:nvPicPr>
        <p:blipFill>
          <a:blip r:embed="rId3"/>
          <a:stretch/>
        </p:blipFill>
        <p:spPr>
          <a:xfrm>
            <a:off x="3204360" y="5431320"/>
            <a:ext cx="1927800" cy="1433160"/>
          </a:xfrm>
          <a:prstGeom prst="rect">
            <a:avLst/>
          </a:prstGeom>
          <a:ln w="0">
            <a:noFill/>
          </a:ln>
        </p:spPr>
      </p:pic>
      <p:pic>
        <p:nvPicPr>
          <p:cNvPr id="256" name="" descr=""/>
          <p:cNvPicPr/>
          <p:nvPr/>
        </p:nvPicPr>
        <p:blipFill>
          <a:blip r:embed="rId4"/>
          <a:stretch/>
        </p:blipFill>
        <p:spPr>
          <a:xfrm>
            <a:off x="5758920" y="5527440"/>
            <a:ext cx="1557000" cy="1157040"/>
          </a:xfrm>
          <a:prstGeom prst="rect">
            <a:avLst/>
          </a:prstGeom>
          <a:ln w="0">
            <a:noFill/>
          </a:ln>
        </p:spPr>
      </p:pic>
      <p:pic>
        <p:nvPicPr>
          <p:cNvPr id="257" name="" descr=""/>
          <p:cNvPicPr/>
          <p:nvPr/>
        </p:nvPicPr>
        <p:blipFill>
          <a:blip r:embed="rId5"/>
          <a:stretch/>
        </p:blipFill>
        <p:spPr>
          <a:xfrm>
            <a:off x="7934040" y="3069000"/>
            <a:ext cx="1358640" cy="1008000"/>
          </a:xfrm>
          <a:prstGeom prst="rect">
            <a:avLst/>
          </a:prstGeom>
          <a:ln w="0">
            <a:noFill/>
          </a:ln>
        </p:spPr>
      </p:pic>
      <p:sp>
        <p:nvSpPr>
          <p:cNvPr id="258" name=""/>
          <p:cNvSpPr/>
          <p:nvPr/>
        </p:nvSpPr>
        <p:spPr>
          <a:xfrm>
            <a:off x="5139000" y="2526120"/>
            <a:ext cx="1557000" cy="916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123"/>
              </a:spcBef>
            </a:pPr>
            <a:r>
              <a:rPr b="0" lang="en-US" sz="1800" spc="-1" strike="noStrike">
                <a:latin typeface="Arial"/>
              </a:rPr>
              <a:t>Напряжение на  регистр сдвига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59" name=""/>
          <p:cNvSpPr txBox="1"/>
          <p:nvPr/>
        </p:nvSpPr>
        <p:spPr>
          <a:xfrm>
            <a:off x="3363480" y="292320"/>
            <a:ext cx="3620520" cy="715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Путь сигнала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60" name=""/>
          <p:cNvSpPr/>
          <p:nvPr/>
        </p:nvSpPr>
        <p:spPr>
          <a:xfrm>
            <a:off x="2088000" y="864000"/>
            <a:ext cx="792000" cy="1537200"/>
          </a:xfrm>
          <a:prstGeom prst="line">
            <a:avLst/>
          </a:prstGeom>
          <a:ln w="0">
            <a:solidFill>
              <a:srgbClr val="cccc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"/>
          <p:cNvSpPr txBox="1"/>
          <p:nvPr/>
        </p:nvSpPr>
        <p:spPr>
          <a:xfrm>
            <a:off x="1872000" y="379080"/>
            <a:ext cx="395640" cy="556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ru-RU" sz="3000" spc="-1" strike="noStrike">
                <a:solidFill>
                  <a:srgbClr val="c9211e"/>
                </a:solidFill>
                <a:latin typeface="Symbol"/>
              </a:rPr>
              <a:t>g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62" name=""/>
          <p:cNvSpPr txBox="1"/>
          <p:nvPr/>
        </p:nvSpPr>
        <p:spPr>
          <a:xfrm>
            <a:off x="2846520" y="2079000"/>
            <a:ext cx="465480" cy="51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3000" spc="-1" strike="noStrike">
                <a:solidFill>
                  <a:srgbClr val="00a933"/>
                </a:solidFill>
                <a:latin typeface="Arial"/>
              </a:rPr>
              <a:t>e</a:t>
            </a:r>
            <a:r>
              <a:rPr b="0" lang="ru-RU" sz="3000" spc="-1" strike="noStrike" baseline="33000">
                <a:solidFill>
                  <a:srgbClr val="00a933"/>
                </a:solidFill>
                <a:latin typeface="Arial"/>
              </a:rPr>
              <a:t>-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63" name=""/>
          <p:cNvSpPr/>
          <p:nvPr/>
        </p:nvSpPr>
        <p:spPr>
          <a:xfrm flipV="1">
            <a:off x="5400000" y="1872000"/>
            <a:ext cx="0" cy="576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"/>
          <p:cNvSpPr/>
          <p:nvPr/>
        </p:nvSpPr>
        <p:spPr>
          <a:xfrm flipV="1">
            <a:off x="5796000" y="1512360"/>
            <a:ext cx="0" cy="576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"/>
          <p:cNvSpPr/>
          <p:nvPr/>
        </p:nvSpPr>
        <p:spPr>
          <a:xfrm flipV="1">
            <a:off x="5184000" y="1548360"/>
            <a:ext cx="0" cy="576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"/>
          <p:cNvSpPr/>
          <p:nvPr/>
        </p:nvSpPr>
        <p:spPr>
          <a:xfrm flipV="1">
            <a:off x="4896000" y="2268360"/>
            <a:ext cx="0" cy="576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267" name="" descr=""/>
          <p:cNvPicPr/>
          <p:nvPr/>
        </p:nvPicPr>
        <p:blipFill>
          <a:blip r:embed="rId6"/>
          <a:stretch/>
        </p:blipFill>
        <p:spPr>
          <a:xfrm>
            <a:off x="4469040" y="1386720"/>
            <a:ext cx="1482480" cy="1101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"/>
          <p:cNvSpPr txBox="1"/>
          <p:nvPr/>
        </p:nvSpPr>
        <p:spPr>
          <a:xfrm>
            <a:off x="1440000" y="288000"/>
            <a:ext cx="7200000" cy="402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ru-RU" sz="2200" spc="-1" strike="noStrike">
                <a:solidFill>
                  <a:srgbClr val="2a6099"/>
                </a:solidFill>
                <a:latin typeface="Arial"/>
              </a:rPr>
              <a:t>Отношение сигнала к шуму S/N (SNR)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269" name=""/>
          <p:cNvSpPr txBox="1"/>
          <p:nvPr/>
        </p:nvSpPr>
        <p:spPr>
          <a:xfrm>
            <a:off x="792000" y="1368000"/>
            <a:ext cx="6480000" cy="37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2000" spc="-1" strike="noStrike">
                <a:latin typeface="Arial"/>
              </a:rPr>
              <a:t>Простейшее приближение (S&gt;&gt;N)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270" name=""/>
          <p:cNvGrpSpPr/>
          <p:nvPr/>
        </p:nvGrpSpPr>
        <p:grpSpPr>
          <a:xfrm>
            <a:off x="2825640" y="1944000"/>
            <a:ext cx="1062360" cy="282240"/>
            <a:chOff x="2825640" y="1944000"/>
            <a:chExt cx="1062360" cy="282240"/>
          </a:xfrm>
        </p:grpSpPr>
        <p:pic>
          <p:nvPicPr>
            <p:cNvPr id="271" name="" descr=""/>
            <p:cNvPicPr/>
            <p:nvPr/>
          </p:nvPicPr>
          <p:blipFill>
            <a:blip r:embed="rId1"/>
            <a:stretch/>
          </p:blipFill>
          <p:spPr>
            <a:xfrm>
              <a:off x="2825640" y="1944000"/>
              <a:ext cx="1062360" cy="2822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72" name=""/>
          <p:cNvGrpSpPr/>
          <p:nvPr/>
        </p:nvGrpSpPr>
        <p:grpSpPr>
          <a:xfrm>
            <a:off x="2783520" y="2520000"/>
            <a:ext cx="1968480" cy="648000"/>
            <a:chOff x="2783520" y="2520000"/>
            <a:chExt cx="1968480" cy="648000"/>
          </a:xfrm>
        </p:grpSpPr>
        <p:pic>
          <p:nvPicPr>
            <p:cNvPr id="273" name="" descr=""/>
            <p:cNvPicPr/>
            <p:nvPr/>
          </p:nvPicPr>
          <p:blipFill>
            <a:blip r:embed="rId2"/>
            <a:stretch/>
          </p:blipFill>
          <p:spPr>
            <a:xfrm>
              <a:off x="2783520" y="2520000"/>
              <a:ext cx="1968480" cy="6480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74" name=""/>
          <p:cNvGrpSpPr/>
          <p:nvPr/>
        </p:nvGrpSpPr>
        <p:grpSpPr>
          <a:xfrm>
            <a:off x="2844000" y="3492000"/>
            <a:ext cx="3070440" cy="292320"/>
            <a:chOff x="2844000" y="3492000"/>
            <a:chExt cx="3070440" cy="292320"/>
          </a:xfrm>
        </p:grpSpPr>
        <p:pic>
          <p:nvPicPr>
            <p:cNvPr id="275" name="" descr=""/>
            <p:cNvPicPr/>
            <p:nvPr/>
          </p:nvPicPr>
          <p:blipFill>
            <a:blip r:embed="rId3"/>
            <a:stretch/>
          </p:blipFill>
          <p:spPr>
            <a:xfrm>
              <a:off x="2844000" y="3492000"/>
              <a:ext cx="3070440" cy="2923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76" name=""/>
          <p:cNvGrpSpPr/>
          <p:nvPr/>
        </p:nvGrpSpPr>
        <p:grpSpPr>
          <a:xfrm>
            <a:off x="2808000" y="4101840"/>
            <a:ext cx="3455280" cy="578520"/>
            <a:chOff x="2808000" y="4101840"/>
            <a:chExt cx="3455280" cy="578520"/>
          </a:xfrm>
        </p:grpSpPr>
        <p:pic>
          <p:nvPicPr>
            <p:cNvPr id="277" name="" descr=""/>
            <p:cNvPicPr/>
            <p:nvPr/>
          </p:nvPicPr>
          <p:blipFill>
            <a:blip r:embed="rId4"/>
            <a:stretch/>
          </p:blipFill>
          <p:spPr>
            <a:xfrm>
              <a:off x="2808000" y="4101840"/>
              <a:ext cx="3455280" cy="5785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78" name=""/>
          <p:cNvSpPr txBox="1"/>
          <p:nvPr/>
        </p:nvSpPr>
        <p:spPr>
          <a:xfrm>
            <a:off x="936000" y="4896000"/>
            <a:ext cx="4032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2000" spc="-1" strike="noStrike">
                <a:latin typeface="Arial"/>
              </a:rPr>
              <a:t>Для суммы N пикселей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279" name=""/>
          <p:cNvGrpSpPr/>
          <p:nvPr/>
        </p:nvGrpSpPr>
        <p:grpSpPr>
          <a:xfrm>
            <a:off x="2808360" y="5398560"/>
            <a:ext cx="4061160" cy="578520"/>
            <a:chOff x="2808360" y="5398560"/>
            <a:chExt cx="4061160" cy="578520"/>
          </a:xfrm>
        </p:grpSpPr>
        <p:pic>
          <p:nvPicPr>
            <p:cNvPr id="280" name="" descr=""/>
            <p:cNvPicPr/>
            <p:nvPr/>
          </p:nvPicPr>
          <p:blipFill>
            <a:blip r:embed="rId5"/>
            <a:stretch/>
          </p:blipFill>
          <p:spPr>
            <a:xfrm>
              <a:off x="2808360" y="5398560"/>
              <a:ext cx="4061160" cy="57852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"/>
          <p:cNvSpPr txBox="1"/>
          <p:nvPr/>
        </p:nvSpPr>
        <p:spPr>
          <a:xfrm>
            <a:off x="1440000" y="288000"/>
            <a:ext cx="7200000" cy="402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ru-RU" sz="2200" spc="-1" strike="noStrike">
                <a:solidFill>
                  <a:srgbClr val="2a6099"/>
                </a:solidFill>
                <a:latin typeface="Arial"/>
              </a:rPr>
              <a:t>Отношение сигнала к шуму S/N (SNR)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282" name=""/>
          <p:cNvSpPr txBox="1"/>
          <p:nvPr/>
        </p:nvSpPr>
        <p:spPr>
          <a:xfrm>
            <a:off x="792000" y="1368000"/>
            <a:ext cx="6480000" cy="37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2000" spc="-1" strike="noStrike">
                <a:latin typeface="Arial"/>
              </a:rPr>
              <a:t>Общий случай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283" name=""/>
          <p:cNvGrpSpPr/>
          <p:nvPr/>
        </p:nvGrpSpPr>
        <p:grpSpPr>
          <a:xfrm>
            <a:off x="1746360" y="1944720"/>
            <a:ext cx="5867640" cy="510120"/>
            <a:chOff x="1746360" y="1944720"/>
            <a:chExt cx="5867640" cy="510120"/>
          </a:xfrm>
        </p:grpSpPr>
        <p:pic>
          <p:nvPicPr>
            <p:cNvPr id="284" name="" descr=""/>
            <p:cNvPicPr/>
            <p:nvPr/>
          </p:nvPicPr>
          <p:blipFill>
            <a:blip r:embed="rId1"/>
            <a:stretch/>
          </p:blipFill>
          <p:spPr>
            <a:xfrm>
              <a:off x="1746360" y="1944720"/>
              <a:ext cx="5867640" cy="5101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85" name=""/>
          <p:cNvSpPr txBox="1"/>
          <p:nvPr/>
        </p:nvSpPr>
        <p:spPr>
          <a:xfrm>
            <a:off x="792000" y="3735000"/>
            <a:ext cx="7056000" cy="657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2000" spc="-1" strike="noStrike">
                <a:latin typeface="Arial"/>
              </a:rPr>
              <a:t>Для времени накопления </a:t>
            </a:r>
            <a:r>
              <a:rPr b="0" i="1" lang="ru-RU" sz="2000" spc="-1" strike="noStrike">
                <a:latin typeface="Arial"/>
              </a:rPr>
              <a:t>t </a:t>
            </a:r>
            <a:r>
              <a:rPr b="0" lang="ru-RU" sz="2000" spc="-1" strike="noStrike">
                <a:latin typeface="Arial"/>
              </a:rPr>
              <a:t>и потоке </a:t>
            </a:r>
            <a:r>
              <a:rPr b="0" i="1" lang="ru-RU" sz="2000" spc="-1" strike="noStrike">
                <a:latin typeface="Arial"/>
              </a:rPr>
              <a:t>S</a:t>
            </a:r>
            <a:r>
              <a:rPr b="0" i="1" lang="ru-RU" sz="2000" spc="-1" strike="noStrike">
                <a:latin typeface="Arial"/>
                <a:ea typeface="Arial"/>
              </a:rPr>
              <a:t>'</a:t>
            </a:r>
            <a:r>
              <a:rPr b="0" i="1" lang="ru-RU" sz="2000" spc="-1" strike="noStrike">
                <a:latin typeface="Arial"/>
                <a:ea typeface="Arial"/>
              </a:rPr>
              <a:t>=dS/dt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286" name=""/>
          <p:cNvGrpSpPr/>
          <p:nvPr/>
        </p:nvGrpSpPr>
        <p:grpSpPr>
          <a:xfrm>
            <a:off x="1746360" y="2665080"/>
            <a:ext cx="5956200" cy="744840"/>
            <a:chOff x="1746360" y="2665080"/>
            <a:chExt cx="5956200" cy="744840"/>
          </a:xfrm>
        </p:grpSpPr>
        <p:pic>
          <p:nvPicPr>
            <p:cNvPr id="287" name="" descr=""/>
            <p:cNvPicPr/>
            <p:nvPr/>
          </p:nvPicPr>
          <p:blipFill>
            <a:blip r:embed="rId2"/>
            <a:stretch/>
          </p:blipFill>
          <p:spPr>
            <a:xfrm>
              <a:off x="1746360" y="2665080"/>
              <a:ext cx="5956200" cy="7448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88" name=""/>
          <p:cNvGrpSpPr/>
          <p:nvPr/>
        </p:nvGrpSpPr>
        <p:grpSpPr>
          <a:xfrm>
            <a:off x="1746720" y="4250160"/>
            <a:ext cx="6832080" cy="921240"/>
            <a:chOff x="1746720" y="4250160"/>
            <a:chExt cx="6832080" cy="921240"/>
          </a:xfrm>
        </p:grpSpPr>
        <p:pic>
          <p:nvPicPr>
            <p:cNvPr id="289" name="" descr=""/>
            <p:cNvPicPr/>
            <p:nvPr/>
          </p:nvPicPr>
          <p:blipFill>
            <a:blip r:embed="rId3"/>
            <a:stretch/>
          </p:blipFill>
          <p:spPr>
            <a:xfrm>
              <a:off x="1746720" y="4250160"/>
              <a:ext cx="6832080" cy="92124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"/>
          <p:cNvSpPr txBox="1"/>
          <p:nvPr/>
        </p:nvSpPr>
        <p:spPr>
          <a:xfrm>
            <a:off x="792000" y="360000"/>
            <a:ext cx="3293640" cy="440280"/>
          </a:xfrm>
          <a:prstGeom prst="rect">
            <a:avLst/>
          </a:prstGeom>
          <a:solidFill>
            <a:srgbClr val="99ccff"/>
          </a:solidFill>
          <a:ln w="10080">
            <a:solidFill>
              <a:srgbClr val="000000"/>
            </a:solidFill>
            <a:round/>
          </a:ln>
        </p:spPr>
        <p:txBody>
          <a:bodyPr lIns="95040" rIns="95040" tIns="50040" bIns="50040">
            <a:noAutofit/>
          </a:bodyPr>
          <a:p>
            <a:r>
              <a:rPr b="0" lang="ru-RU" sz="2400" spc="-1" strike="noStrike">
                <a:latin typeface="Arial"/>
              </a:rPr>
              <a:t>Наблюдаемый сигнал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91" name=""/>
          <p:cNvSpPr txBox="1"/>
          <p:nvPr/>
        </p:nvSpPr>
        <p:spPr>
          <a:xfrm>
            <a:off x="821520" y="6912000"/>
            <a:ext cx="2647440" cy="440280"/>
          </a:xfrm>
          <a:prstGeom prst="rect">
            <a:avLst/>
          </a:prstGeom>
          <a:solidFill>
            <a:srgbClr val="ffff00"/>
          </a:solidFill>
          <a:ln w="10080">
            <a:solidFill>
              <a:srgbClr val="000000"/>
            </a:solidFill>
            <a:round/>
          </a:ln>
        </p:spPr>
        <p:txBody>
          <a:bodyPr lIns="95040" rIns="95040" tIns="50040" bIns="50040">
            <a:noAutofit/>
          </a:bodyPr>
          <a:p>
            <a:r>
              <a:rPr b="0" lang="ru-RU" sz="2400" spc="-1" strike="noStrike">
                <a:latin typeface="Arial"/>
              </a:rPr>
              <a:t>Полезный сигнал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92" name=""/>
          <p:cNvSpPr txBox="1"/>
          <p:nvPr/>
        </p:nvSpPr>
        <p:spPr>
          <a:xfrm>
            <a:off x="811800" y="5833800"/>
            <a:ext cx="3851280" cy="440280"/>
          </a:xfrm>
          <a:prstGeom prst="rect">
            <a:avLst/>
          </a:prstGeom>
          <a:solidFill>
            <a:srgbClr val="e6e6e6"/>
          </a:solidFill>
          <a:ln w="10080">
            <a:solidFill>
              <a:srgbClr val="000000"/>
            </a:solidFill>
            <a:round/>
          </a:ln>
        </p:spPr>
        <p:txBody>
          <a:bodyPr lIns="95040" rIns="95040" tIns="50040" bIns="50040">
            <a:noAutofit/>
          </a:bodyPr>
          <a:p>
            <a:r>
              <a:rPr b="0" lang="ru-RU" sz="2400" spc="-1" strike="noStrike">
                <a:latin typeface="Arial"/>
              </a:rPr>
              <a:t>Темновой шум ПЗС (dark)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93" name=""/>
          <p:cNvSpPr txBox="1"/>
          <p:nvPr/>
        </p:nvSpPr>
        <p:spPr>
          <a:xfrm>
            <a:off x="792000" y="2808000"/>
            <a:ext cx="5668200" cy="440280"/>
          </a:xfrm>
          <a:prstGeom prst="rect">
            <a:avLst/>
          </a:prstGeom>
          <a:solidFill>
            <a:srgbClr val="e6e6e6"/>
          </a:solidFill>
          <a:ln w="10080">
            <a:solidFill>
              <a:srgbClr val="000000"/>
            </a:solidFill>
            <a:round/>
          </a:ln>
        </p:spPr>
        <p:txBody>
          <a:bodyPr lIns="95040" rIns="95040" tIns="50040" bIns="50040">
            <a:noAutofit/>
          </a:bodyPr>
          <a:p>
            <a:r>
              <a:rPr b="0" lang="ru-RU" sz="2400" spc="-1" strike="noStrike">
                <a:latin typeface="Arial"/>
              </a:rPr>
              <a:t>Шум считывания (RON - readout noise)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94" name=""/>
          <p:cNvSpPr txBox="1"/>
          <p:nvPr/>
        </p:nvSpPr>
        <p:spPr>
          <a:xfrm>
            <a:off x="792000" y="2304000"/>
            <a:ext cx="1829160" cy="440280"/>
          </a:xfrm>
          <a:prstGeom prst="rect">
            <a:avLst/>
          </a:prstGeom>
          <a:solidFill>
            <a:srgbClr val="e6e6e6"/>
          </a:solidFill>
          <a:ln w="10080">
            <a:solidFill>
              <a:srgbClr val="000000"/>
            </a:solidFill>
            <a:round/>
          </a:ln>
        </p:spPr>
        <p:txBody>
          <a:bodyPr lIns="95040" rIns="95040" tIns="50040" bIns="50040">
            <a:noAutofit/>
          </a:bodyPr>
          <a:p>
            <a:r>
              <a:rPr b="0" lang="ru-RU" sz="2400" spc="-1" strike="noStrike">
                <a:latin typeface="Arial"/>
              </a:rPr>
              <a:t>BIAS и шум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95" name=""/>
          <p:cNvSpPr txBox="1"/>
          <p:nvPr/>
        </p:nvSpPr>
        <p:spPr>
          <a:xfrm>
            <a:off x="792000" y="5328000"/>
            <a:ext cx="7036560" cy="440280"/>
          </a:xfrm>
          <a:prstGeom prst="rect">
            <a:avLst/>
          </a:prstGeom>
          <a:solidFill>
            <a:srgbClr val="e6e6e6"/>
          </a:solidFill>
          <a:ln w="10080">
            <a:solidFill>
              <a:srgbClr val="000000"/>
            </a:solidFill>
            <a:round/>
          </a:ln>
        </p:spPr>
        <p:txBody>
          <a:bodyPr lIns="95040" rIns="95040" tIns="50040" bIns="50040">
            <a:noAutofit/>
          </a:bodyPr>
          <a:p>
            <a:r>
              <a:rPr b="0" lang="ru-RU" sz="2400" spc="-1" strike="noStrike">
                <a:latin typeface="Arial"/>
              </a:rPr>
              <a:t>Неоднородность чувствтельности ПЗС (flat field)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96" name=""/>
          <p:cNvSpPr txBox="1"/>
          <p:nvPr/>
        </p:nvSpPr>
        <p:spPr>
          <a:xfrm>
            <a:off x="792000" y="4320000"/>
            <a:ext cx="5387760" cy="440280"/>
          </a:xfrm>
          <a:prstGeom prst="rect">
            <a:avLst/>
          </a:prstGeom>
          <a:solidFill>
            <a:srgbClr val="e6e6e6"/>
          </a:solidFill>
          <a:ln w="10080">
            <a:solidFill>
              <a:srgbClr val="000000"/>
            </a:solidFill>
            <a:round/>
          </a:ln>
        </p:spPr>
        <p:txBody>
          <a:bodyPr lIns="95040" rIns="95040" tIns="50040" bIns="50040">
            <a:noAutofit/>
          </a:bodyPr>
          <a:p>
            <a:r>
              <a:rPr b="0" lang="ru-RU" sz="2400" spc="-1" strike="noStrike">
                <a:latin typeface="Arial"/>
              </a:rPr>
              <a:t>Интерференционные полосы (frings)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97" name=""/>
          <p:cNvSpPr txBox="1"/>
          <p:nvPr/>
        </p:nvSpPr>
        <p:spPr>
          <a:xfrm>
            <a:off x="792000" y="3816000"/>
            <a:ext cx="4669920" cy="440280"/>
          </a:xfrm>
          <a:prstGeom prst="rect">
            <a:avLst/>
          </a:prstGeom>
          <a:solidFill>
            <a:srgbClr val="e6e6e6"/>
          </a:solidFill>
          <a:ln w="10080">
            <a:solidFill>
              <a:srgbClr val="000000"/>
            </a:solidFill>
            <a:round/>
          </a:ln>
        </p:spPr>
        <p:txBody>
          <a:bodyPr lIns="95040" rIns="95040" tIns="50040" bIns="50040">
            <a:noAutofit/>
          </a:bodyPr>
          <a:p>
            <a:r>
              <a:rPr b="0" lang="ru-RU" sz="2400" spc="-1" strike="noStrike">
                <a:latin typeface="Arial"/>
              </a:rPr>
              <a:t>Космические лучи (cosmic rays)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98" name=""/>
          <p:cNvSpPr txBox="1"/>
          <p:nvPr/>
        </p:nvSpPr>
        <p:spPr>
          <a:xfrm>
            <a:off x="792000" y="3312000"/>
            <a:ext cx="3127680" cy="440280"/>
          </a:xfrm>
          <a:prstGeom prst="rect">
            <a:avLst/>
          </a:prstGeom>
          <a:solidFill>
            <a:srgbClr val="e6e6e6"/>
          </a:solidFill>
          <a:ln w="10080">
            <a:solidFill>
              <a:srgbClr val="000000"/>
            </a:solidFill>
            <a:round/>
          </a:ln>
        </p:spPr>
        <p:txBody>
          <a:bodyPr lIns="95040" rIns="95040" tIns="50040" bIns="50040">
            <a:noAutofit/>
          </a:bodyPr>
          <a:p>
            <a:r>
              <a:rPr b="0" lang="ru-RU" sz="2400" spc="-1" strike="noStrike">
                <a:latin typeface="Arial"/>
              </a:rPr>
              <a:t>Статистический шум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99" name=""/>
          <p:cNvSpPr txBox="1"/>
          <p:nvPr/>
        </p:nvSpPr>
        <p:spPr>
          <a:xfrm>
            <a:off x="792000" y="1801800"/>
            <a:ext cx="3392640" cy="440280"/>
          </a:xfrm>
          <a:prstGeom prst="rect">
            <a:avLst/>
          </a:prstGeom>
          <a:solidFill>
            <a:srgbClr val="e6e6e6"/>
          </a:solidFill>
          <a:ln w="10080">
            <a:solidFill>
              <a:srgbClr val="000000"/>
            </a:solidFill>
            <a:round/>
          </a:ln>
        </p:spPr>
        <p:txBody>
          <a:bodyPr lIns="95040" rIns="95040" tIns="50040" bIns="50040">
            <a:noAutofit/>
          </a:bodyPr>
          <a:p>
            <a:r>
              <a:rPr b="0" lang="ru-RU" sz="2400" spc="-1" strike="noStrike">
                <a:latin typeface="Arial"/>
              </a:rPr>
              <a:t>Нелинейные эффекты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00" name=""/>
          <p:cNvSpPr txBox="1"/>
          <p:nvPr/>
        </p:nvSpPr>
        <p:spPr>
          <a:xfrm>
            <a:off x="792000" y="4825800"/>
            <a:ext cx="7725600" cy="440280"/>
          </a:xfrm>
          <a:prstGeom prst="rect">
            <a:avLst/>
          </a:prstGeom>
          <a:solidFill>
            <a:srgbClr val="e6e6e6"/>
          </a:solidFill>
          <a:ln w="10080">
            <a:solidFill>
              <a:srgbClr val="000000"/>
            </a:solidFill>
            <a:round/>
          </a:ln>
        </p:spPr>
        <p:txBody>
          <a:bodyPr lIns="95040" rIns="95040" tIns="50040" bIns="50040">
            <a:noAutofit/>
          </a:bodyPr>
          <a:p>
            <a:r>
              <a:rPr b="0" lang="ru-RU" sz="2400" spc="-1" strike="noStrike">
                <a:latin typeface="Arial"/>
              </a:rPr>
              <a:t>Неоднородность спектральной чувствительности QE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01" name=""/>
          <p:cNvSpPr txBox="1"/>
          <p:nvPr/>
        </p:nvSpPr>
        <p:spPr>
          <a:xfrm>
            <a:off x="811800" y="6337800"/>
            <a:ext cx="5130000" cy="440280"/>
          </a:xfrm>
          <a:prstGeom prst="rect">
            <a:avLst/>
          </a:prstGeom>
          <a:solidFill>
            <a:srgbClr val="e6e6e6"/>
          </a:solidFill>
          <a:ln w="10080">
            <a:solidFill>
              <a:srgbClr val="000000"/>
            </a:solidFill>
            <a:round/>
          </a:ln>
        </p:spPr>
        <p:txBody>
          <a:bodyPr lIns="95040" rIns="95040" tIns="50040" bIns="50040">
            <a:noAutofit/>
          </a:bodyPr>
          <a:p>
            <a:r>
              <a:rPr b="0" lang="ru-RU" sz="2400" spc="-1" strike="noStrike">
                <a:latin typeface="Arial"/>
              </a:rPr>
              <a:t>Посторонний и рассеянный сигнал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02" name=""/>
          <p:cNvSpPr txBox="1"/>
          <p:nvPr/>
        </p:nvSpPr>
        <p:spPr>
          <a:xfrm>
            <a:off x="801000" y="1297800"/>
            <a:ext cx="4143960" cy="440280"/>
          </a:xfrm>
          <a:prstGeom prst="rect">
            <a:avLst/>
          </a:prstGeom>
          <a:solidFill>
            <a:srgbClr val="e6e6e6"/>
          </a:solidFill>
          <a:ln w="10080">
            <a:solidFill>
              <a:srgbClr val="000000"/>
            </a:solidFill>
            <a:round/>
          </a:ln>
        </p:spPr>
        <p:txBody>
          <a:bodyPr lIns="95040" rIns="95040" tIns="50040" bIns="50040">
            <a:noAutofit/>
          </a:bodyPr>
          <a:p>
            <a:r>
              <a:rPr b="0" lang="ru-RU" sz="2400" spc="-1" strike="noStrike">
                <a:latin typeface="Arial"/>
              </a:rPr>
              <a:t>Нестабильность положения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03" name=""/>
          <p:cNvSpPr txBox="1"/>
          <p:nvPr/>
        </p:nvSpPr>
        <p:spPr>
          <a:xfrm>
            <a:off x="6084000" y="6408000"/>
            <a:ext cx="269676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изменение конструкции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04" name=""/>
          <p:cNvSpPr txBox="1"/>
          <p:nvPr/>
        </p:nvSpPr>
        <p:spPr>
          <a:xfrm>
            <a:off x="4896000" y="5904000"/>
            <a:ext cx="147456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охлаждение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05" name=""/>
          <p:cNvSpPr txBox="1"/>
          <p:nvPr/>
        </p:nvSpPr>
        <p:spPr>
          <a:xfrm>
            <a:off x="7920000" y="5341680"/>
            <a:ext cx="2016000" cy="1114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съемка flat field</a:t>
            </a:r>
            <a:endParaRPr b="0" lang="ru-RU" sz="1800" spc="-1" strike="noStrike">
              <a:latin typeface="Arial"/>
            </a:endParaRPr>
          </a:p>
          <a:p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равномерно засвеченной области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06" name=""/>
          <p:cNvSpPr txBox="1"/>
          <p:nvPr/>
        </p:nvSpPr>
        <p:spPr>
          <a:xfrm>
            <a:off x="6264000" y="4333680"/>
            <a:ext cx="30596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не ходить туда или flat field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07" name=""/>
          <p:cNvSpPr txBox="1"/>
          <p:nvPr/>
        </p:nvSpPr>
        <p:spPr>
          <a:xfrm>
            <a:off x="8564040" y="4837680"/>
            <a:ext cx="138636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съемка flat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08" name=""/>
          <p:cNvSpPr txBox="1"/>
          <p:nvPr/>
        </p:nvSpPr>
        <p:spPr>
          <a:xfrm>
            <a:off x="5544000" y="3829680"/>
            <a:ext cx="40212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разбиение на несколько экспозиций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09" name=""/>
          <p:cNvSpPr txBox="1"/>
          <p:nvPr/>
        </p:nvSpPr>
        <p:spPr>
          <a:xfrm>
            <a:off x="4070880" y="3371040"/>
            <a:ext cx="36644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увеличение времени экспозиции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10" name=""/>
          <p:cNvSpPr txBox="1"/>
          <p:nvPr/>
        </p:nvSpPr>
        <p:spPr>
          <a:xfrm>
            <a:off x="2732040" y="2340000"/>
            <a:ext cx="45486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съемка bias кадров — с 0ой экспозицией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11" name=""/>
          <p:cNvSpPr txBox="1"/>
          <p:nvPr/>
        </p:nvSpPr>
        <p:spPr>
          <a:xfrm>
            <a:off x="4248360" y="1813680"/>
            <a:ext cx="40212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разбиение на несколько экспозиций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12" name=""/>
          <p:cNvSpPr txBox="1"/>
          <p:nvPr/>
        </p:nvSpPr>
        <p:spPr>
          <a:xfrm>
            <a:off x="5004720" y="1381680"/>
            <a:ext cx="40212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solidFill>
                  <a:srgbClr val="0000ff"/>
                </a:solidFill>
                <a:latin typeface="Arial"/>
              </a:rPr>
              <a:t>разбиение на несколько экспозиций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21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nodeType="with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24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2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nodeType="with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30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33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nodeType="with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36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nodeType="with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39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nodeType="with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42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nodeType="with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45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nodeType="with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48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"/>
          <p:cNvSpPr/>
          <p:nvPr/>
        </p:nvSpPr>
        <p:spPr>
          <a:xfrm>
            <a:off x="684000" y="1368000"/>
            <a:ext cx="3024000" cy="2736000"/>
          </a:xfrm>
          <a:custGeom>
            <a:avLst/>
            <a:gdLst/>
            <a:ahLst/>
            <a:rect l="0" t="0" r="r" b="b"/>
            <a:pathLst>
              <a:path w="8402" h="7602">
                <a:moveTo>
                  <a:pt x="1266" y="0"/>
                </a:moveTo>
                <a:lnTo>
                  <a:pt x="1267" y="0"/>
                </a:lnTo>
                <a:cubicBezTo>
                  <a:pt x="1044" y="0"/>
                  <a:pt x="826" y="59"/>
                  <a:pt x="633" y="170"/>
                </a:cubicBezTo>
                <a:cubicBezTo>
                  <a:pt x="441" y="281"/>
                  <a:pt x="281" y="441"/>
                  <a:pt x="170" y="633"/>
                </a:cubicBezTo>
                <a:cubicBezTo>
                  <a:pt x="59" y="826"/>
                  <a:pt x="0" y="1044"/>
                  <a:pt x="0" y="1267"/>
                </a:cubicBezTo>
                <a:lnTo>
                  <a:pt x="0" y="6334"/>
                </a:lnTo>
                <a:lnTo>
                  <a:pt x="0" y="6334"/>
                </a:lnTo>
                <a:cubicBezTo>
                  <a:pt x="0" y="6557"/>
                  <a:pt x="59" y="6775"/>
                  <a:pt x="170" y="6968"/>
                </a:cubicBezTo>
                <a:cubicBezTo>
                  <a:pt x="281" y="7160"/>
                  <a:pt x="441" y="7320"/>
                  <a:pt x="633" y="7431"/>
                </a:cubicBezTo>
                <a:cubicBezTo>
                  <a:pt x="826" y="7542"/>
                  <a:pt x="1044" y="7601"/>
                  <a:pt x="1267" y="7601"/>
                </a:cubicBezTo>
                <a:lnTo>
                  <a:pt x="7134" y="7600"/>
                </a:lnTo>
                <a:lnTo>
                  <a:pt x="7134" y="7601"/>
                </a:lnTo>
                <a:cubicBezTo>
                  <a:pt x="7357" y="7601"/>
                  <a:pt x="7575" y="7542"/>
                  <a:pt x="7768" y="7431"/>
                </a:cubicBezTo>
                <a:cubicBezTo>
                  <a:pt x="7960" y="7320"/>
                  <a:pt x="8120" y="7160"/>
                  <a:pt x="8231" y="6968"/>
                </a:cubicBezTo>
                <a:cubicBezTo>
                  <a:pt x="8342" y="6775"/>
                  <a:pt x="8401" y="6557"/>
                  <a:pt x="8401" y="6334"/>
                </a:cubicBezTo>
                <a:lnTo>
                  <a:pt x="8401" y="1266"/>
                </a:lnTo>
                <a:lnTo>
                  <a:pt x="8401" y="1267"/>
                </a:lnTo>
                <a:lnTo>
                  <a:pt x="8401" y="1267"/>
                </a:lnTo>
                <a:cubicBezTo>
                  <a:pt x="8401" y="1044"/>
                  <a:pt x="8342" y="826"/>
                  <a:pt x="8231" y="633"/>
                </a:cubicBezTo>
                <a:cubicBezTo>
                  <a:pt x="8120" y="441"/>
                  <a:pt x="7960" y="281"/>
                  <a:pt x="7768" y="170"/>
                </a:cubicBezTo>
                <a:cubicBezTo>
                  <a:pt x="7575" y="59"/>
                  <a:pt x="7357" y="0"/>
                  <a:pt x="7134" y="0"/>
                </a:cubicBezTo>
                <a:lnTo>
                  <a:pt x="1266" y="0"/>
                </a:lnTo>
              </a:path>
            </a:pathLst>
          </a:custGeom>
          <a:solidFill>
            <a:srgbClr val="ffff00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ru-RU" sz="4000" spc="-1" strike="noStrike">
                <a:latin typeface="Arial"/>
              </a:rPr>
              <a:t>t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314" name=""/>
          <p:cNvSpPr/>
          <p:nvPr/>
        </p:nvSpPr>
        <p:spPr>
          <a:xfrm>
            <a:off x="6264360" y="864360"/>
            <a:ext cx="3024000" cy="2736000"/>
          </a:xfrm>
          <a:custGeom>
            <a:avLst/>
            <a:gdLst/>
            <a:ahLst/>
            <a:rect l="0" t="0" r="r" b="b"/>
            <a:pathLst>
              <a:path w="8402" h="7602">
                <a:moveTo>
                  <a:pt x="1266" y="0"/>
                </a:moveTo>
                <a:lnTo>
                  <a:pt x="1267" y="0"/>
                </a:lnTo>
                <a:cubicBezTo>
                  <a:pt x="1044" y="0"/>
                  <a:pt x="826" y="59"/>
                  <a:pt x="633" y="170"/>
                </a:cubicBezTo>
                <a:cubicBezTo>
                  <a:pt x="441" y="281"/>
                  <a:pt x="281" y="441"/>
                  <a:pt x="170" y="633"/>
                </a:cubicBezTo>
                <a:cubicBezTo>
                  <a:pt x="59" y="826"/>
                  <a:pt x="0" y="1044"/>
                  <a:pt x="0" y="1267"/>
                </a:cubicBezTo>
                <a:lnTo>
                  <a:pt x="0" y="6334"/>
                </a:lnTo>
                <a:lnTo>
                  <a:pt x="0" y="6334"/>
                </a:lnTo>
                <a:cubicBezTo>
                  <a:pt x="0" y="6557"/>
                  <a:pt x="59" y="6775"/>
                  <a:pt x="170" y="6968"/>
                </a:cubicBezTo>
                <a:cubicBezTo>
                  <a:pt x="281" y="7160"/>
                  <a:pt x="441" y="7320"/>
                  <a:pt x="633" y="7431"/>
                </a:cubicBezTo>
                <a:cubicBezTo>
                  <a:pt x="826" y="7542"/>
                  <a:pt x="1044" y="7601"/>
                  <a:pt x="1267" y="7601"/>
                </a:cubicBezTo>
                <a:lnTo>
                  <a:pt x="7134" y="7600"/>
                </a:lnTo>
                <a:lnTo>
                  <a:pt x="7134" y="7601"/>
                </a:lnTo>
                <a:cubicBezTo>
                  <a:pt x="7357" y="7601"/>
                  <a:pt x="7575" y="7542"/>
                  <a:pt x="7768" y="7431"/>
                </a:cubicBezTo>
                <a:cubicBezTo>
                  <a:pt x="7960" y="7320"/>
                  <a:pt x="8120" y="7160"/>
                  <a:pt x="8231" y="6968"/>
                </a:cubicBezTo>
                <a:cubicBezTo>
                  <a:pt x="8342" y="6775"/>
                  <a:pt x="8401" y="6557"/>
                  <a:pt x="8401" y="6334"/>
                </a:cubicBezTo>
                <a:lnTo>
                  <a:pt x="8401" y="1266"/>
                </a:lnTo>
                <a:lnTo>
                  <a:pt x="8401" y="1267"/>
                </a:lnTo>
                <a:lnTo>
                  <a:pt x="8401" y="1267"/>
                </a:lnTo>
                <a:cubicBezTo>
                  <a:pt x="8401" y="1044"/>
                  <a:pt x="8342" y="826"/>
                  <a:pt x="8231" y="633"/>
                </a:cubicBezTo>
                <a:cubicBezTo>
                  <a:pt x="8120" y="441"/>
                  <a:pt x="7960" y="281"/>
                  <a:pt x="7768" y="170"/>
                </a:cubicBezTo>
                <a:cubicBezTo>
                  <a:pt x="7575" y="59"/>
                  <a:pt x="7357" y="0"/>
                  <a:pt x="7134" y="0"/>
                </a:cubicBezTo>
                <a:lnTo>
                  <a:pt x="1266" y="0"/>
                </a:lnTo>
              </a:path>
            </a:pathLst>
          </a:cu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"/>
          <p:cNvSpPr/>
          <p:nvPr/>
        </p:nvSpPr>
        <p:spPr>
          <a:xfrm>
            <a:off x="6264720" y="1584720"/>
            <a:ext cx="3024000" cy="2736000"/>
          </a:xfrm>
          <a:custGeom>
            <a:avLst/>
            <a:gdLst/>
            <a:ahLst/>
            <a:rect l="0" t="0" r="r" b="b"/>
            <a:pathLst>
              <a:path w="8402" h="7602">
                <a:moveTo>
                  <a:pt x="1266" y="0"/>
                </a:moveTo>
                <a:lnTo>
                  <a:pt x="1267" y="0"/>
                </a:lnTo>
                <a:cubicBezTo>
                  <a:pt x="1044" y="0"/>
                  <a:pt x="826" y="59"/>
                  <a:pt x="633" y="170"/>
                </a:cubicBezTo>
                <a:cubicBezTo>
                  <a:pt x="441" y="281"/>
                  <a:pt x="281" y="441"/>
                  <a:pt x="170" y="633"/>
                </a:cubicBezTo>
                <a:cubicBezTo>
                  <a:pt x="59" y="826"/>
                  <a:pt x="0" y="1044"/>
                  <a:pt x="0" y="1267"/>
                </a:cubicBezTo>
                <a:lnTo>
                  <a:pt x="0" y="6334"/>
                </a:lnTo>
                <a:lnTo>
                  <a:pt x="0" y="6334"/>
                </a:lnTo>
                <a:cubicBezTo>
                  <a:pt x="0" y="6557"/>
                  <a:pt x="59" y="6775"/>
                  <a:pt x="170" y="6968"/>
                </a:cubicBezTo>
                <a:cubicBezTo>
                  <a:pt x="281" y="7160"/>
                  <a:pt x="441" y="7320"/>
                  <a:pt x="633" y="7431"/>
                </a:cubicBezTo>
                <a:cubicBezTo>
                  <a:pt x="826" y="7542"/>
                  <a:pt x="1044" y="7601"/>
                  <a:pt x="1267" y="7601"/>
                </a:cubicBezTo>
                <a:lnTo>
                  <a:pt x="7134" y="7600"/>
                </a:lnTo>
                <a:lnTo>
                  <a:pt x="7134" y="7601"/>
                </a:lnTo>
                <a:cubicBezTo>
                  <a:pt x="7357" y="7601"/>
                  <a:pt x="7575" y="7542"/>
                  <a:pt x="7768" y="7431"/>
                </a:cubicBezTo>
                <a:cubicBezTo>
                  <a:pt x="7960" y="7320"/>
                  <a:pt x="8120" y="7160"/>
                  <a:pt x="8231" y="6968"/>
                </a:cubicBezTo>
                <a:cubicBezTo>
                  <a:pt x="8342" y="6775"/>
                  <a:pt x="8401" y="6557"/>
                  <a:pt x="8401" y="6334"/>
                </a:cubicBezTo>
                <a:lnTo>
                  <a:pt x="8401" y="1266"/>
                </a:lnTo>
                <a:lnTo>
                  <a:pt x="8401" y="1267"/>
                </a:lnTo>
                <a:lnTo>
                  <a:pt x="8401" y="1267"/>
                </a:lnTo>
                <a:cubicBezTo>
                  <a:pt x="8401" y="1044"/>
                  <a:pt x="8342" y="826"/>
                  <a:pt x="8231" y="633"/>
                </a:cubicBezTo>
                <a:cubicBezTo>
                  <a:pt x="8120" y="441"/>
                  <a:pt x="7960" y="281"/>
                  <a:pt x="7768" y="170"/>
                </a:cubicBezTo>
                <a:cubicBezTo>
                  <a:pt x="7575" y="59"/>
                  <a:pt x="7357" y="0"/>
                  <a:pt x="7134" y="0"/>
                </a:cubicBezTo>
                <a:lnTo>
                  <a:pt x="1266" y="0"/>
                </a:lnTo>
              </a:path>
            </a:pathLst>
          </a:cu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"/>
          <p:cNvSpPr/>
          <p:nvPr/>
        </p:nvSpPr>
        <p:spPr>
          <a:xfrm>
            <a:off x="6264720" y="2304720"/>
            <a:ext cx="3024000" cy="2736000"/>
          </a:xfrm>
          <a:custGeom>
            <a:avLst/>
            <a:gdLst/>
            <a:ahLst/>
            <a:rect l="0" t="0" r="r" b="b"/>
            <a:pathLst>
              <a:path w="8402" h="7602">
                <a:moveTo>
                  <a:pt x="1266" y="0"/>
                </a:moveTo>
                <a:lnTo>
                  <a:pt x="1267" y="0"/>
                </a:lnTo>
                <a:cubicBezTo>
                  <a:pt x="1044" y="0"/>
                  <a:pt x="826" y="59"/>
                  <a:pt x="633" y="170"/>
                </a:cubicBezTo>
                <a:cubicBezTo>
                  <a:pt x="441" y="281"/>
                  <a:pt x="281" y="441"/>
                  <a:pt x="170" y="633"/>
                </a:cubicBezTo>
                <a:cubicBezTo>
                  <a:pt x="59" y="826"/>
                  <a:pt x="0" y="1044"/>
                  <a:pt x="0" y="1267"/>
                </a:cubicBezTo>
                <a:lnTo>
                  <a:pt x="0" y="6334"/>
                </a:lnTo>
                <a:lnTo>
                  <a:pt x="0" y="6334"/>
                </a:lnTo>
                <a:cubicBezTo>
                  <a:pt x="0" y="6557"/>
                  <a:pt x="59" y="6775"/>
                  <a:pt x="170" y="6968"/>
                </a:cubicBezTo>
                <a:cubicBezTo>
                  <a:pt x="281" y="7160"/>
                  <a:pt x="441" y="7320"/>
                  <a:pt x="633" y="7431"/>
                </a:cubicBezTo>
                <a:cubicBezTo>
                  <a:pt x="826" y="7542"/>
                  <a:pt x="1044" y="7601"/>
                  <a:pt x="1267" y="7601"/>
                </a:cubicBezTo>
                <a:lnTo>
                  <a:pt x="7134" y="7600"/>
                </a:lnTo>
                <a:lnTo>
                  <a:pt x="7134" y="7601"/>
                </a:lnTo>
                <a:cubicBezTo>
                  <a:pt x="7357" y="7601"/>
                  <a:pt x="7575" y="7542"/>
                  <a:pt x="7768" y="7431"/>
                </a:cubicBezTo>
                <a:cubicBezTo>
                  <a:pt x="7960" y="7320"/>
                  <a:pt x="8120" y="7160"/>
                  <a:pt x="8231" y="6968"/>
                </a:cubicBezTo>
                <a:cubicBezTo>
                  <a:pt x="8342" y="6775"/>
                  <a:pt x="8401" y="6557"/>
                  <a:pt x="8401" y="6334"/>
                </a:cubicBezTo>
                <a:lnTo>
                  <a:pt x="8401" y="1266"/>
                </a:lnTo>
                <a:lnTo>
                  <a:pt x="8401" y="1267"/>
                </a:lnTo>
                <a:lnTo>
                  <a:pt x="8401" y="1267"/>
                </a:lnTo>
                <a:cubicBezTo>
                  <a:pt x="8401" y="1044"/>
                  <a:pt x="8342" y="826"/>
                  <a:pt x="8231" y="633"/>
                </a:cubicBezTo>
                <a:cubicBezTo>
                  <a:pt x="8120" y="441"/>
                  <a:pt x="7960" y="281"/>
                  <a:pt x="7768" y="170"/>
                </a:cubicBezTo>
                <a:cubicBezTo>
                  <a:pt x="7575" y="59"/>
                  <a:pt x="7357" y="0"/>
                  <a:pt x="7134" y="0"/>
                </a:cubicBezTo>
                <a:lnTo>
                  <a:pt x="1266" y="0"/>
                </a:lnTo>
              </a:path>
            </a:pathLst>
          </a:cu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7" name=""/>
          <p:cNvSpPr/>
          <p:nvPr/>
        </p:nvSpPr>
        <p:spPr>
          <a:xfrm>
            <a:off x="6264720" y="3024720"/>
            <a:ext cx="3024000" cy="2736000"/>
          </a:xfrm>
          <a:custGeom>
            <a:avLst/>
            <a:gdLst/>
            <a:ahLst/>
            <a:rect l="0" t="0" r="r" b="b"/>
            <a:pathLst>
              <a:path w="8402" h="7602">
                <a:moveTo>
                  <a:pt x="1266" y="0"/>
                </a:moveTo>
                <a:lnTo>
                  <a:pt x="1267" y="0"/>
                </a:lnTo>
                <a:cubicBezTo>
                  <a:pt x="1044" y="0"/>
                  <a:pt x="826" y="59"/>
                  <a:pt x="633" y="170"/>
                </a:cubicBezTo>
                <a:cubicBezTo>
                  <a:pt x="441" y="281"/>
                  <a:pt x="281" y="441"/>
                  <a:pt x="170" y="633"/>
                </a:cubicBezTo>
                <a:cubicBezTo>
                  <a:pt x="59" y="826"/>
                  <a:pt x="0" y="1044"/>
                  <a:pt x="0" y="1267"/>
                </a:cubicBezTo>
                <a:lnTo>
                  <a:pt x="0" y="6334"/>
                </a:lnTo>
                <a:lnTo>
                  <a:pt x="0" y="6334"/>
                </a:lnTo>
                <a:cubicBezTo>
                  <a:pt x="0" y="6557"/>
                  <a:pt x="59" y="6775"/>
                  <a:pt x="170" y="6968"/>
                </a:cubicBezTo>
                <a:cubicBezTo>
                  <a:pt x="281" y="7160"/>
                  <a:pt x="441" y="7320"/>
                  <a:pt x="633" y="7431"/>
                </a:cubicBezTo>
                <a:cubicBezTo>
                  <a:pt x="826" y="7542"/>
                  <a:pt x="1044" y="7601"/>
                  <a:pt x="1267" y="7601"/>
                </a:cubicBezTo>
                <a:lnTo>
                  <a:pt x="7134" y="7600"/>
                </a:lnTo>
                <a:lnTo>
                  <a:pt x="7134" y="7601"/>
                </a:lnTo>
                <a:cubicBezTo>
                  <a:pt x="7357" y="7601"/>
                  <a:pt x="7575" y="7542"/>
                  <a:pt x="7768" y="7431"/>
                </a:cubicBezTo>
                <a:cubicBezTo>
                  <a:pt x="7960" y="7320"/>
                  <a:pt x="8120" y="7160"/>
                  <a:pt x="8231" y="6968"/>
                </a:cubicBezTo>
                <a:cubicBezTo>
                  <a:pt x="8342" y="6775"/>
                  <a:pt x="8401" y="6557"/>
                  <a:pt x="8401" y="6334"/>
                </a:cubicBezTo>
                <a:lnTo>
                  <a:pt x="8401" y="1266"/>
                </a:lnTo>
                <a:lnTo>
                  <a:pt x="8401" y="1267"/>
                </a:lnTo>
                <a:lnTo>
                  <a:pt x="8401" y="1267"/>
                </a:lnTo>
                <a:cubicBezTo>
                  <a:pt x="8401" y="1044"/>
                  <a:pt x="8342" y="826"/>
                  <a:pt x="8231" y="633"/>
                </a:cubicBezTo>
                <a:cubicBezTo>
                  <a:pt x="8120" y="441"/>
                  <a:pt x="7960" y="281"/>
                  <a:pt x="7768" y="170"/>
                </a:cubicBezTo>
                <a:cubicBezTo>
                  <a:pt x="7575" y="59"/>
                  <a:pt x="7357" y="0"/>
                  <a:pt x="7134" y="0"/>
                </a:cubicBezTo>
                <a:lnTo>
                  <a:pt x="1266" y="0"/>
                </a:lnTo>
              </a:path>
            </a:pathLst>
          </a:cu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"/>
          <p:cNvSpPr/>
          <p:nvPr/>
        </p:nvSpPr>
        <p:spPr>
          <a:xfrm>
            <a:off x="6264720" y="3744720"/>
            <a:ext cx="3024000" cy="2736000"/>
          </a:xfrm>
          <a:custGeom>
            <a:avLst/>
            <a:gdLst/>
            <a:ahLst/>
            <a:rect l="0" t="0" r="r" b="b"/>
            <a:pathLst>
              <a:path w="8402" h="7602">
                <a:moveTo>
                  <a:pt x="1266" y="0"/>
                </a:moveTo>
                <a:lnTo>
                  <a:pt x="1267" y="0"/>
                </a:lnTo>
                <a:cubicBezTo>
                  <a:pt x="1044" y="0"/>
                  <a:pt x="826" y="59"/>
                  <a:pt x="633" y="170"/>
                </a:cubicBezTo>
                <a:cubicBezTo>
                  <a:pt x="441" y="281"/>
                  <a:pt x="281" y="441"/>
                  <a:pt x="170" y="633"/>
                </a:cubicBezTo>
                <a:cubicBezTo>
                  <a:pt x="59" y="826"/>
                  <a:pt x="0" y="1044"/>
                  <a:pt x="0" y="1267"/>
                </a:cubicBezTo>
                <a:lnTo>
                  <a:pt x="0" y="6334"/>
                </a:lnTo>
                <a:lnTo>
                  <a:pt x="0" y="6334"/>
                </a:lnTo>
                <a:cubicBezTo>
                  <a:pt x="0" y="6557"/>
                  <a:pt x="59" y="6775"/>
                  <a:pt x="170" y="6968"/>
                </a:cubicBezTo>
                <a:cubicBezTo>
                  <a:pt x="281" y="7160"/>
                  <a:pt x="441" y="7320"/>
                  <a:pt x="633" y="7431"/>
                </a:cubicBezTo>
                <a:cubicBezTo>
                  <a:pt x="826" y="7542"/>
                  <a:pt x="1044" y="7601"/>
                  <a:pt x="1267" y="7601"/>
                </a:cubicBezTo>
                <a:lnTo>
                  <a:pt x="7134" y="7600"/>
                </a:lnTo>
                <a:lnTo>
                  <a:pt x="7134" y="7601"/>
                </a:lnTo>
                <a:cubicBezTo>
                  <a:pt x="7357" y="7601"/>
                  <a:pt x="7575" y="7542"/>
                  <a:pt x="7768" y="7431"/>
                </a:cubicBezTo>
                <a:cubicBezTo>
                  <a:pt x="7960" y="7320"/>
                  <a:pt x="8120" y="7160"/>
                  <a:pt x="8231" y="6968"/>
                </a:cubicBezTo>
                <a:cubicBezTo>
                  <a:pt x="8342" y="6775"/>
                  <a:pt x="8401" y="6557"/>
                  <a:pt x="8401" y="6334"/>
                </a:cubicBezTo>
                <a:lnTo>
                  <a:pt x="8401" y="1266"/>
                </a:lnTo>
                <a:lnTo>
                  <a:pt x="8401" y="1267"/>
                </a:lnTo>
                <a:lnTo>
                  <a:pt x="8401" y="1267"/>
                </a:lnTo>
                <a:cubicBezTo>
                  <a:pt x="8401" y="1044"/>
                  <a:pt x="8342" y="826"/>
                  <a:pt x="8231" y="633"/>
                </a:cubicBezTo>
                <a:cubicBezTo>
                  <a:pt x="8120" y="441"/>
                  <a:pt x="7960" y="281"/>
                  <a:pt x="7768" y="170"/>
                </a:cubicBezTo>
                <a:cubicBezTo>
                  <a:pt x="7575" y="59"/>
                  <a:pt x="7357" y="0"/>
                  <a:pt x="7134" y="0"/>
                </a:cubicBezTo>
                <a:lnTo>
                  <a:pt x="1266" y="0"/>
                </a:lnTo>
              </a:path>
            </a:pathLst>
          </a:cu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9" name=""/>
          <p:cNvSpPr/>
          <p:nvPr/>
        </p:nvSpPr>
        <p:spPr>
          <a:xfrm>
            <a:off x="6264720" y="4464720"/>
            <a:ext cx="3024000" cy="2736000"/>
          </a:xfrm>
          <a:custGeom>
            <a:avLst/>
            <a:gdLst/>
            <a:ahLst/>
            <a:rect l="0" t="0" r="r" b="b"/>
            <a:pathLst>
              <a:path w="8402" h="7602">
                <a:moveTo>
                  <a:pt x="1266" y="0"/>
                </a:moveTo>
                <a:lnTo>
                  <a:pt x="1267" y="0"/>
                </a:lnTo>
                <a:cubicBezTo>
                  <a:pt x="1044" y="0"/>
                  <a:pt x="826" y="59"/>
                  <a:pt x="633" y="170"/>
                </a:cubicBezTo>
                <a:cubicBezTo>
                  <a:pt x="441" y="281"/>
                  <a:pt x="281" y="441"/>
                  <a:pt x="170" y="633"/>
                </a:cubicBezTo>
                <a:cubicBezTo>
                  <a:pt x="59" y="826"/>
                  <a:pt x="0" y="1044"/>
                  <a:pt x="0" y="1267"/>
                </a:cubicBezTo>
                <a:lnTo>
                  <a:pt x="0" y="6334"/>
                </a:lnTo>
                <a:lnTo>
                  <a:pt x="0" y="6334"/>
                </a:lnTo>
                <a:cubicBezTo>
                  <a:pt x="0" y="6557"/>
                  <a:pt x="59" y="6775"/>
                  <a:pt x="170" y="6968"/>
                </a:cubicBezTo>
                <a:cubicBezTo>
                  <a:pt x="281" y="7160"/>
                  <a:pt x="441" y="7320"/>
                  <a:pt x="633" y="7431"/>
                </a:cubicBezTo>
                <a:cubicBezTo>
                  <a:pt x="826" y="7542"/>
                  <a:pt x="1044" y="7601"/>
                  <a:pt x="1267" y="7601"/>
                </a:cubicBezTo>
                <a:lnTo>
                  <a:pt x="7134" y="7600"/>
                </a:lnTo>
                <a:lnTo>
                  <a:pt x="7134" y="7601"/>
                </a:lnTo>
                <a:cubicBezTo>
                  <a:pt x="7357" y="7601"/>
                  <a:pt x="7575" y="7542"/>
                  <a:pt x="7768" y="7431"/>
                </a:cubicBezTo>
                <a:cubicBezTo>
                  <a:pt x="7960" y="7320"/>
                  <a:pt x="8120" y="7160"/>
                  <a:pt x="8231" y="6968"/>
                </a:cubicBezTo>
                <a:cubicBezTo>
                  <a:pt x="8342" y="6775"/>
                  <a:pt x="8401" y="6557"/>
                  <a:pt x="8401" y="6334"/>
                </a:cubicBezTo>
                <a:lnTo>
                  <a:pt x="8401" y="1266"/>
                </a:lnTo>
                <a:lnTo>
                  <a:pt x="8401" y="1267"/>
                </a:lnTo>
                <a:lnTo>
                  <a:pt x="8401" y="1267"/>
                </a:lnTo>
                <a:cubicBezTo>
                  <a:pt x="8401" y="1044"/>
                  <a:pt x="8342" y="826"/>
                  <a:pt x="8231" y="633"/>
                </a:cubicBezTo>
                <a:cubicBezTo>
                  <a:pt x="8120" y="441"/>
                  <a:pt x="7960" y="281"/>
                  <a:pt x="7768" y="170"/>
                </a:cubicBezTo>
                <a:cubicBezTo>
                  <a:pt x="7575" y="59"/>
                  <a:pt x="7357" y="0"/>
                  <a:pt x="7134" y="0"/>
                </a:cubicBezTo>
                <a:lnTo>
                  <a:pt x="1266" y="0"/>
                </a:lnTo>
              </a:path>
            </a:pathLst>
          </a:cu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ru-RU" sz="4000" spc="-1" strike="noStrike">
                <a:latin typeface="Arial"/>
              </a:rPr>
              <a:t>t/N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320" name=""/>
          <p:cNvSpPr txBox="1"/>
          <p:nvPr/>
        </p:nvSpPr>
        <p:spPr>
          <a:xfrm>
            <a:off x="4464000" y="2160000"/>
            <a:ext cx="1152000" cy="65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ru-RU" sz="4000" spc="-1" strike="noStrike">
                <a:solidFill>
                  <a:srgbClr val="2a6099"/>
                </a:solidFill>
                <a:latin typeface="Arial"/>
              </a:rPr>
              <a:t>VS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321" name=""/>
          <p:cNvSpPr txBox="1"/>
          <p:nvPr/>
        </p:nvSpPr>
        <p:spPr>
          <a:xfrm>
            <a:off x="2232000" y="144000"/>
            <a:ext cx="52560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ru-RU" sz="2400" spc="-1" strike="noStrike">
                <a:solidFill>
                  <a:srgbClr val="2a6099"/>
                </a:solidFill>
                <a:latin typeface="Arial"/>
              </a:rPr>
              <a:t>Разбиение времени экспозиции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22" name=""/>
          <p:cNvSpPr txBox="1"/>
          <p:nvPr/>
        </p:nvSpPr>
        <p:spPr>
          <a:xfrm>
            <a:off x="9432000" y="2916000"/>
            <a:ext cx="546480" cy="65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4000" spc="-1" strike="noStrike">
                <a:latin typeface="Arial"/>
              </a:rPr>
              <a:t>N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323" name=""/>
          <p:cNvSpPr/>
          <p:nvPr/>
        </p:nvSpPr>
        <p:spPr>
          <a:xfrm>
            <a:off x="865800" y="1528200"/>
            <a:ext cx="602640" cy="450360"/>
          </a:xfrm>
          <a:custGeom>
            <a:avLst/>
            <a:gdLst/>
            <a:ahLst/>
            <a:rect l="0" t="0" r="r" b="b"/>
            <a:pathLst>
              <a:path w="1674" h="1251">
                <a:moveTo>
                  <a:pt x="241" y="1250"/>
                </a:moveTo>
                <a:cubicBezTo>
                  <a:pt x="333" y="979"/>
                  <a:pt x="0" y="535"/>
                  <a:pt x="561" y="465"/>
                </a:cubicBezTo>
                <a:cubicBezTo>
                  <a:pt x="852" y="429"/>
                  <a:pt x="1673" y="586"/>
                  <a:pt x="1607" y="0"/>
                </a:cubicBezTo>
              </a:path>
            </a:pathLst>
          </a:custGeom>
          <a:ln w="0">
            <a:solidFill>
              <a:srgbClr val="000000"/>
            </a:solidFill>
          </a:ln>
        </p:spPr>
      </p:sp>
      <p:sp>
        <p:nvSpPr>
          <p:cNvPr id="324" name=""/>
          <p:cNvSpPr/>
          <p:nvPr/>
        </p:nvSpPr>
        <p:spPr>
          <a:xfrm>
            <a:off x="6444000" y="1404000"/>
            <a:ext cx="72000" cy="720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"/>
          <p:cNvSpPr/>
          <p:nvPr/>
        </p:nvSpPr>
        <p:spPr>
          <a:xfrm>
            <a:off x="6480360" y="1980360"/>
            <a:ext cx="72000" cy="720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"/>
          <p:cNvSpPr/>
          <p:nvPr/>
        </p:nvSpPr>
        <p:spPr>
          <a:xfrm>
            <a:off x="6552720" y="2556720"/>
            <a:ext cx="72000" cy="720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"/>
          <p:cNvSpPr/>
          <p:nvPr/>
        </p:nvSpPr>
        <p:spPr>
          <a:xfrm>
            <a:off x="6660720" y="3204720"/>
            <a:ext cx="72000" cy="720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"/>
          <p:cNvSpPr/>
          <p:nvPr/>
        </p:nvSpPr>
        <p:spPr>
          <a:xfrm>
            <a:off x="6912720" y="3960720"/>
            <a:ext cx="72000" cy="720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"/>
          <p:cNvSpPr/>
          <p:nvPr/>
        </p:nvSpPr>
        <p:spPr>
          <a:xfrm>
            <a:off x="6948720" y="4572720"/>
            <a:ext cx="72000" cy="720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330" name="" descr=""/>
          <p:cNvPicPr/>
          <p:nvPr/>
        </p:nvPicPr>
        <p:blipFill>
          <a:blip r:embed="rId1"/>
          <a:srcRect l="9959" t="14018" r="10036" b="14199"/>
          <a:stretch/>
        </p:blipFill>
        <p:spPr>
          <a:xfrm>
            <a:off x="2278440" y="3132000"/>
            <a:ext cx="1249560" cy="792000"/>
          </a:xfrm>
          <a:prstGeom prst="rect">
            <a:avLst/>
          </a:prstGeom>
          <a:ln w="0">
            <a:noFill/>
          </a:ln>
        </p:spPr>
      </p:pic>
      <p:pic>
        <p:nvPicPr>
          <p:cNvPr id="331" name="" descr=""/>
          <p:cNvPicPr/>
          <p:nvPr/>
        </p:nvPicPr>
        <p:blipFill>
          <a:blip r:embed="rId2"/>
          <a:srcRect l="9959" t="14018" r="10036" b="14199"/>
          <a:stretch/>
        </p:blipFill>
        <p:spPr>
          <a:xfrm>
            <a:off x="7822800" y="6192000"/>
            <a:ext cx="1249560" cy="792000"/>
          </a:xfrm>
          <a:prstGeom prst="rect">
            <a:avLst/>
          </a:prstGeom>
          <a:ln w="0">
            <a:noFill/>
          </a:ln>
        </p:spPr>
      </p:pic>
      <p:sp>
        <p:nvSpPr>
          <p:cNvPr id="332" name=""/>
          <p:cNvSpPr/>
          <p:nvPr/>
        </p:nvSpPr>
        <p:spPr>
          <a:xfrm>
            <a:off x="3349080" y="3313080"/>
            <a:ext cx="72000" cy="72000"/>
          </a:xfrm>
          <a:prstGeom prst="ellipse">
            <a:avLst/>
          </a:prstGeom>
          <a:solidFill>
            <a:srgbClr val="ff0000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"/>
          <p:cNvSpPr/>
          <p:nvPr/>
        </p:nvSpPr>
        <p:spPr>
          <a:xfrm>
            <a:off x="8137440" y="6697440"/>
            <a:ext cx="72000" cy="72000"/>
          </a:xfrm>
          <a:prstGeom prst="ellipse">
            <a:avLst/>
          </a:prstGeom>
          <a:solidFill>
            <a:srgbClr val="ff0000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"/>
          <p:cNvSpPr/>
          <p:nvPr/>
        </p:nvSpPr>
        <p:spPr>
          <a:xfrm flipH="1" flipV="1">
            <a:off x="8316000" y="4788000"/>
            <a:ext cx="720000" cy="432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"/>
          <p:cNvSpPr/>
          <p:nvPr/>
        </p:nvSpPr>
        <p:spPr>
          <a:xfrm>
            <a:off x="2016000" y="1872000"/>
            <a:ext cx="432000" cy="216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6" name=""/>
          <p:cNvSpPr/>
          <p:nvPr/>
        </p:nvSpPr>
        <p:spPr>
          <a:xfrm flipV="1">
            <a:off x="1728000" y="1584000"/>
            <a:ext cx="504000" cy="288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7" name=""/>
          <p:cNvSpPr/>
          <p:nvPr/>
        </p:nvSpPr>
        <p:spPr>
          <a:xfrm>
            <a:off x="2520000" y="1656000"/>
            <a:ext cx="144000" cy="432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8" name=""/>
          <p:cNvSpPr/>
          <p:nvPr/>
        </p:nvSpPr>
        <p:spPr>
          <a:xfrm flipH="1">
            <a:off x="2448000" y="1584000"/>
            <a:ext cx="1008000" cy="360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9" name=""/>
          <p:cNvSpPr/>
          <p:nvPr/>
        </p:nvSpPr>
        <p:spPr>
          <a:xfrm flipH="1" flipV="1">
            <a:off x="2664000" y="1656000"/>
            <a:ext cx="720000" cy="432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"/>
          <p:cNvSpPr/>
          <p:nvPr/>
        </p:nvSpPr>
        <p:spPr>
          <a:xfrm>
            <a:off x="8172000" y="4032000"/>
            <a:ext cx="144000" cy="432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1" name=""/>
          <p:cNvSpPr/>
          <p:nvPr/>
        </p:nvSpPr>
        <p:spPr>
          <a:xfrm flipV="1">
            <a:off x="7380000" y="3240000"/>
            <a:ext cx="504000" cy="288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2" name=""/>
          <p:cNvSpPr/>
          <p:nvPr/>
        </p:nvSpPr>
        <p:spPr>
          <a:xfrm>
            <a:off x="7668000" y="2052000"/>
            <a:ext cx="432000" cy="216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3" name=""/>
          <p:cNvSpPr/>
          <p:nvPr/>
        </p:nvSpPr>
        <p:spPr>
          <a:xfrm flipH="1">
            <a:off x="8100000" y="1044000"/>
            <a:ext cx="1008000" cy="360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"/>
          <p:cNvSpPr txBox="1"/>
          <p:nvPr/>
        </p:nvSpPr>
        <p:spPr>
          <a:xfrm>
            <a:off x="792000" y="5544000"/>
            <a:ext cx="4669920" cy="440280"/>
          </a:xfrm>
          <a:prstGeom prst="rect">
            <a:avLst/>
          </a:prstGeom>
          <a:solidFill>
            <a:srgbClr val="e6e6e6"/>
          </a:solidFill>
          <a:ln w="10080">
            <a:solidFill>
              <a:srgbClr val="000000"/>
            </a:solidFill>
            <a:round/>
          </a:ln>
        </p:spPr>
        <p:txBody>
          <a:bodyPr lIns="95040" rIns="95040" tIns="50040" bIns="50040">
            <a:noAutofit/>
          </a:bodyPr>
          <a:p>
            <a:r>
              <a:rPr b="0" lang="ru-RU" sz="2400" spc="-1" strike="noStrike">
                <a:latin typeface="Arial"/>
              </a:rPr>
              <a:t>Космические лучи (cosmic rays)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45" name=""/>
          <p:cNvSpPr txBox="1"/>
          <p:nvPr/>
        </p:nvSpPr>
        <p:spPr>
          <a:xfrm>
            <a:off x="792000" y="5041800"/>
            <a:ext cx="3392640" cy="440280"/>
          </a:xfrm>
          <a:prstGeom prst="rect">
            <a:avLst/>
          </a:prstGeom>
          <a:solidFill>
            <a:srgbClr val="e6e6e6"/>
          </a:solidFill>
          <a:ln w="10080">
            <a:solidFill>
              <a:srgbClr val="000000"/>
            </a:solidFill>
            <a:round/>
          </a:ln>
        </p:spPr>
        <p:txBody>
          <a:bodyPr lIns="95040" rIns="95040" tIns="50040" bIns="50040">
            <a:noAutofit/>
          </a:bodyPr>
          <a:p>
            <a:r>
              <a:rPr b="0" lang="ru-RU" sz="2400" spc="-1" strike="noStrike">
                <a:latin typeface="Arial"/>
              </a:rPr>
              <a:t>Нелинейные эффекты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46" name=""/>
          <p:cNvSpPr txBox="1"/>
          <p:nvPr/>
        </p:nvSpPr>
        <p:spPr>
          <a:xfrm>
            <a:off x="801000" y="4537800"/>
            <a:ext cx="4143960" cy="440280"/>
          </a:xfrm>
          <a:prstGeom prst="rect">
            <a:avLst/>
          </a:prstGeom>
          <a:solidFill>
            <a:srgbClr val="e6e6e6"/>
          </a:solidFill>
          <a:ln w="10080">
            <a:solidFill>
              <a:srgbClr val="000000"/>
            </a:solidFill>
            <a:round/>
          </a:ln>
        </p:spPr>
        <p:txBody>
          <a:bodyPr lIns="95040" rIns="95040" tIns="50040" bIns="50040">
            <a:noAutofit/>
          </a:bodyPr>
          <a:p>
            <a:r>
              <a:rPr b="0" lang="ru-RU" sz="2400" spc="-1" strike="noStrike">
                <a:latin typeface="Arial"/>
              </a:rPr>
              <a:t>Нестабильность положения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47" name=""/>
          <p:cNvSpPr txBox="1"/>
          <p:nvPr/>
        </p:nvSpPr>
        <p:spPr>
          <a:xfrm>
            <a:off x="2376000" y="5976000"/>
            <a:ext cx="864000" cy="51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3000" spc="-1" strike="noStrike">
                <a:latin typeface="Arial"/>
              </a:rPr>
              <a:t>+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348" name=""/>
          <p:cNvSpPr txBox="1"/>
          <p:nvPr/>
        </p:nvSpPr>
        <p:spPr>
          <a:xfrm>
            <a:off x="801360" y="6518160"/>
            <a:ext cx="4902840" cy="440280"/>
          </a:xfrm>
          <a:prstGeom prst="rect">
            <a:avLst/>
          </a:prstGeom>
          <a:solidFill>
            <a:srgbClr val="ffff00"/>
          </a:solidFill>
          <a:ln w="10080">
            <a:solidFill>
              <a:srgbClr val="000000"/>
            </a:solidFill>
            <a:round/>
          </a:ln>
        </p:spPr>
        <p:txBody>
          <a:bodyPr lIns="95040" rIns="95040" tIns="50040" bIns="50040">
            <a:noAutofit/>
          </a:bodyPr>
          <a:p>
            <a:r>
              <a:rPr b="0" lang="ru-RU" sz="2400" spc="-1" strike="noStrike">
                <a:latin typeface="Arial"/>
              </a:rPr>
              <a:t>Сохранение времени экспозиции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" descr=""/>
          <p:cNvPicPr/>
          <p:nvPr/>
        </p:nvPicPr>
        <p:blipFill>
          <a:blip r:embed="rId1"/>
          <a:stretch/>
        </p:blipFill>
        <p:spPr>
          <a:xfrm>
            <a:off x="533520" y="936000"/>
            <a:ext cx="8960040" cy="5040000"/>
          </a:xfrm>
          <a:prstGeom prst="rect">
            <a:avLst/>
          </a:prstGeom>
          <a:ln w="0">
            <a:noFill/>
          </a:ln>
        </p:spPr>
      </p:pic>
      <p:sp>
        <p:nvSpPr>
          <p:cNvPr id="54" name=""/>
          <p:cNvSpPr txBox="1"/>
          <p:nvPr/>
        </p:nvSpPr>
        <p:spPr>
          <a:xfrm>
            <a:off x="2448000" y="360000"/>
            <a:ext cx="46080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ru-RU" sz="2400" spc="-1" strike="noStrike">
                <a:solidFill>
                  <a:srgbClr val="2a6099"/>
                </a:solidFill>
                <a:latin typeface="Arial"/>
              </a:rPr>
              <a:t>Ф</a:t>
            </a:r>
            <a:r>
              <a:rPr b="1" lang="ru-RU" sz="2400" spc="-1" strike="noStrike">
                <a:solidFill>
                  <a:srgbClr val="2a6099"/>
                </a:solidFill>
                <a:latin typeface="Arial"/>
              </a:rPr>
              <a:t>от</a:t>
            </a:r>
            <a:r>
              <a:rPr b="1" lang="ru-RU" sz="2400" spc="-1" strike="noStrike">
                <a:solidFill>
                  <a:srgbClr val="2a6099"/>
                </a:solidFill>
                <a:latin typeface="Arial"/>
              </a:rPr>
              <a:t>оу</a:t>
            </a:r>
            <a:r>
              <a:rPr b="1" lang="ru-RU" sz="2400" spc="-1" strike="noStrike">
                <a:solidFill>
                  <a:srgbClr val="2a6099"/>
                </a:solidFill>
                <a:latin typeface="Arial"/>
              </a:rPr>
              <a:t>мн</a:t>
            </a:r>
            <a:r>
              <a:rPr b="1" lang="ru-RU" sz="2400" spc="-1" strike="noStrike">
                <a:solidFill>
                  <a:srgbClr val="2a6099"/>
                </a:solidFill>
                <a:latin typeface="Arial"/>
              </a:rPr>
              <a:t>ож</a:t>
            </a:r>
            <a:r>
              <a:rPr b="1" lang="ru-RU" sz="2400" spc="-1" strike="noStrike">
                <a:solidFill>
                  <a:srgbClr val="2a6099"/>
                </a:solidFill>
                <a:latin typeface="Arial"/>
              </a:rPr>
              <a:t>ит</a:t>
            </a:r>
            <a:r>
              <a:rPr b="1" lang="ru-RU" sz="2400" spc="-1" strike="noStrike">
                <a:solidFill>
                  <a:srgbClr val="2a6099"/>
                </a:solidFill>
                <a:latin typeface="Arial"/>
              </a:rPr>
              <a:t>ел</a:t>
            </a:r>
            <a:r>
              <a:rPr b="1" lang="ru-RU" sz="2400" spc="-1" strike="noStrike">
                <a:solidFill>
                  <a:srgbClr val="2a6099"/>
                </a:solidFill>
                <a:latin typeface="Arial"/>
              </a:rPr>
              <a:t>ь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576000" y="6336000"/>
            <a:ext cx="8280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При</a:t>
            </a:r>
            <a:r>
              <a:rPr b="0" lang="ru-RU" sz="1800" spc="-1" strike="noStrike">
                <a:latin typeface="Arial"/>
              </a:rPr>
              <a:t>мен</a:t>
            </a:r>
            <a:r>
              <a:rPr b="0" lang="ru-RU" sz="1800" spc="-1" strike="noStrike">
                <a:latin typeface="Arial"/>
              </a:rPr>
              <a:t>ени</a:t>
            </a:r>
            <a:r>
              <a:rPr b="0" lang="ru-RU" sz="1800" spc="-1" strike="noStrike">
                <a:latin typeface="Arial"/>
              </a:rPr>
              <a:t>е в </a:t>
            </a:r>
            <a:r>
              <a:rPr b="0" lang="ru-RU" sz="1800" spc="-1" strike="noStrike">
                <a:latin typeface="Arial"/>
              </a:rPr>
              <a:t>спе</a:t>
            </a:r>
            <a:r>
              <a:rPr b="0" lang="ru-RU" sz="1800" spc="-1" strike="noStrike">
                <a:latin typeface="Arial"/>
              </a:rPr>
              <a:t>ктр</a:t>
            </a:r>
            <a:r>
              <a:rPr b="0" lang="ru-RU" sz="1800" spc="-1" strike="noStrike">
                <a:latin typeface="Arial"/>
              </a:rPr>
              <a:t>оск</a:t>
            </a:r>
            <a:r>
              <a:rPr b="0" lang="ru-RU" sz="1800" spc="-1" strike="noStrike">
                <a:latin typeface="Arial"/>
              </a:rPr>
              <a:t>опи</a:t>
            </a:r>
            <a:r>
              <a:rPr b="0" lang="ru-RU" sz="1800" spc="-1" strike="noStrike">
                <a:latin typeface="Arial"/>
              </a:rPr>
              <a:t>и: </a:t>
            </a:r>
            <a:r>
              <a:rPr b="0" lang="ru-RU" sz="1800" spc="-1" strike="noStrike">
                <a:latin typeface="Arial"/>
              </a:rPr>
              <a:t>ска</a:t>
            </a:r>
            <a:r>
              <a:rPr b="0" lang="ru-RU" sz="1800" spc="-1" strike="noStrike">
                <a:latin typeface="Arial"/>
              </a:rPr>
              <a:t>нир</a:t>
            </a:r>
            <a:r>
              <a:rPr b="0" lang="ru-RU" sz="1800" spc="-1" strike="noStrike">
                <a:latin typeface="Arial"/>
              </a:rPr>
              <a:t>ую</a:t>
            </a:r>
            <a:r>
              <a:rPr b="0" lang="ru-RU" sz="1800" spc="-1" strike="noStrike">
                <a:latin typeface="Arial"/>
              </a:rPr>
              <a:t>щи</a:t>
            </a:r>
            <a:r>
              <a:rPr b="0" lang="ru-RU" sz="1800" spc="-1" strike="noStrike">
                <a:latin typeface="Arial"/>
              </a:rPr>
              <a:t>е </a:t>
            </a:r>
            <a:r>
              <a:rPr b="0" lang="ru-RU" sz="1800" spc="-1" strike="noStrike">
                <a:latin typeface="Arial"/>
              </a:rPr>
              <a:t>спе</a:t>
            </a:r>
            <a:r>
              <a:rPr b="0" lang="ru-RU" sz="1800" spc="-1" strike="noStrike">
                <a:latin typeface="Arial"/>
              </a:rPr>
              <a:t>ктр</a:t>
            </a:r>
            <a:r>
              <a:rPr b="0" lang="ru-RU" sz="1800" spc="-1" strike="noStrike">
                <a:latin typeface="Arial"/>
              </a:rPr>
              <a:t>огр</a:t>
            </a:r>
            <a:r>
              <a:rPr b="0" lang="ru-RU" sz="1800" spc="-1" strike="noStrike">
                <a:latin typeface="Arial"/>
              </a:rPr>
              <a:t>аф</a:t>
            </a:r>
            <a:r>
              <a:rPr b="0" lang="ru-RU" sz="1800" spc="-1" strike="noStrike">
                <a:latin typeface="Arial"/>
              </a:rPr>
              <a:t>ы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6" name=""/>
          <p:cNvSpPr txBox="1"/>
          <p:nvPr/>
        </p:nvSpPr>
        <p:spPr>
          <a:xfrm>
            <a:off x="4752000" y="1584000"/>
            <a:ext cx="1512000" cy="62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200" spc="-1" strike="noStrike">
                <a:latin typeface="Arial"/>
              </a:rPr>
              <a:t>с </a:t>
            </a:r>
            <a:r>
              <a:rPr b="0" lang="ru-RU" sz="1200" spc="-1" strike="noStrike">
                <a:latin typeface="Arial"/>
              </a:rPr>
              <a:t>коэф</a:t>
            </a:r>
            <a:r>
              <a:rPr b="0" lang="ru-RU" sz="1200" spc="-1" strike="noStrike">
                <a:latin typeface="Arial"/>
              </a:rPr>
              <a:t>фици</a:t>
            </a:r>
            <a:r>
              <a:rPr b="0" lang="ru-RU" sz="1200" spc="-1" strike="noStrike">
                <a:latin typeface="Arial"/>
              </a:rPr>
              <a:t>енто</a:t>
            </a:r>
            <a:r>
              <a:rPr b="0" lang="ru-RU" sz="1200" spc="-1" strike="noStrike">
                <a:latin typeface="Arial"/>
              </a:rPr>
              <a:t>м </a:t>
            </a:r>
            <a:r>
              <a:rPr b="0" lang="ru-RU" sz="1200" spc="-1" strike="noStrike">
                <a:latin typeface="Arial"/>
              </a:rPr>
              <a:t>втори</a:t>
            </a:r>
            <a:r>
              <a:rPr b="0" lang="ru-RU" sz="1200" spc="-1" strike="noStrike">
                <a:latin typeface="Arial"/>
              </a:rPr>
              <a:t>чной </a:t>
            </a:r>
            <a:r>
              <a:rPr b="0" lang="ru-RU" sz="1200" spc="-1" strike="noStrike">
                <a:latin typeface="Arial"/>
              </a:rPr>
              <a:t>эмис</a:t>
            </a:r>
            <a:r>
              <a:rPr b="0" lang="ru-RU" sz="1200" spc="-1" strike="noStrike">
                <a:latin typeface="Arial"/>
              </a:rPr>
              <a:t>сии </a:t>
            </a:r>
            <a:r>
              <a:rPr b="0" lang="ru-RU" sz="1200" spc="-1" strike="noStrike">
                <a:latin typeface="Arial"/>
              </a:rPr>
              <a:t>&gt;1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57" name=""/>
          <p:cNvSpPr txBox="1"/>
          <p:nvPr/>
        </p:nvSpPr>
        <p:spPr>
          <a:xfrm>
            <a:off x="4824000" y="1080000"/>
            <a:ext cx="1368000" cy="261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200" spc="-1" strike="noStrike">
                <a:latin typeface="Arial"/>
              </a:rPr>
              <a:t>BeO, </a:t>
            </a:r>
            <a:r>
              <a:rPr b="0" lang="ru-RU" sz="1200" spc="-1" strike="noStrike">
                <a:latin typeface="Arial"/>
              </a:rPr>
              <a:t>MgO </a:t>
            </a:r>
            <a:r>
              <a:rPr b="0" lang="ru-RU" sz="1200" spc="-1" strike="noStrike">
                <a:latin typeface="Arial"/>
              </a:rPr>
              <a:t>&gt;10</a:t>
            </a:r>
            <a:endParaRPr b="0" lang="ru-RU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"/>
          <p:cNvSpPr/>
          <p:nvPr/>
        </p:nvSpPr>
        <p:spPr>
          <a:xfrm rot="16200000">
            <a:off x="252000" y="1332000"/>
            <a:ext cx="3024000" cy="2736000"/>
          </a:xfrm>
          <a:custGeom>
            <a:avLst/>
            <a:gdLst/>
            <a:ahLst/>
            <a:rect l="0" t="0" r="r" b="b"/>
            <a:pathLst>
              <a:path w="8402" h="7602">
                <a:moveTo>
                  <a:pt x="1266" y="0"/>
                </a:moveTo>
                <a:lnTo>
                  <a:pt x="1267" y="0"/>
                </a:lnTo>
                <a:cubicBezTo>
                  <a:pt x="1044" y="0"/>
                  <a:pt x="826" y="59"/>
                  <a:pt x="633" y="170"/>
                </a:cubicBezTo>
                <a:cubicBezTo>
                  <a:pt x="441" y="281"/>
                  <a:pt x="281" y="441"/>
                  <a:pt x="170" y="633"/>
                </a:cubicBezTo>
                <a:cubicBezTo>
                  <a:pt x="59" y="826"/>
                  <a:pt x="0" y="1044"/>
                  <a:pt x="0" y="1267"/>
                </a:cubicBezTo>
                <a:lnTo>
                  <a:pt x="0" y="6334"/>
                </a:lnTo>
                <a:lnTo>
                  <a:pt x="0" y="6334"/>
                </a:lnTo>
                <a:cubicBezTo>
                  <a:pt x="0" y="6557"/>
                  <a:pt x="59" y="6775"/>
                  <a:pt x="170" y="6968"/>
                </a:cubicBezTo>
                <a:cubicBezTo>
                  <a:pt x="281" y="7160"/>
                  <a:pt x="441" y="7320"/>
                  <a:pt x="633" y="7431"/>
                </a:cubicBezTo>
                <a:cubicBezTo>
                  <a:pt x="826" y="7542"/>
                  <a:pt x="1044" y="7601"/>
                  <a:pt x="1267" y="7601"/>
                </a:cubicBezTo>
                <a:lnTo>
                  <a:pt x="7134" y="7600"/>
                </a:lnTo>
                <a:lnTo>
                  <a:pt x="7134" y="7601"/>
                </a:lnTo>
                <a:cubicBezTo>
                  <a:pt x="7357" y="7601"/>
                  <a:pt x="7575" y="7542"/>
                  <a:pt x="7768" y="7431"/>
                </a:cubicBezTo>
                <a:cubicBezTo>
                  <a:pt x="7960" y="7320"/>
                  <a:pt x="8120" y="7160"/>
                  <a:pt x="8231" y="6968"/>
                </a:cubicBezTo>
                <a:cubicBezTo>
                  <a:pt x="8342" y="6775"/>
                  <a:pt x="8401" y="6557"/>
                  <a:pt x="8401" y="6334"/>
                </a:cubicBezTo>
                <a:lnTo>
                  <a:pt x="8401" y="1266"/>
                </a:lnTo>
                <a:lnTo>
                  <a:pt x="8401" y="1267"/>
                </a:lnTo>
                <a:lnTo>
                  <a:pt x="8401" y="1267"/>
                </a:lnTo>
                <a:cubicBezTo>
                  <a:pt x="8401" y="1044"/>
                  <a:pt x="8342" y="826"/>
                  <a:pt x="8231" y="633"/>
                </a:cubicBezTo>
                <a:cubicBezTo>
                  <a:pt x="8120" y="441"/>
                  <a:pt x="7960" y="281"/>
                  <a:pt x="7768" y="170"/>
                </a:cubicBezTo>
                <a:cubicBezTo>
                  <a:pt x="7575" y="59"/>
                  <a:pt x="7357" y="0"/>
                  <a:pt x="7134" y="0"/>
                </a:cubicBezTo>
                <a:lnTo>
                  <a:pt x="1266" y="0"/>
                </a:lnTo>
              </a:path>
            </a:pathLst>
          </a:cu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"/>
          <p:cNvSpPr/>
          <p:nvPr/>
        </p:nvSpPr>
        <p:spPr>
          <a:xfrm rot="16200000">
            <a:off x="972360" y="1331640"/>
            <a:ext cx="3024000" cy="2736000"/>
          </a:xfrm>
          <a:custGeom>
            <a:avLst/>
            <a:gdLst/>
            <a:ahLst/>
            <a:rect l="0" t="0" r="r" b="b"/>
            <a:pathLst>
              <a:path w="8402" h="7602">
                <a:moveTo>
                  <a:pt x="1266" y="0"/>
                </a:moveTo>
                <a:lnTo>
                  <a:pt x="1267" y="0"/>
                </a:lnTo>
                <a:cubicBezTo>
                  <a:pt x="1044" y="0"/>
                  <a:pt x="826" y="59"/>
                  <a:pt x="633" y="170"/>
                </a:cubicBezTo>
                <a:cubicBezTo>
                  <a:pt x="441" y="281"/>
                  <a:pt x="281" y="441"/>
                  <a:pt x="170" y="633"/>
                </a:cubicBezTo>
                <a:cubicBezTo>
                  <a:pt x="59" y="826"/>
                  <a:pt x="0" y="1044"/>
                  <a:pt x="0" y="1267"/>
                </a:cubicBezTo>
                <a:lnTo>
                  <a:pt x="0" y="6334"/>
                </a:lnTo>
                <a:lnTo>
                  <a:pt x="0" y="6334"/>
                </a:lnTo>
                <a:cubicBezTo>
                  <a:pt x="0" y="6557"/>
                  <a:pt x="59" y="6775"/>
                  <a:pt x="170" y="6968"/>
                </a:cubicBezTo>
                <a:cubicBezTo>
                  <a:pt x="281" y="7160"/>
                  <a:pt x="441" y="7320"/>
                  <a:pt x="633" y="7431"/>
                </a:cubicBezTo>
                <a:cubicBezTo>
                  <a:pt x="826" y="7542"/>
                  <a:pt x="1044" y="7601"/>
                  <a:pt x="1267" y="7601"/>
                </a:cubicBezTo>
                <a:lnTo>
                  <a:pt x="7134" y="7600"/>
                </a:lnTo>
                <a:lnTo>
                  <a:pt x="7134" y="7601"/>
                </a:lnTo>
                <a:cubicBezTo>
                  <a:pt x="7357" y="7601"/>
                  <a:pt x="7575" y="7542"/>
                  <a:pt x="7768" y="7431"/>
                </a:cubicBezTo>
                <a:cubicBezTo>
                  <a:pt x="7960" y="7320"/>
                  <a:pt x="8120" y="7160"/>
                  <a:pt x="8231" y="6968"/>
                </a:cubicBezTo>
                <a:cubicBezTo>
                  <a:pt x="8342" y="6775"/>
                  <a:pt x="8401" y="6557"/>
                  <a:pt x="8401" y="6334"/>
                </a:cubicBezTo>
                <a:lnTo>
                  <a:pt x="8401" y="1266"/>
                </a:lnTo>
                <a:lnTo>
                  <a:pt x="8401" y="1267"/>
                </a:lnTo>
                <a:lnTo>
                  <a:pt x="8401" y="1267"/>
                </a:lnTo>
                <a:cubicBezTo>
                  <a:pt x="8401" y="1044"/>
                  <a:pt x="8342" y="826"/>
                  <a:pt x="8231" y="633"/>
                </a:cubicBezTo>
                <a:cubicBezTo>
                  <a:pt x="8120" y="441"/>
                  <a:pt x="7960" y="281"/>
                  <a:pt x="7768" y="170"/>
                </a:cubicBezTo>
                <a:cubicBezTo>
                  <a:pt x="7575" y="59"/>
                  <a:pt x="7357" y="0"/>
                  <a:pt x="7134" y="0"/>
                </a:cubicBezTo>
                <a:lnTo>
                  <a:pt x="1266" y="0"/>
                </a:lnTo>
              </a:path>
            </a:pathLst>
          </a:cu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51" name=""/>
          <p:cNvSpPr/>
          <p:nvPr/>
        </p:nvSpPr>
        <p:spPr>
          <a:xfrm rot="16200000">
            <a:off x="1692360" y="1331640"/>
            <a:ext cx="3024000" cy="2736000"/>
          </a:xfrm>
          <a:custGeom>
            <a:avLst/>
            <a:gdLst/>
            <a:ahLst/>
            <a:rect l="0" t="0" r="r" b="b"/>
            <a:pathLst>
              <a:path w="8402" h="7602">
                <a:moveTo>
                  <a:pt x="1266" y="0"/>
                </a:moveTo>
                <a:lnTo>
                  <a:pt x="1267" y="0"/>
                </a:lnTo>
                <a:cubicBezTo>
                  <a:pt x="1044" y="0"/>
                  <a:pt x="826" y="59"/>
                  <a:pt x="633" y="170"/>
                </a:cubicBezTo>
                <a:cubicBezTo>
                  <a:pt x="441" y="281"/>
                  <a:pt x="281" y="441"/>
                  <a:pt x="170" y="633"/>
                </a:cubicBezTo>
                <a:cubicBezTo>
                  <a:pt x="59" y="826"/>
                  <a:pt x="0" y="1044"/>
                  <a:pt x="0" y="1267"/>
                </a:cubicBezTo>
                <a:lnTo>
                  <a:pt x="0" y="6334"/>
                </a:lnTo>
                <a:lnTo>
                  <a:pt x="0" y="6334"/>
                </a:lnTo>
                <a:cubicBezTo>
                  <a:pt x="0" y="6557"/>
                  <a:pt x="59" y="6775"/>
                  <a:pt x="170" y="6968"/>
                </a:cubicBezTo>
                <a:cubicBezTo>
                  <a:pt x="281" y="7160"/>
                  <a:pt x="441" y="7320"/>
                  <a:pt x="633" y="7431"/>
                </a:cubicBezTo>
                <a:cubicBezTo>
                  <a:pt x="826" y="7542"/>
                  <a:pt x="1044" y="7601"/>
                  <a:pt x="1267" y="7601"/>
                </a:cubicBezTo>
                <a:lnTo>
                  <a:pt x="7134" y="7600"/>
                </a:lnTo>
                <a:lnTo>
                  <a:pt x="7134" y="7601"/>
                </a:lnTo>
                <a:cubicBezTo>
                  <a:pt x="7357" y="7601"/>
                  <a:pt x="7575" y="7542"/>
                  <a:pt x="7768" y="7431"/>
                </a:cubicBezTo>
                <a:cubicBezTo>
                  <a:pt x="7960" y="7320"/>
                  <a:pt x="8120" y="7160"/>
                  <a:pt x="8231" y="6968"/>
                </a:cubicBezTo>
                <a:cubicBezTo>
                  <a:pt x="8342" y="6775"/>
                  <a:pt x="8401" y="6557"/>
                  <a:pt x="8401" y="6334"/>
                </a:cubicBezTo>
                <a:lnTo>
                  <a:pt x="8401" y="1266"/>
                </a:lnTo>
                <a:lnTo>
                  <a:pt x="8401" y="1267"/>
                </a:lnTo>
                <a:lnTo>
                  <a:pt x="8401" y="1267"/>
                </a:lnTo>
                <a:cubicBezTo>
                  <a:pt x="8401" y="1044"/>
                  <a:pt x="8342" y="826"/>
                  <a:pt x="8231" y="633"/>
                </a:cubicBezTo>
                <a:cubicBezTo>
                  <a:pt x="8120" y="441"/>
                  <a:pt x="7960" y="281"/>
                  <a:pt x="7768" y="170"/>
                </a:cubicBezTo>
                <a:cubicBezTo>
                  <a:pt x="7575" y="59"/>
                  <a:pt x="7357" y="0"/>
                  <a:pt x="7134" y="0"/>
                </a:cubicBezTo>
                <a:lnTo>
                  <a:pt x="1266" y="0"/>
                </a:lnTo>
              </a:path>
            </a:pathLst>
          </a:cu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52" name=""/>
          <p:cNvSpPr/>
          <p:nvPr/>
        </p:nvSpPr>
        <p:spPr>
          <a:xfrm rot="16200000">
            <a:off x="2412360" y="1331640"/>
            <a:ext cx="3024000" cy="2736000"/>
          </a:xfrm>
          <a:custGeom>
            <a:avLst/>
            <a:gdLst/>
            <a:ahLst/>
            <a:rect l="0" t="0" r="r" b="b"/>
            <a:pathLst>
              <a:path w="8402" h="7602">
                <a:moveTo>
                  <a:pt x="1266" y="0"/>
                </a:moveTo>
                <a:lnTo>
                  <a:pt x="1267" y="0"/>
                </a:lnTo>
                <a:cubicBezTo>
                  <a:pt x="1044" y="0"/>
                  <a:pt x="826" y="59"/>
                  <a:pt x="633" y="170"/>
                </a:cubicBezTo>
                <a:cubicBezTo>
                  <a:pt x="441" y="281"/>
                  <a:pt x="281" y="441"/>
                  <a:pt x="170" y="633"/>
                </a:cubicBezTo>
                <a:cubicBezTo>
                  <a:pt x="59" y="826"/>
                  <a:pt x="0" y="1044"/>
                  <a:pt x="0" y="1267"/>
                </a:cubicBezTo>
                <a:lnTo>
                  <a:pt x="0" y="6334"/>
                </a:lnTo>
                <a:lnTo>
                  <a:pt x="0" y="6334"/>
                </a:lnTo>
                <a:cubicBezTo>
                  <a:pt x="0" y="6557"/>
                  <a:pt x="59" y="6775"/>
                  <a:pt x="170" y="6968"/>
                </a:cubicBezTo>
                <a:cubicBezTo>
                  <a:pt x="281" y="7160"/>
                  <a:pt x="441" y="7320"/>
                  <a:pt x="633" y="7431"/>
                </a:cubicBezTo>
                <a:cubicBezTo>
                  <a:pt x="826" y="7542"/>
                  <a:pt x="1044" y="7601"/>
                  <a:pt x="1267" y="7601"/>
                </a:cubicBezTo>
                <a:lnTo>
                  <a:pt x="7134" y="7600"/>
                </a:lnTo>
                <a:lnTo>
                  <a:pt x="7134" y="7601"/>
                </a:lnTo>
                <a:cubicBezTo>
                  <a:pt x="7357" y="7601"/>
                  <a:pt x="7575" y="7542"/>
                  <a:pt x="7768" y="7431"/>
                </a:cubicBezTo>
                <a:cubicBezTo>
                  <a:pt x="7960" y="7320"/>
                  <a:pt x="8120" y="7160"/>
                  <a:pt x="8231" y="6968"/>
                </a:cubicBezTo>
                <a:cubicBezTo>
                  <a:pt x="8342" y="6775"/>
                  <a:pt x="8401" y="6557"/>
                  <a:pt x="8401" y="6334"/>
                </a:cubicBezTo>
                <a:lnTo>
                  <a:pt x="8401" y="1266"/>
                </a:lnTo>
                <a:lnTo>
                  <a:pt x="8401" y="1267"/>
                </a:lnTo>
                <a:lnTo>
                  <a:pt x="8401" y="1267"/>
                </a:lnTo>
                <a:cubicBezTo>
                  <a:pt x="8401" y="1044"/>
                  <a:pt x="8342" y="826"/>
                  <a:pt x="8231" y="633"/>
                </a:cubicBezTo>
                <a:cubicBezTo>
                  <a:pt x="8120" y="441"/>
                  <a:pt x="7960" y="281"/>
                  <a:pt x="7768" y="170"/>
                </a:cubicBezTo>
                <a:cubicBezTo>
                  <a:pt x="7575" y="59"/>
                  <a:pt x="7357" y="0"/>
                  <a:pt x="7134" y="0"/>
                </a:cubicBezTo>
                <a:lnTo>
                  <a:pt x="1266" y="0"/>
                </a:lnTo>
              </a:path>
            </a:pathLst>
          </a:cu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53" name=""/>
          <p:cNvSpPr/>
          <p:nvPr/>
        </p:nvSpPr>
        <p:spPr>
          <a:xfrm rot="16200000">
            <a:off x="3132360" y="1331640"/>
            <a:ext cx="3024000" cy="2736000"/>
          </a:xfrm>
          <a:custGeom>
            <a:avLst/>
            <a:gdLst/>
            <a:ahLst/>
            <a:rect l="0" t="0" r="r" b="b"/>
            <a:pathLst>
              <a:path w="8402" h="7602">
                <a:moveTo>
                  <a:pt x="1266" y="0"/>
                </a:moveTo>
                <a:lnTo>
                  <a:pt x="1267" y="0"/>
                </a:lnTo>
                <a:cubicBezTo>
                  <a:pt x="1044" y="0"/>
                  <a:pt x="826" y="59"/>
                  <a:pt x="633" y="170"/>
                </a:cubicBezTo>
                <a:cubicBezTo>
                  <a:pt x="441" y="281"/>
                  <a:pt x="281" y="441"/>
                  <a:pt x="170" y="633"/>
                </a:cubicBezTo>
                <a:cubicBezTo>
                  <a:pt x="59" y="826"/>
                  <a:pt x="0" y="1044"/>
                  <a:pt x="0" y="1267"/>
                </a:cubicBezTo>
                <a:lnTo>
                  <a:pt x="0" y="6334"/>
                </a:lnTo>
                <a:lnTo>
                  <a:pt x="0" y="6334"/>
                </a:lnTo>
                <a:cubicBezTo>
                  <a:pt x="0" y="6557"/>
                  <a:pt x="59" y="6775"/>
                  <a:pt x="170" y="6968"/>
                </a:cubicBezTo>
                <a:cubicBezTo>
                  <a:pt x="281" y="7160"/>
                  <a:pt x="441" y="7320"/>
                  <a:pt x="633" y="7431"/>
                </a:cubicBezTo>
                <a:cubicBezTo>
                  <a:pt x="826" y="7542"/>
                  <a:pt x="1044" y="7601"/>
                  <a:pt x="1267" y="7601"/>
                </a:cubicBezTo>
                <a:lnTo>
                  <a:pt x="7134" y="7600"/>
                </a:lnTo>
                <a:lnTo>
                  <a:pt x="7134" y="7601"/>
                </a:lnTo>
                <a:cubicBezTo>
                  <a:pt x="7357" y="7601"/>
                  <a:pt x="7575" y="7542"/>
                  <a:pt x="7768" y="7431"/>
                </a:cubicBezTo>
                <a:cubicBezTo>
                  <a:pt x="7960" y="7320"/>
                  <a:pt x="8120" y="7160"/>
                  <a:pt x="8231" y="6968"/>
                </a:cubicBezTo>
                <a:cubicBezTo>
                  <a:pt x="8342" y="6775"/>
                  <a:pt x="8401" y="6557"/>
                  <a:pt x="8401" y="6334"/>
                </a:cubicBezTo>
                <a:lnTo>
                  <a:pt x="8401" y="1266"/>
                </a:lnTo>
                <a:lnTo>
                  <a:pt x="8401" y="1267"/>
                </a:lnTo>
                <a:lnTo>
                  <a:pt x="8401" y="1267"/>
                </a:lnTo>
                <a:cubicBezTo>
                  <a:pt x="8401" y="1044"/>
                  <a:pt x="8342" y="826"/>
                  <a:pt x="8231" y="633"/>
                </a:cubicBezTo>
                <a:cubicBezTo>
                  <a:pt x="8120" y="441"/>
                  <a:pt x="7960" y="281"/>
                  <a:pt x="7768" y="170"/>
                </a:cubicBezTo>
                <a:cubicBezTo>
                  <a:pt x="7575" y="59"/>
                  <a:pt x="7357" y="0"/>
                  <a:pt x="7134" y="0"/>
                </a:cubicBezTo>
                <a:lnTo>
                  <a:pt x="1266" y="0"/>
                </a:lnTo>
              </a:path>
            </a:pathLst>
          </a:cu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54" name=""/>
          <p:cNvSpPr/>
          <p:nvPr/>
        </p:nvSpPr>
        <p:spPr>
          <a:xfrm rot="16200000">
            <a:off x="3852360" y="1331640"/>
            <a:ext cx="3024000" cy="2736000"/>
          </a:xfrm>
          <a:custGeom>
            <a:avLst/>
            <a:gdLst/>
            <a:ahLst/>
            <a:rect l="0" t="0" r="r" b="b"/>
            <a:pathLst>
              <a:path w="8402" h="7602">
                <a:moveTo>
                  <a:pt x="1266" y="0"/>
                </a:moveTo>
                <a:lnTo>
                  <a:pt x="1267" y="0"/>
                </a:lnTo>
                <a:cubicBezTo>
                  <a:pt x="1044" y="0"/>
                  <a:pt x="826" y="59"/>
                  <a:pt x="633" y="170"/>
                </a:cubicBezTo>
                <a:cubicBezTo>
                  <a:pt x="441" y="281"/>
                  <a:pt x="281" y="441"/>
                  <a:pt x="170" y="633"/>
                </a:cubicBezTo>
                <a:cubicBezTo>
                  <a:pt x="59" y="826"/>
                  <a:pt x="0" y="1044"/>
                  <a:pt x="0" y="1267"/>
                </a:cubicBezTo>
                <a:lnTo>
                  <a:pt x="0" y="6334"/>
                </a:lnTo>
                <a:lnTo>
                  <a:pt x="0" y="6334"/>
                </a:lnTo>
                <a:cubicBezTo>
                  <a:pt x="0" y="6557"/>
                  <a:pt x="59" y="6775"/>
                  <a:pt x="170" y="6968"/>
                </a:cubicBezTo>
                <a:cubicBezTo>
                  <a:pt x="281" y="7160"/>
                  <a:pt x="441" y="7320"/>
                  <a:pt x="633" y="7431"/>
                </a:cubicBezTo>
                <a:cubicBezTo>
                  <a:pt x="826" y="7542"/>
                  <a:pt x="1044" y="7601"/>
                  <a:pt x="1267" y="7601"/>
                </a:cubicBezTo>
                <a:lnTo>
                  <a:pt x="7134" y="7600"/>
                </a:lnTo>
                <a:lnTo>
                  <a:pt x="7134" y="7601"/>
                </a:lnTo>
                <a:cubicBezTo>
                  <a:pt x="7357" y="7601"/>
                  <a:pt x="7575" y="7542"/>
                  <a:pt x="7768" y="7431"/>
                </a:cubicBezTo>
                <a:cubicBezTo>
                  <a:pt x="7960" y="7320"/>
                  <a:pt x="8120" y="7160"/>
                  <a:pt x="8231" y="6968"/>
                </a:cubicBezTo>
                <a:cubicBezTo>
                  <a:pt x="8342" y="6775"/>
                  <a:pt x="8401" y="6557"/>
                  <a:pt x="8401" y="6334"/>
                </a:cubicBezTo>
                <a:lnTo>
                  <a:pt x="8401" y="1266"/>
                </a:lnTo>
                <a:lnTo>
                  <a:pt x="8401" y="1267"/>
                </a:lnTo>
                <a:lnTo>
                  <a:pt x="8401" y="1267"/>
                </a:lnTo>
                <a:cubicBezTo>
                  <a:pt x="8401" y="1044"/>
                  <a:pt x="8342" y="826"/>
                  <a:pt x="8231" y="633"/>
                </a:cubicBezTo>
                <a:cubicBezTo>
                  <a:pt x="8120" y="441"/>
                  <a:pt x="7960" y="281"/>
                  <a:pt x="7768" y="170"/>
                </a:cubicBezTo>
                <a:cubicBezTo>
                  <a:pt x="7575" y="59"/>
                  <a:pt x="7357" y="0"/>
                  <a:pt x="7134" y="0"/>
                </a:cubicBezTo>
                <a:lnTo>
                  <a:pt x="1266" y="0"/>
                </a:lnTo>
              </a:path>
            </a:pathLst>
          </a:cu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ru-RU" sz="4000" spc="-1" strike="noStrike">
                <a:latin typeface="Arial"/>
              </a:rPr>
              <a:t>t/N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355" name=""/>
          <p:cNvSpPr/>
          <p:nvPr/>
        </p:nvSpPr>
        <p:spPr>
          <a:xfrm rot="16200000">
            <a:off x="719640" y="2844360"/>
            <a:ext cx="72000" cy="720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"/>
          <p:cNvSpPr/>
          <p:nvPr/>
        </p:nvSpPr>
        <p:spPr>
          <a:xfrm rot="16200000">
            <a:off x="1440000" y="2844360"/>
            <a:ext cx="72000" cy="720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57" name=""/>
          <p:cNvSpPr/>
          <p:nvPr/>
        </p:nvSpPr>
        <p:spPr>
          <a:xfrm rot="16200000">
            <a:off x="2160360" y="2844360"/>
            <a:ext cx="72000" cy="720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"/>
          <p:cNvSpPr/>
          <p:nvPr/>
        </p:nvSpPr>
        <p:spPr>
          <a:xfrm rot="16200000">
            <a:off x="2844360" y="2844360"/>
            <a:ext cx="72000" cy="720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59" name=""/>
          <p:cNvSpPr/>
          <p:nvPr/>
        </p:nvSpPr>
        <p:spPr>
          <a:xfrm rot="16200000">
            <a:off x="3564360" y="2844360"/>
            <a:ext cx="72000" cy="720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0" name=""/>
          <p:cNvSpPr/>
          <p:nvPr/>
        </p:nvSpPr>
        <p:spPr>
          <a:xfrm rot="16200000">
            <a:off x="4284360" y="2844360"/>
            <a:ext cx="72000" cy="720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1" name=""/>
          <p:cNvSpPr/>
          <p:nvPr/>
        </p:nvSpPr>
        <p:spPr>
          <a:xfrm flipH="1" flipV="1">
            <a:off x="4103640" y="2484360"/>
            <a:ext cx="288000" cy="504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"/>
          <p:cNvSpPr txBox="1"/>
          <p:nvPr/>
        </p:nvSpPr>
        <p:spPr>
          <a:xfrm>
            <a:off x="1512000" y="252000"/>
            <a:ext cx="6408000" cy="713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ru-RU" sz="2400" spc="-1" strike="noStrike">
                <a:solidFill>
                  <a:srgbClr val="2a6099"/>
                </a:solidFill>
                <a:latin typeface="Arial"/>
              </a:rPr>
              <a:t>Учет следов космических частиц</a:t>
            </a:r>
            <a:endParaRPr b="0" lang="ru-RU" sz="2400" spc="-1" strike="noStrike">
              <a:latin typeface="Arial"/>
            </a:endParaRPr>
          </a:p>
          <a:p>
            <a:pPr algn="ctr"/>
            <a:r>
              <a:rPr b="1" lang="ru-RU" sz="2000" spc="-1" strike="noStrike">
                <a:solidFill>
                  <a:srgbClr val="2a6099"/>
                </a:solidFill>
                <a:latin typeface="Arial"/>
              </a:rPr>
              <a:t>I. Медианная фильтрация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63" name=""/>
          <p:cNvSpPr txBox="1"/>
          <p:nvPr/>
        </p:nvSpPr>
        <p:spPr>
          <a:xfrm>
            <a:off x="6840000" y="1224000"/>
            <a:ext cx="3096000" cy="2799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1600" spc="-1" strike="noStrike">
                <a:latin typeface="Arial"/>
              </a:rPr>
              <a:t> </a:t>
            </a:r>
            <a:r>
              <a:rPr b="0" lang="ru-RU" sz="1600" spc="-1" strike="noStrike">
                <a:latin typeface="Arial"/>
              </a:rPr>
              <a:t>Анализ последовательности значений пикселя (x,y) каждого ПЗС кадра.</a:t>
            </a:r>
            <a:endParaRPr b="0" lang="ru-RU" sz="1600" spc="-1" strike="noStrike">
              <a:latin typeface="Arial"/>
            </a:endParaRPr>
          </a:p>
          <a:p>
            <a:pPr algn="ctr"/>
            <a:endParaRPr b="0" lang="ru-RU" sz="1600" spc="-1" strike="noStrike">
              <a:latin typeface="Arial"/>
            </a:endParaRPr>
          </a:p>
          <a:p>
            <a:pPr algn="ctr"/>
            <a:r>
              <a:rPr b="0" lang="ru-RU" sz="1600" spc="-1" strike="noStrike" u="sng">
                <a:uFillTx/>
                <a:latin typeface="Arial"/>
              </a:rPr>
              <a:t>Предположение</a:t>
            </a:r>
            <a:r>
              <a:rPr b="0" lang="ru-RU" sz="1600" spc="-1" strike="noStrike">
                <a:latin typeface="Arial"/>
              </a:rPr>
              <a:t>:</a:t>
            </a:r>
            <a:endParaRPr b="0" lang="ru-RU" sz="1600" spc="-1" strike="noStrike">
              <a:latin typeface="Arial"/>
            </a:endParaRPr>
          </a:p>
          <a:p>
            <a:pPr algn="ctr"/>
            <a:r>
              <a:rPr b="0" lang="ru-RU" sz="1600" spc="-1" strike="noStrike">
                <a:latin typeface="Arial"/>
              </a:rPr>
              <a:t>одинаковые значения пикселей в пределах ошибок</a:t>
            </a:r>
            <a:endParaRPr b="0" lang="ru-RU" sz="1600" spc="-1" strike="noStrike">
              <a:latin typeface="Arial"/>
            </a:endParaRPr>
          </a:p>
          <a:p>
            <a:pPr algn="ctr"/>
            <a:endParaRPr b="0" lang="ru-RU" sz="1600" spc="-1" strike="noStrike">
              <a:latin typeface="Arial"/>
            </a:endParaRPr>
          </a:p>
          <a:p>
            <a:pPr algn="ctr"/>
            <a:r>
              <a:rPr b="0" lang="ru-RU" sz="1600" spc="-1" strike="noStrike" u="sng">
                <a:uFillTx/>
                <a:latin typeface="Arial"/>
              </a:rPr>
              <a:t>Требование</a:t>
            </a:r>
            <a:r>
              <a:rPr b="0" lang="ru-RU" sz="1600" spc="-1" strike="noStrike">
                <a:latin typeface="Arial"/>
              </a:rPr>
              <a:t>:</a:t>
            </a:r>
            <a:endParaRPr b="0" lang="ru-RU" sz="1600" spc="-1" strike="noStrike">
              <a:latin typeface="Arial"/>
            </a:endParaRPr>
          </a:p>
          <a:p>
            <a:pPr algn="ctr"/>
            <a:r>
              <a:rPr b="0" lang="ru-RU" sz="1600" spc="-1" strike="noStrike">
                <a:latin typeface="Arial"/>
              </a:rPr>
              <a:t>одинаковые условия и время экспозиции каждого ПЗС кадра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64" name=""/>
          <p:cNvSpPr txBox="1"/>
          <p:nvPr/>
        </p:nvSpPr>
        <p:spPr>
          <a:xfrm>
            <a:off x="418320" y="2952000"/>
            <a:ext cx="625680" cy="34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(x,y)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65" name=""/>
          <p:cNvSpPr txBox="1"/>
          <p:nvPr/>
        </p:nvSpPr>
        <p:spPr>
          <a:xfrm>
            <a:off x="1138320" y="2952360"/>
            <a:ext cx="625680" cy="34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(x,y)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66" name=""/>
          <p:cNvSpPr txBox="1"/>
          <p:nvPr/>
        </p:nvSpPr>
        <p:spPr>
          <a:xfrm>
            <a:off x="1858320" y="2952360"/>
            <a:ext cx="625680" cy="34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(x,y)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67" name=""/>
          <p:cNvSpPr txBox="1"/>
          <p:nvPr/>
        </p:nvSpPr>
        <p:spPr>
          <a:xfrm>
            <a:off x="2578320" y="2952360"/>
            <a:ext cx="625680" cy="34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(x,y)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68" name=""/>
          <p:cNvSpPr txBox="1"/>
          <p:nvPr/>
        </p:nvSpPr>
        <p:spPr>
          <a:xfrm>
            <a:off x="3298320" y="2952360"/>
            <a:ext cx="625680" cy="34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(x,y)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69" name=""/>
          <p:cNvSpPr txBox="1"/>
          <p:nvPr/>
        </p:nvSpPr>
        <p:spPr>
          <a:xfrm>
            <a:off x="4018320" y="2952360"/>
            <a:ext cx="625680" cy="34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(x,y)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70" name=""/>
          <p:cNvSpPr txBox="1"/>
          <p:nvPr/>
        </p:nvSpPr>
        <p:spPr>
          <a:xfrm>
            <a:off x="540000" y="4464000"/>
            <a:ext cx="648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257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71" name=""/>
          <p:cNvSpPr txBox="1"/>
          <p:nvPr/>
        </p:nvSpPr>
        <p:spPr>
          <a:xfrm>
            <a:off x="1188000" y="4464000"/>
            <a:ext cx="648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263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72" name=""/>
          <p:cNvSpPr txBox="1"/>
          <p:nvPr/>
        </p:nvSpPr>
        <p:spPr>
          <a:xfrm>
            <a:off x="1980000" y="4464000"/>
            <a:ext cx="648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271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73" name=""/>
          <p:cNvSpPr txBox="1"/>
          <p:nvPr/>
        </p:nvSpPr>
        <p:spPr>
          <a:xfrm>
            <a:off x="2700000" y="4464000"/>
            <a:ext cx="648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245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74" name=""/>
          <p:cNvSpPr txBox="1"/>
          <p:nvPr/>
        </p:nvSpPr>
        <p:spPr>
          <a:xfrm>
            <a:off x="3420000" y="4464000"/>
            <a:ext cx="648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251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75" name=""/>
          <p:cNvSpPr txBox="1"/>
          <p:nvPr/>
        </p:nvSpPr>
        <p:spPr>
          <a:xfrm>
            <a:off x="4140000" y="4464000"/>
            <a:ext cx="648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445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76" name=""/>
          <p:cNvSpPr txBox="1"/>
          <p:nvPr/>
        </p:nvSpPr>
        <p:spPr>
          <a:xfrm>
            <a:off x="1692000" y="5301720"/>
            <a:ext cx="4608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latin typeface="Arial"/>
                <a:ea typeface="WenQuanYi Zen Hei"/>
              </a:rPr>
              <a:t>245     251      257     263      271     </a:t>
            </a:r>
            <a:r>
              <a:rPr b="0" lang="ru-RU" sz="1800" spc="-1" strike="noStrike">
                <a:latin typeface="Arial"/>
              </a:rPr>
              <a:t>445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77" name=""/>
          <p:cNvSpPr txBox="1"/>
          <p:nvPr/>
        </p:nvSpPr>
        <p:spPr>
          <a:xfrm>
            <a:off x="540000" y="4968000"/>
            <a:ext cx="257508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400" spc="-1" strike="noStrike">
                <a:latin typeface="Arial"/>
              </a:rPr>
              <a:t>Сортировка по возрастанию: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78" name=""/>
          <p:cNvSpPr/>
          <p:nvPr/>
        </p:nvSpPr>
        <p:spPr>
          <a:xfrm flipV="1">
            <a:off x="3996000" y="5616000"/>
            <a:ext cx="0" cy="504000"/>
          </a:xfrm>
          <a:prstGeom prst="line">
            <a:avLst/>
          </a:prstGeom>
          <a:ln w="29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9" name=""/>
          <p:cNvSpPr txBox="1"/>
          <p:nvPr/>
        </p:nvSpPr>
        <p:spPr>
          <a:xfrm>
            <a:off x="720000" y="6120000"/>
            <a:ext cx="6573960" cy="137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1800" spc="-1" strike="noStrike">
                <a:solidFill>
                  <a:srgbClr val="ff0000"/>
                </a:solidFill>
                <a:latin typeface="Arial"/>
              </a:rPr>
              <a:t>медианное значение (260)</a:t>
            </a:r>
            <a:endParaRPr b="0" lang="ru-RU" sz="1800" spc="-1" strike="noStrike">
              <a:latin typeface="Arial"/>
            </a:endParaRPr>
          </a:p>
          <a:p>
            <a:pPr algn="ctr"/>
            <a:r>
              <a:rPr b="0" lang="ru-RU" sz="1800" spc="-1" strike="noStrike">
                <a:latin typeface="Arial"/>
              </a:rPr>
              <a:t>=</a:t>
            </a:r>
            <a:endParaRPr b="0" lang="ru-RU" sz="1800" spc="-1" strike="noStrike">
              <a:latin typeface="Arial"/>
            </a:endParaRPr>
          </a:p>
          <a:p>
            <a:pPr algn="ctr"/>
            <a:r>
              <a:rPr b="0" lang="ru-RU" sz="1800" spc="-1" strike="noStrike">
                <a:latin typeface="Arial"/>
              </a:rPr>
              <a:t>среднему значению (нечетное количество)</a:t>
            </a:r>
            <a:endParaRPr b="0" lang="ru-RU" sz="1800" spc="-1" strike="noStrike">
              <a:latin typeface="Arial"/>
            </a:endParaRPr>
          </a:p>
          <a:p>
            <a:pPr algn="ctr"/>
            <a:r>
              <a:rPr b="0" lang="ru-RU" sz="1800" spc="-1" strike="noStrike">
                <a:latin typeface="Arial"/>
              </a:rPr>
              <a:t>или</a:t>
            </a:r>
            <a:endParaRPr b="0" lang="ru-RU" sz="1800" spc="-1" strike="noStrike">
              <a:latin typeface="Arial"/>
            </a:endParaRPr>
          </a:p>
          <a:p>
            <a:pPr algn="ctr"/>
            <a:r>
              <a:rPr b="0" lang="ru-RU" sz="1800" spc="-1" strike="noStrike">
                <a:latin typeface="Arial"/>
              </a:rPr>
              <a:t>усредненному значению двух соседних (четное количество)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80" name=""/>
          <p:cNvSpPr/>
          <p:nvPr/>
        </p:nvSpPr>
        <p:spPr>
          <a:xfrm>
            <a:off x="5472000" y="5112000"/>
            <a:ext cx="792000" cy="72000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1" name=""/>
          <p:cNvSpPr txBox="1"/>
          <p:nvPr/>
        </p:nvSpPr>
        <p:spPr>
          <a:xfrm>
            <a:off x="6768000" y="4608000"/>
            <a:ext cx="3240000" cy="216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 u="sng">
                <a:uFillTx/>
                <a:latin typeface="Arial"/>
              </a:rPr>
              <a:t>Итоговое значение:</a:t>
            </a:r>
            <a:endParaRPr b="0" lang="ru-RU" sz="1800" spc="-1" strike="noStrike">
              <a:latin typeface="Arial"/>
            </a:endParaRPr>
          </a:p>
          <a:p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0" lang="ru-RU" sz="1800" spc="-1" strike="noStrike">
                <a:latin typeface="Arial"/>
              </a:rPr>
              <a:t>Медианное </a:t>
            </a:r>
            <a:r>
              <a:rPr b="1" lang="ru-RU" sz="1800" spc="-1" strike="noStrike">
                <a:solidFill>
                  <a:srgbClr val="ff0000"/>
                </a:solidFill>
                <a:latin typeface="Arial"/>
              </a:rPr>
              <a:t>260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0" lang="ru-RU" sz="1800" spc="-1" strike="noStrike">
                <a:latin typeface="Arial"/>
              </a:rPr>
              <a:t>Усредненное по всем пикселям (с «космиком» заменяем на медианное значение)  </a:t>
            </a:r>
            <a:r>
              <a:rPr b="1" lang="ru-RU" sz="1800" spc="-1" strike="noStrike">
                <a:solidFill>
                  <a:srgbClr val="ff0000"/>
                </a:solidFill>
                <a:latin typeface="Arial"/>
              </a:rPr>
              <a:t>258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"/>
          <p:cNvGrpSpPr/>
          <p:nvPr/>
        </p:nvGrpSpPr>
        <p:grpSpPr>
          <a:xfrm>
            <a:off x="3528360" y="1187640"/>
            <a:ext cx="2736000" cy="3024000"/>
            <a:chOff x="3528360" y="1187640"/>
            <a:chExt cx="2736000" cy="3024000"/>
          </a:xfrm>
        </p:grpSpPr>
        <p:sp>
          <p:nvSpPr>
            <p:cNvPr id="383" name=""/>
            <p:cNvSpPr/>
            <p:nvPr/>
          </p:nvSpPr>
          <p:spPr>
            <a:xfrm rot="16200000">
              <a:off x="3384360" y="1331640"/>
              <a:ext cx="3024000" cy="2736000"/>
            </a:xfrm>
            <a:custGeom>
              <a:avLst/>
              <a:gdLst/>
              <a:ahLst/>
              <a:rect l="0" t="0" r="r" b="b"/>
              <a:pathLst>
                <a:path w="8402" h="7602">
                  <a:moveTo>
                    <a:pt x="1266" y="0"/>
                  </a:moveTo>
                  <a:lnTo>
                    <a:pt x="1267" y="0"/>
                  </a:lnTo>
                  <a:cubicBezTo>
                    <a:pt x="1044" y="0"/>
                    <a:pt x="826" y="59"/>
                    <a:pt x="633" y="170"/>
                  </a:cubicBezTo>
                  <a:cubicBezTo>
                    <a:pt x="441" y="281"/>
                    <a:pt x="281" y="441"/>
                    <a:pt x="170" y="633"/>
                  </a:cubicBezTo>
                  <a:cubicBezTo>
                    <a:pt x="59" y="826"/>
                    <a:pt x="0" y="1044"/>
                    <a:pt x="0" y="1267"/>
                  </a:cubicBezTo>
                  <a:lnTo>
                    <a:pt x="0" y="6334"/>
                  </a:lnTo>
                  <a:lnTo>
                    <a:pt x="0" y="6334"/>
                  </a:lnTo>
                  <a:cubicBezTo>
                    <a:pt x="0" y="6557"/>
                    <a:pt x="59" y="6775"/>
                    <a:pt x="170" y="6968"/>
                  </a:cubicBezTo>
                  <a:cubicBezTo>
                    <a:pt x="281" y="7160"/>
                    <a:pt x="441" y="7320"/>
                    <a:pt x="633" y="7431"/>
                  </a:cubicBezTo>
                  <a:cubicBezTo>
                    <a:pt x="826" y="7542"/>
                    <a:pt x="1044" y="7601"/>
                    <a:pt x="1267" y="7601"/>
                  </a:cubicBezTo>
                  <a:lnTo>
                    <a:pt x="7134" y="7600"/>
                  </a:lnTo>
                  <a:lnTo>
                    <a:pt x="7134" y="7601"/>
                  </a:lnTo>
                  <a:cubicBezTo>
                    <a:pt x="7357" y="7601"/>
                    <a:pt x="7575" y="7542"/>
                    <a:pt x="7768" y="7431"/>
                  </a:cubicBezTo>
                  <a:cubicBezTo>
                    <a:pt x="7960" y="7320"/>
                    <a:pt x="8120" y="7160"/>
                    <a:pt x="8231" y="6968"/>
                  </a:cubicBezTo>
                  <a:cubicBezTo>
                    <a:pt x="8342" y="6775"/>
                    <a:pt x="8401" y="6557"/>
                    <a:pt x="8401" y="6334"/>
                  </a:cubicBezTo>
                  <a:lnTo>
                    <a:pt x="8401" y="1266"/>
                  </a:lnTo>
                  <a:lnTo>
                    <a:pt x="8401" y="1267"/>
                  </a:lnTo>
                  <a:lnTo>
                    <a:pt x="8401" y="1267"/>
                  </a:lnTo>
                  <a:cubicBezTo>
                    <a:pt x="8401" y="1044"/>
                    <a:pt x="8342" y="826"/>
                    <a:pt x="8231" y="633"/>
                  </a:cubicBezTo>
                  <a:cubicBezTo>
                    <a:pt x="8120" y="441"/>
                    <a:pt x="7960" y="281"/>
                    <a:pt x="7768" y="170"/>
                  </a:cubicBezTo>
                  <a:cubicBezTo>
                    <a:pt x="7575" y="59"/>
                    <a:pt x="7357" y="0"/>
                    <a:pt x="7134" y="0"/>
                  </a:cubicBezTo>
                  <a:lnTo>
                    <a:pt x="1266" y="0"/>
                  </a:lnTo>
                </a:path>
              </a:pathLst>
            </a:custGeom>
            <a:solidFill>
              <a:srgbClr val="ffffd7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4" name=""/>
            <p:cNvSpPr/>
            <p:nvPr/>
          </p:nvSpPr>
          <p:spPr>
            <a:xfrm rot="16200000">
              <a:off x="3816360" y="2844360"/>
              <a:ext cx="72000" cy="72000"/>
            </a:xfrm>
            <a:prstGeom prst="ellipse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5" name=""/>
            <p:cNvSpPr/>
            <p:nvPr/>
          </p:nvSpPr>
          <p:spPr>
            <a:xfrm flipH="1" flipV="1">
              <a:off x="3672000" y="2592000"/>
              <a:ext cx="288000" cy="504000"/>
            </a:xfrm>
            <a:prstGeom prst="line">
              <a:avLst/>
            </a:prstGeom>
            <a:ln w="0"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86" name=""/>
          <p:cNvSpPr txBox="1"/>
          <p:nvPr/>
        </p:nvSpPr>
        <p:spPr>
          <a:xfrm>
            <a:off x="1512000" y="252000"/>
            <a:ext cx="6408000" cy="713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ru-RU" sz="2400" spc="-1" strike="noStrike">
                <a:solidFill>
                  <a:srgbClr val="2a6099"/>
                </a:solidFill>
                <a:latin typeface="Arial"/>
              </a:rPr>
              <a:t>Учет следов космических частиц</a:t>
            </a:r>
            <a:endParaRPr b="0" lang="ru-RU" sz="2400" spc="-1" strike="noStrike">
              <a:latin typeface="Arial"/>
            </a:endParaRPr>
          </a:p>
          <a:p>
            <a:pPr algn="ctr"/>
            <a:r>
              <a:rPr b="1" lang="ru-RU" sz="2000" spc="-1" strike="noStrike">
                <a:solidFill>
                  <a:srgbClr val="2a6099"/>
                </a:solidFill>
                <a:latin typeface="Arial"/>
              </a:rPr>
              <a:t>II. Анализ интенсивности соседних пикселей</a:t>
            </a:r>
            <a:endParaRPr b="0" lang="ru-RU" sz="2000" spc="-1" strike="noStrike">
              <a:latin typeface="Arial"/>
            </a:endParaRPr>
          </a:p>
        </p:txBody>
      </p:sp>
      <p:graphicFrame>
        <p:nvGraphicFramePr>
          <p:cNvPr id="387" name=""/>
          <p:cNvGraphicFramePr/>
          <p:nvPr/>
        </p:nvGraphicFramePr>
        <p:xfrm>
          <a:off x="2210760" y="4427640"/>
          <a:ext cx="2321280" cy="1296720"/>
        </p:xfrm>
        <a:graphic>
          <a:graphicData uri="http://schemas.openxmlformats.org/drawingml/2006/table">
            <a:tbl>
              <a:tblPr/>
              <a:tblGrid>
                <a:gridCol w="562680"/>
                <a:gridCol w="595440"/>
                <a:gridCol w="598680"/>
              </a:tblGrid>
              <a:tr h="371880">
                <a:tc>
                  <a:txBody>
                    <a:bodyPr lIns="90000" rIns="90000" tIns="46800" bIns="46800">
                      <a:noAutofit/>
                    </a:bodyPr>
                    <a:p>
                      <a:r>
                        <a:rPr b="0" lang="ru-RU" sz="1800" spc="-1" strike="noStrike">
                          <a:latin typeface="Arial"/>
                        </a:rPr>
                        <a:t>274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r>
                        <a:rPr b="0" lang="ru-RU" sz="1800" spc="-1" strike="noStrike">
                          <a:latin typeface="Arial"/>
                        </a:rPr>
                        <a:t>261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r>
                        <a:rPr b="0" lang="ru-RU" sz="1800" spc="-1" strike="noStrike">
                          <a:latin typeface="Arial"/>
                        </a:rPr>
                        <a:t>263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60360">
                <a:tc>
                  <a:txBody>
                    <a:bodyPr lIns="90000" rIns="90000" tIns="46800" bIns="46800">
                      <a:noAutofit/>
                    </a:bodyPr>
                    <a:p>
                      <a:r>
                        <a:rPr b="0" lang="ru-RU" sz="1800" spc="-1" strike="noStrike">
                          <a:latin typeface="Arial"/>
                        </a:rPr>
                        <a:t>243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r>
                        <a:rPr b="1" lang="ru-RU" sz="18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257</a:t>
                      </a:r>
                      <a:endParaRPr b="1" lang="ru-RU" sz="1800" spc="-1" strike="noStrike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r>
                        <a:rPr b="0" lang="ru-RU" sz="1800" spc="-1" strike="noStrike">
                          <a:latin typeface="Arial"/>
                        </a:rPr>
                        <a:t>250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76560">
                <a:tc>
                  <a:txBody>
                    <a:bodyPr lIns="90000" rIns="90000" tIns="46800" bIns="46800">
                      <a:noAutofit/>
                    </a:bodyPr>
                    <a:p>
                      <a:r>
                        <a:rPr b="0" lang="ru-RU" sz="1800" spc="-1" strike="noStrike">
                          <a:latin typeface="Arial"/>
                        </a:rPr>
                        <a:t>254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r>
                        <a:rPr b="0" lang="ru-RU" sz="1800" spc="-1" strike="noStrike">
                          <a:latin typeface="Arial"/>
                        </a:rPr>
                        <a:t>271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r>
                        <a:rPr b="0" lang="ru-RU" sz="1800" spc="-1" strike="noStrike">
                          <a:latin typeface="Arial"/>
                        </a:rPr>
                        <a:t>249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88" name=""/>
          <p:cNvSpPr txBox="1"/>
          <p:nvPr/>
        </p:nvSpPr>
        <p:spPr>
          <a:xfrm>
            <a:off x="2160000" y="5661360"/>
            <a:ext cx="3096000" cy="1394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Среднее 258 </a:t>
            </a:r>
            <a:r>
              <a:rPr b="0" lang="ru-RU" sz="1800" spc="-1" strike="noStrike">
                <a:latin typeface="Arial"/>
                <a:ea typeface="Arial"/>
              </a:rPr>
              <a:t>±</a:t>
            </a:r>
            <a:r>
              <a:rPr b="0" lang="ru-RU" sz="1800" spc="-1" strike="noStrike">
                <a:latin typeface="Arial"/>
              </a:rPr>
              <a:t> 10</a:t>
            </a:r>
            <a:endParaRPr b="0" lang="ru-RU" sz="1800" spc="-1" strike="noStrike">
              <a:latin typeface="Arial"/>
            </a:endParaRPr>
          </a:p>
          <a:p>
            <a:r>
              <a:rPr b="0" lang="ru-RU" sz="1800" spc="-1" strike="noStrike">
                <a:latin typeface="Arial"/>
              </a:rPr>
              <a:t>|257-258| &lt; 4 </a:t>
            </a:r>
            <a:r>
              <a:rPr b="0" lang="ru-RU" sz="1800" spc="-1" strike="noStrike">
                <a:latin typeface="Symbol"/>
              </a:rPr>
              <a:t>s</a:t>
            </a:r>
            <a:endParaRPr b="0" lang="ru-RU" sz="1800" spc="-1" strike="noStrike">
              <a:latin typeface="Arial"/>
            </a:endParaRPr>
          </a:p>
          <a:p>
            <a:endParaRPr b="0" lang="ru-RU" sz="1800" spc="-1" strike="noStrike">
              <a:latin typeface="Arial"/>
            </a:endParaRPr>
          </a:p>
          <a:p>
            <a:endParaRPr b="0" lang="ru-RU" sz="1800" spc="-1" strike="noStrike">
              <a:latin typeface="Arial"/>
            </a:endParaRPr>
          </a:p>
          <a:p>
            <a:r>
              <a:rPr b="0" lang="ru-RU" sz="1800" spc="-1" strike="noStrike">
                <a:latin typeface="Arial"/>
              </a:rPr>
              <a:t>пиксель нормальный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89" name=""/>
          <p:cNvSpPr/>
          <p:nvPr/>
        </p:nvSpPr>
        <p:spPr>
          <a:xfrm>
            <a:off x="3168000" y="6336000"/>
            <a:ext cx="0" cy="432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390" name=""/>
          <p:cNvGraphicFramePr/>
          <p:nvPr/>
        </p:nvGraphicFramePr>
        <p:xfrm>
          <a:off x="5810760" y="4427640"/>
          <a:ext cx="2321280" cy="1296720"/>
        </p:xfrm>
        <a:graphic>
          <a:graphicData uri="http://schemas.openxmlformats.org/drawingml/2006/table">
            <a:tbl>
              <a:tblPr/>
              <a:tblGrid>
                <a:gridCol w="562680"/>
                <a:gridCol w="595440"/>
                <a:gridCol w="598680"/>
              </a:tblGrid>
              <a:tr h="371880">
                <a:tc>
                  <a:txBody>
                    <a:bodyPr lIns="90000" rIns="90000" tIns="46800" bIns="46800">
                      <a:noAutofit/>
                    </a:bodyPr>
                    <a:p>
                      <a:r>
                        <a:rPr b="0" lang="ru-RU" sz="1800" spc="-1" strike="noStrike">
                          <a:latin typeface="Arial"/>
                        </a:rPr>
                        <a:t>274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r>
                        <a:rPr b="0" lang="ru-RU" sz="1800" spc="-1" strike="noStrike">
                          <a:latin typeface="Arial"/>
                        </a:rPr>
                        <a:t>261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r>
                        <a:rPr b="0" lang="ru-RU" sz="1800" spc="-1" strike="noStrike">
                          <a:latin typeface="Arial"/>
                        </a:rPr>
                        <a:t>263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60360">
                <a:tc>
                  <a:txBody>
                    <a:bodyPr lIns="90000" rIns="90000" tIns="46800" bIns="46800">
                      <a:noAutofit/>
                    </a:bodyPr>
                    <a:p>
                      <a:r>
                        <a:rPr b="0" lang="ru-RU" sz="1800" spc="-1" strike="noStrike">
                          <a:latin typeface="Arial"/>
                        </a:rPr>
                        <a:t>243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r>
                        <a:rPr b="1" lang="ru-RU" sz="18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445</a:t>
                      </a:r>
                      <a:endParaRPr b="1" lang="ru-RU" sz="1800" spc="-1" strike="noStrike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r>
                        <a:rPr b="0" lang="ru-RU" sz="1800" spc="-1" strike="noStrike">
                          <a:latin typeface="Arial"/>
                        </a:rPr>
                        <a:t>250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76560">
                <a:tc>
                  <a:txBody>
                    <a:bodyPr lIns="90000" rIns="90000" tIns="46800" bIns="46800">
                      <a:noAutofit/>
                    </a:bodyPr>
                    <a:p>
                      <a:r>
                        <a:rPr b="0" lang="ru-RU" sz="1800" spc="-1" strike="noStrike">
                          <a:latin typeface="Arial"/>
                        </a:rPr>
                        <a:t>254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r>
                        <a:rPr b="0" lang="ru-RU" sz="1800" spc="-1" strike="noStrike">
                          <a:latin typeface="Arial"/>
                        </a:rPr>
                        <a:t>271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r>
                        <a:rPr b="0" lang="ru-RU" sz="1800" spc="-1" strike="noStrike">
                          <a:latin typeface="Arial"/>
                        </a:rPr>
                        <a:t>249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91" name=""/>
          <p:cNvSpPr txBox="1"/>
          <p:nvPr/>
        </p:nvSpPr>
        <p:spPr>
          <a:xfrm>
            <a:off x="5760000" y="5661360"/>
            <a:ext cx="3096000" cy="1394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Среднее 258 </a:t>
            </a:r>
            <a:r>
              <a:rPr b="0" lang="ru-RU" sz="1800" spc="-1" strike="noStrike">
                <a:latin typeface="Arial"/>
                <a:ea typeface="Arial"/>
              </a:rPr>
              <a:t>±</a:t>
            </a:r>
            <a:r>
              <a:rPr b="0" lang="ru-RU" sz="1800" spc="-1" strike="noStrike">
                <a:latin typeface="Arial"/>
              </a:rPr>
              <a:t> 10</a:t>
            </a:r>
            <a:endParaRPr b="0" lang="ru-RU" sz="1800" spc="-1" strike="noStrike">
              <a:latin typeface="Arial"/>
            </a:endParaRPr>
          </a:p>
          <a:p>
            <a:r>
              <a:rPr b="0" lang="ru-RU" sz="1800" spc="-1" strike="noStrike">
                <a:latin typeface="Arial"/>
              </a:rPr>
              <a:t>|445-258| &gt; 4 </a:t>
            </a:r>
            <a:r>
              <a:rPr b="0" lang="ru-RU" sz="1800" spc="-1" strike="noStrike">
                <a:latin typeface="Symbol"/>
              </a:rPr>
              <a:t>s</a:t>
            </a:r>
            <a:endParaRPr b="0" lang="ru-RU" sz="1800" spc="-1" strike="noStrike">
              <a:latin typeface="Arial"/>
            </a:endParaRPr>
          </a:p>
          <a:p>
            <a:endParaRPr b="0" lang="ru-RU" sz="1800" spc="-1" strike="noStrike">
              <a:latin typeface="Arial"/>
            </a:endParaRPr>
          </a:p>
          <a:p>
            <a:endParaRPr b="0" lang="ru-RU" sz="1800" spc="-1" strike="noStrike">
              <a:latin typeface="Arial"/>
            </a:endParaRPr>
          </a:p>
          <a:p>
            <a:r>
              <a:rPr b="0" lang="ru-RU" sz="1800" spc="-1" strike="noStrike">
                <a:latin typeface="Arial"/>
              </a:rPr>
              <a:t>пиксель с космиком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92" name=""/>
          <p:cNvSpPr/>
          <p:nvPr/>
        </p:nvSpPr>
        <p:spPr>
          <a:xfrm>
            <a:off x="6768000" y="6336000"/>
            <a:ext cx="0" cy="432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" descr=""/>
          <p:cNvPicPr/>
          <p:nvPr/>
        </p:nvPicPr>
        <p:blipFill>
          <a:blip r:embed="rId1"/>
          <a:stretch/>
        </p:blipFill>
        <p:spPr>
          <a:xfrm>
            <a:off x="2160000" y="1944000"/>
            <a:ext cx="6265800" cy="3706560"/>
          </a:xfrm>
          <a:prstGeom prst="rect">
            <a:avLst/>
          </a:prstGeom>
          <a:ln w="0">
            <a:noFill/>
          </a:ln>
        </p:spPr>
      </p:pic>
      <p:sp>
        <p:nvSpPr>
          <p:cNvPr id="394" name=""/>
          <p:cNvSpPr txBox="1"/>
          <p:nvPr/>
        </p:nvSpPr>
        <p:spPr>
          <a:xfrm>
            <a:off x="2736000" y="317160"/>
            <a:ext cx="4608000" cy="402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ru-RU" sz="2200" spc="-1" strike="noStrike">
                <a:solidFill>
                  <a:srgbClr val="2a6099"/>
                </a:solidFill>
                <a:latin typeface="Arial"/>
              </a:rPr>
              <a:t>CMOS или КМОП матрица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395" name=""/>
          <p:cNvSpPr txBox="1"/>
          <p:nvPr/>
        </p:nvSpPr>
        <p:spPr>
          <a:xfrm>
            <a:off x="2304000" y="826200"/>
            <a:ext cx="5832000" cy="541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1600" spc="-1" strike="noStrike">
                <a:latin typeface="Arial"/>
              </a:rPr>
              <a:t>комплементарная структура металл-оксид-полупроводник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"/>
          <p:cNvSpPr txBox="1"/>
          <p:nvPr/>
        </p:nvSpPr>
        <p:spPr>
          <a:xfrm>
            <a:off x="1538280" y="1070280"/>
            <a:ext cx="1701720" cy="65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ru-RU" sz="4000" spc="-1" strike="noStrike">
                <a:solidFill>
                  <a:srgbClr val="2a6099"/>
                </a:solidFill>
                <a:latin typeface="Arial"/>
              </a:rPr>
              <a:t>CMOS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397" name=""/>
          <p:cNvSpPr txBox="1"/>
          <p:nvPr/>
        </p:nvSpPr>
        <p:spPr>
          <a:xfrm>
            <a:off x="6858000" y="1008000"/>
            <a:ext cx="1278000" cy="65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ru-RU" sz="4000" spc="-1" strike="noStrike">
                <a:solidFill>
                  <a:srgbClr val="2a6099"/>
                </a:solidFill>
                <a:latin typeface="Arial"/>
              </a:rPr>
              <a:t>CCD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398" name="" descr=""/>
          <p:cNvPicPr/>
          <p:nvPr/>
        </p:nvPicPr>
        <p:blipFill>
          <a:blip r:embed="rId1"/>
          <a:stretch/>
        </p:blipFill>
        <p:spPr>
          <a:xfrm>
            <a:off x="3672000" y="541800"/>
            <a:ext cx="2788920" cy="1474200"/>
          </a:xfrm>
          <a:prstGeom prst="rect">
            <a:avLst/>
          </a:prstGeom>
          <a:ln w="0">
            <a:noFill/>
          </a:ln>
        </p:spPr>
      </p:pic>
      <p:sp>
        <p:nvSpPr>
          <p:cNvPr id="399" name=""/>
          <p:cNvSpPr txBox="1"/>
          <p:nvPr/>
        </p:nvSpPr>
        <p:spPr>
          <a:xfrm>
            <a:off x="720000" y="2520000"/>
            <a:ext cx="4248000" cy="264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Компактность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Встроенная функциональность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Радиационная устойчивость (применение в космосе)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Встроенный электронный затвор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Отсутствие переноса заряда и проблем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Возможность работы в ИК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Высокая скорость считывания (использование для видео)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00" name=""/>
          <p:cNvSpPr txBox="1"/>
          <p:nvPr/>
        </p:nvSpPr>
        <p:spPr>
          <a:xfrm>
            <a:off x="6264000" y="2448000"/>
            <a:ext cx="3312000" cy="264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Емкость накопления сигнала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Динамический диапазон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Высокая линейность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Высокая точность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Работа при низких температурах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Высокая квантовая эффективность при обратной засветке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401" name="" descr=""/>
          <p:cNvPicPr/>
          <p:nvPr/>
        </p:nvPicPr>
        <p:blipFill>
          <a:blip r:embed="rId2"/>
          <a:stretch/>
        </p:blipFill>
        <p:spPr>
          <a:xfrm>
            <a:off x="8577000" y="1584000"/>
            <a:ext cx="671040" cy="792000"/>
          </a:xfrm>
          <a:prstGeom prst="rect">
            <a:avLst/>
          </a:prstGeom>
          <a:ln w="0">
            <a:noFill/>
          </a:ln>
        </p:spPr>
      </p:pic>
      <p:pic>
        <p:nvPicPr>
          <p:cNvPr id="402" name="" descr=""/>
          <p:cNvPicPr/>
          <p:nvPr/>
        </p:nvPicPr>
        <p:blipFill>
          <a:blip r:embed="rId3"/>
          <a:stretch/>
        </p:blipFill>
        <p:spPr>
          <a:xfrm>
            <a:off x="513000" y="1584000"/>
            <a:ext cx="671040" cy="792000"/>
          </a:xfrm>
          <a:prstGeom prst="rect">
            <a:avLst/>
          </a:prstGeom>
          <a:ln w="0">
            <a:noFill/>
          </a:ln>
        </p:spPr>
      </p:pic>
      <p:sp>
        <p:nvSpPr>
          <p:cNvPr id="403" name=""/>
          <p:cNvSpPr/>
          <p:nvPr/>
        </p:nvSpPr>
        <p:spPr>
          <a:xfrm>
            <a:off x="7200000" y="5256000"/>
            <a:ext cx="288000" cy="936000"/>
          </a:xfrm>
          <a:custGeom>
            <a:avLst/>
            <a:gdLst/>
            <a:ahLst/>
            <a:rect l="0" t="0" r="r" b="b"/>
            <a:pathLst>
              <a:path w="802" h="2602">
                <a:moveTo>
                  <a:pt x="200" y="0"/>
                </a:moveTo>
                <a:lnTo>
                  <a:pt x="200" y="1950"/>
                </a:lnTo>
                <a:lnTo>
                  <a:pt x="0" y="1950"/>
                </a:lnTo>
                <a:lnTo>
                  <a:pt x="400" y="2601"/>
                </a:lnTo>
                <a:lnTo>
                  <a:pt x="801" y="1950"/>
                </a:lnTo>
                <a:lnTo>
                  <a:pt x="600" y="1950"/>
                </a:lnTo>
                <a:lnTo>
                  <a:pt x="600" y="0"/>
                </a:lnTo>
                <a:lnTo>
                  <a:pt x="200" y="0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"/>
          <p:cNvSpPr txBox="1"/>
          <p:nvPr/>
        </p:nvSpPr>
        <p:spPr>
          <a:xfrm>
            <a:off x="5904000" y="6336000"/>
            <a:ext cx="3672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solidFill>
                  <a:srgbClr val="c9211e"/>
                </a:solidFill>
                <a:latin typeface="Arial"/>
              </a:rPr>
              <a:t>Использование в астрономии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405" name="" descr=""/>
          <p:cNvPicPr/>
          <p:nvPr/>
        </p:nvPicPr>
        <p:blipFill>
          <a:blip r:embed="rId4"/>
          <a:stretch/>
        </p:blipFill>
        <p:spPr>
          <a:xfrm>
            <a:off x="5337000" y="5868000"/>
            <a:ext cx="671040" cy="792000"/>
          </a:xfrm>
          <a:prstGeom prst="rect">
            <a:avLst/>
          </a:prstGeom>
          <a:ln w="0">
            <a:noFill/>
          </a:ln>
        </p:spPr>
      </p:pic>
      <p:pic>
        <p:nvPicPr>
          <p:cNvPr id="406" name="" descr=""/>
          <p:cNvPicPr/>
          <p:nvPr/>
        </p:nvPicPr>
        <p:blipFill>
          <a:blip r:embed="rId5"/>
          <a:stretch/>
        </p:blipFill>
        <p:spPr>
          <a:xfrm>
            <a:off x="4980960" y="5868000"/>
            <a:ext cx="671040" cy="792000"/>
          </a:xfrm>
          <a:prstGeom prst="rect">
            <a:avLst/>
          </a:prstGeom>
          <a:ln w="0">
            <a:noFill/>
          </a:ln>
        </p:spPr>
      </p:pic>
      <p:pic>
        <p:nvPicPr>
          <p:cNvPr id="407" name="" descr=""/>
          <p:cNvPicPr/>
          <p:nvPr/>
        </p:nvPicPr>
        <p:blipFill>
          <a:blip r:embed="rId6"/>
          <a:stretch/>
        </p:blipFill>
        <p:spPr>
          <a:xfrm>
            <a:off x="4617000" y="5868000"/>
            <a:ext cx="671040" cy="792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"/>
          <p:cNvSpPr txBox="1"/>
          <p:nvPr/>
        </p:nvSpPr>
        <p:spPr>
          <a:xfrm>
            <a:off x="1791000" y="356040"/>
            <a:ext cx="6624000" cy="186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1" lang="ru-RU" sz="2600" spc="-1" strike="noStrike">
                <a:solidFill>
                  <a:srgbClr val="0000ff"/>
                </a:solidFill>
                <a:latin typeface="Arial"/>
              </a:rPr>
              <a:t>Ультрафиолетовый приемник</a:t>
            </a:r>
            <a:endParaRPr b="0" lang="ru-RU" sz="2600" spc="-1" strike="noStrike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1" lang="ru-RU" sz="2600" spc="-1" strike="noStrike">
                <a:solidFill>
                  <a:srgbClr val="0000ff"/>
                </a:solidFill>
                <a:latin typeface="Arial"/>
              </a:rPr>
              <a:t>Микроканальная пластина</a:t>
            </a:r>
            <a:endParaRPr b="0" lang="ru-RU" sz="2600" spc="-1" strike="noStrike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endParaRPr b="0" lang="ru-RU" sz="2600" spc="-1" strike="noStrike">
              <a:latin typeface="Arial"/>
            </a:endParaRPr>
          </a:p>
        </p:txBody>
      </p:sp>
      <p:pic>
        <p:nvPicPr>
          <p:cNvPr id="409" name="" descr=""/>
          <p:cNvPicPr/>
          <p:nvPr/>
        </p:nvPicPr>
        <p:blipFill>
          <a:blip r:embed="rId1"/>
          <a:stretch/>
        </p:blipFill>
        <p:spPr>
          <a:xfrm>
            <a:off x="504000" y="4611600"/>
            <a:ext cx="3633480" cy="2820600"/>
          </a:xfrm>
          <a:prstGeom prst="rect">
            <a:avLst/>
          </a:prstGeom>
          <a:ln w="0">
            <a:noFill/>
          </a:ln>
        </p:spPr>
      </p:pic>
      <p:sp>
        <p:nvSpPr>
          <p:cNvPr id="410" name=""/>
          <p:cNvSpPr txBox="1"/>
          <p:nvPr/>
        </p:nvSpPr>
        <p:spPr>
          <a:xfrm>
            <a:off x="5256000" y="1764000"/>
            <a:ext cx="3960000" cy="3929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Фотон выбивает электрон или жесткий фотон ионизирует чувствительный слой 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Электрон или ион сталкивается с первой поверхностью и выбивает вторичные электроны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Электроны разгоняются в электрическом поле и выбивают еще электроны → принцип фотоумножителя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Усиленный сигнал регистрируется как событие на конкретной ячейке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Координатное представление изображения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411" name="" descr=""/>
          <p:cNvPicPr/>
          <p:nvPr/>
        </p:nvPicPr>
        <p:blipFill>
          <a:blip r:embed="rId2"/>
          <a:stretch/>
        </p:blipFill>
        <p:spPr>
          <a:xfrm>
            <a:off x="371520" y="1296000"/>
            <a:ext cx="3325680" cy="3209400"/>
          </a:xfrm>
          <a:prstGeom prst="rect">
            <a:avLst/>
          </a:prstGeom>
          <a:ln w="0">
            <a:noFill/>
          </a:ln>
        </p:spPr>
      </p:pic>
      <p:sp>
        <p:nvSpPr>
          <p:cNvPr id="412" name=""/>
          <p:cNvSpPr txBox="1"/>
          <p:nvPr/>
        </p:nvSpPr>
        <p:spPr>
          <a:xfrm>
            <a:off x="6480000" y="5760000"/>
            <a:ext cx="1440000" cy="137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1800" spc="-1" strike="noStrike">
                <a:latin typeface="Arial"/>
              </a:rPr>
              <a:t>(x,y)</a:t>
            </a:r>
            <a:endParaRPr b="0" lang="ru-RU" sz="1800" spc="-1" strike="noStrike">
              <a:latin typeface="Arial"/>
            </a:endParaRPr>
          </a:p>
          <a:p>
            <a:pPr algn="ctr"/>
            <a:r>
              <a:rPr b="0" lang="ru-RU" sz="1800" spc="-1" strike="noStrike">
                <a:latin typeface="Arial"/>
              </a:rPr>
              <a:t>(10,12)</a:t>
            </a:r>
            <a:endParaRPr b="0" lang="ru-RU" sz="1800" spc="-1" strike="noStrike">
              <a:latin typeface="Arial"/>
            </a:endParaRPr>
          </a:p>
          <a:p>
            <a:pPr algn="ctr"/>
            <a:r>
              <a:rPr b="0" lang="ru-RU" sz="1800" spc="-1" strike="noStrike">
                <a:latin typeface="Arial"/>
              </a:rPr>
              <a:t>(23,156)</a:t>
            </a:r>
            <a:endParaRPr b="0" lang="ru-RU" sz="1800" spc="-1" strike="noStrike">
              <a:latin typeface="Arial"/>
            </a:endParaRPr>
          </a:p>
          <a:p>
            <a:pPr algn="ctr"/>
            <a:r>
              <a:rPr b="0" lang="ru-RU" sz="1800" spc="-1" strike="noStrike">
                <a:latin typeface="Arial"/>
              </a:rPr>
              <a:t>(78,34)</a:t>
            </a:r>
            <a:endParaRPr b="0" lang="ru-RU" sz="1800" spc="-1" strike="noStrike">
              <a:latin typeface="Arial"/>
            </a:endParaRPr>
          </a:p>
          <a:p>
            <a:pPr algn="ctr"/>
            <a:r>
              <a:rPr b="0" lang="ru-RU" sz="1800" spc="-1" strike="noStrike">
                <a:latin typeface="Arial"/>
              </a:rPr>
              <a:t>(56,23)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" descr=""/>
          <p:cNvPicPr/>
          <p:nvPr/>
        </p:nvPicPr>
        <p:blipFill>
          <a:blip r:embed="rId1"/>
          <a:stretch/>
        </p:blipFill>
        <p:spPr>
          <a:xfrm>
            <a:off x="1261440" y="1369800"/>
            <a:ext cx="7619760" cy="5600520"/>
          </a:xfrm>
          <a:prstGeom prst="rect">
            <a:avLst/>
          </a:prstGeom>
          <a:ln w="0">
            <a:noFill/>
          </a:ln>
        </p:spPr>
      </p:pic>
      <p:sp>
        <p:nvSpPr>
          <p:cNvPr id="414" name=""/>
          <p:cNvSpPr txBox="1"/>
          <p:nvPr/>
        </p:nvSpPr>
        <p:spPr>
          <a:xfrm>
            <a:off x="2784240" y="155880"/>
            <a:ext cx="4574520" cy="82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endParaRPr b="0" lang="ru-RU" sz="1800" spc="-1" strike="noStrike">
              <a:latin typeface="Arial"/>
            </a:endParaRPr>
          </a:p>
          <a:p>
            <a:r>
              <a:rPr b="1" lang="ru-RU" sz="2600" spc="-1" strike="noStrike">
                <a:solidFill>
                  <a:srgbClr val="0000ff"/>
                </a:solidFill>
                <a:latin typeface="Arial"/>
              </a:rPr>
              <a:t>Микроканальная пластина</a:t>
            </a:r>
            <a:endParaRPr b="0" lang="ru-RU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" descr=""/>
          <p:cNvPicPr/>
          <p:nvPr/>
        </p:nvPicPr>
        <p:blipFill>
          <a:blip r:embed="rId1"/>
          <a:stretch/>
        </p:blipFill>
        <p:spPr>
          <a:xfrm>
            <a:off x="1359360" y="1623960"/>
            <a:ext cx="7344360" cy="2732040"/>
          </a:xfrm>
          <a:prstGeom prst="rect">
            <a:avLst/>
          </a:prstGeom>
          <a:ln w="0">
            <a:noFill/>
          </a:ln>
        </p:spPr>
      </p:pic>
      <p:sp>
        <p:nvSpPr>
          <p:cNvPr id="416" name=""/>
          <p:cNvSpPr txBox="1"/>
          <p:nvPr/>
        </p:nvSpPr>
        <p:spPr>
          <a:xfrm>
            <a:off x="1440000" y="216000"/>
            <a:ext cx="7344000" cy="459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ru-RU" sz="2600" spc="-1" strike="noStrike">
                <a:solidFill>
                  <a:srgbClr val="0000ff"/>
                </a:solidFill>
                <a:latin typeface="Arial"/>
              </a:rPr>
              <a:t>Инфракрасные приемники</a:t>
            </a:r>
            <a:endParaRPr b="0" lang="ru-RU" sz="2600" spc="-1" strike="noStrike">
              <a:latin typeface="Arial"/>
            </a:endParaRPr>
          </a:p>
        </p:txBody>
      </p:sp>
      <p:sp>
        <p:nvSpPr>
          <p:cNvPr id="417" name=""/>
          <p:cNvSpPr txBox="1"/>
          <p:nvPr/>
        </p:nvSpPr>
        <p:spPr>
          <a:xfrm>
            <a:off x="792000" y="1008000"/>
            <a:ext cx="8784000" cy="858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Из-за красной границы фотоэффекта ПЗС на основе кремневой пластины не могут работать в ИК на длинах волн &gt; 1мкм (10000 A)</a:t>
            </a:r>
            <a:endParaRPr b="0" lang="ru-RU" sz="1800" spc="-1" strike="noStrike">
              <a:latin typeface="Arial"/>
            </a:endParaRPr>
          </a:p>
          <a:p>
            <a:r>
              <a:rPr b="0" lang="ru-RU" sz="1800" spc="-1" strike="noStrike">
                <a:latin typeface="Arial"/>
              </a:rPr>
              <a:t>→ </a:t>
            </a:r>
            <a:r>
              <a:rPr b="0" lang="ru-RU" sz="1800" spc="-1" strike="noStrike">
                <a:latin typeface="Arial"/>
              </a:rPr>
              <a:t>замена на более светочувствительные соединения InSb, HgCdTe, Si:As, ...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18" name=""/>
          <p:cNvSpPr txBox="1"/>
          <p:nvPr/>
        </p:nvSpPr>
        <p:spPr>
          <a:xfrm>
            <a:off x="1872000" y="4608000"/>
            <a:ext cx="7560000" cy="2874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CMOS КМОП (комплементарная структура металл-оксид-полупроводник) структура 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Фотон выбивает в чувствительном слое электрон (фотоэффект)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Электрон переходит в кремнивую пластину 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Электроны накапливаются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Управляющие сигналы переправляют электроны на выход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Оцифровка сигнала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" descr=""/>
          <p:cNvPicPr/>
          <p:nvPr/>
        </p:nvPicPr>
        <p:blipFill>
          <a:blip r:embed="rId1"/>
          <a:stretch/>
        </p:blipFill>
        <p:spPr>
          <a:xfrm>
            <a:off x="596880" y="1763280"/>
            <a:ext cx="8979120" cy="4285800"/>
          </a:xfrm>
          <a:prstGeom prst="rect">
            <a:avLst/>
          </a:prstGeom>
          <a:ln w="0">
            <a:noFill/>
          </a:ln>
        </p:spPr>
      </p:pic>
      <p:sp>
        <p:nvSpPr>
          <p:cNvPr id="420" name=""/>
          <p:cNvSpPr txBox="1"/>
          <p:nvPr/>
        </p:nvSpPr>
        <p:spPr>
          <a:xfrm>
            <a:off x="3096000" y="405720"/>
            <a:ext cx="356508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ru-RU" sz="2200" spc="-1" strike="noStrike">
                <a:solidFill>
                  <a:srgbClr val="2a6099"/>
                </a:solidFill>
                <a:latin typeface="Arial"/>
              </a:rPr>
              <a:t>HgCdTe IR детектор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" descr=""/>
          <p:cNvPicPr/>
          <p:nvPr/>
        </p:nvPicPr>
        <p:blipFill>
          <a:blip r:embed="rId1"/>
          <a:stretch/>
        </p:blipFill>
        <p:spPr>
          <a:xfrm>
            <a:off x="728280" y="1001520"/>
            <a:ext cx="8808840" cy="6075720"/>
          </a:xfrm>
          <a:prstGeom prst="rect">
            <a:avLst/>
          </a:prstGeom>
          <a:ln w="0">
            <a:noFill/>
          </a:ln>
        </p:spPr>
      </p:pic>
      <p:sp>
        <p:nvSpPr>
          <p:cNvPr id="422" name=""/>
          <p:cNvSpPr txBox="1"/>
          <p:nvPr/>
        </p:nvSpPr>
        <p:spPr>
          <a:xfrm>
            <a:off x="2952000" y="144000"/>
            <a:ext cx="4536000" cy="402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ru-RU" sz="2200" spc="-1" strike="noStrike">
                <a:solidFill>
                  <a:srgbClr val="2a6099"/>
                </a:solidFill>
                <a:latin typeface="Arial"/>
              </a:rPr>
              <a:t>Темновой ток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" descr=""/>
          <p:cNvPicPr/>
          <p:nvPr/>
        </p:nvPicPr>
        <p:blipFill>
          <a:blip r:embed="rId1"/>
          <a:stretch/>
        </p:blipFill>
        <p:spPr>
          <a:xfrm>
            <a:off x="1733400" y="1105560"/>
            <a:ext cx="6675480" cy="5409000"/>
          </a:xfrm>
          <a:prstGeom prst="rect">
            <a:avLst/>
          </a:prstGeom>
          <a:ln w="0">
            <a:noFill/>
          </a:ln>
        </p:spPr>
      </p:pic>
      <p:sp>
        <p:nvSpPr>
          <p:cNvPr id="424" name=""/>
          <p:cNvSpPr txBox="1"/>
          <p:nvPr/>
        </p:nvSpPr>
        <p:spPr>
          <a:xfrm>
            <a:off x="2952000" y="144360"/>
            <a:ext cx="4536000" cy="402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ru-RU" sz="2200" spc="-1" strike="noStrike">
                <a:solidFill>
                  <a:srgbClr val="2a6099"/>
                </a:solidFill>
                <a:latin typeface="Arial"/>
              </a:rPr>
              <a:t>Темновой ток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"/>
          <p:cNvSpPr txBox="1"/>
          <p:nvPr/>
        </p:nvSpPr>
        <p:spPr>
          <a:xfrm>
            <a:off x="2880000" y="288000"/>
            <a:ext cx="46080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ru-RU" sz="2400" spc="-1" strike="noStrike">
                <a:solidFill>
                  <a:srgbClr val="2a6099"/>
                </a:solidFill>
                <a:latin typeface="Arial"/>
              </a:rPr>
              <a:t>Фотоумножитель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59" name="" descr=""/>
          <p:cNvPicPr/>
          <p:nvPr/>
        </p:nvPicPr>
        <p:blipFill>
          <a:blip r:embed="rId1"/>
          <a:stretch/>
        </p:blipFill>
        <p:spPr>
          <a:xfrm>
            <a:off x="3403080" y="790200"/>
            <a:ext cx="3580920" cy="2381040"/>
          </a:xfrm>
          <a:prstGeom prst="rect">
            <a:avLst/>
          </a:prstGeom>
          <a:ln w="0">
            <a:noFill/>
          </a:ln>
        </p:spPr>
      </p:pic>
      <p:sp>
        <p:nvSpPr>
          <p:cNvPr id="60" name=""/>
          <p:cNvSpPr txBox="1"/>
          <p:nvPr/>
        </p:nvSpPr>
        <p:spPr>
          <a:xfrm>
            <a:off x="432000" y="3258000"/>
            <a:ext cx="9432000" cy="2421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2000" spc="-1" strike="noStrike">
                <a:latin typeface="Arial"/>
              </a:rPr>
              <a:t>Па</a:t>
            </a:r>
            <a:r>
              <a:rPr b="0" lang="ru-RU" sz="2000" spc="-1" strike="noStrike">
                <a:latin typeface="Arial"/>
              </a:rPr>
              <a:t>ра</a:t>
            </a:r>
            <a:r>
              <a:rPr b="0" lang="ru-RU" sz="2000" spc="-1" strike="noStrike">
                <a:latin typeface="Arial"/>
              </a:rPr>
              <a:t>ме</a:t>
            </a:r>
            <a:r>
              <a:rPr b="0" lang="ru-RU" sz="2000" spc="-1" strike="noStrike">
                <a:latin typeface="Arial"/>
              </a:rPr>
              <a:t>тр</a:t>
            </a:r>
            <a:r>
              <a:rPr b="0" lang="ru-RU" sz="2000" spc="-1" strike="noStrike">
                <a:latin typeface="Arial"/>
              </a:rPr>
              <a:t>ы</a:t>
            </a:r>
            <a:endParaRPr b="0" lang="ru-RU" sz="2000" spc="-1" strike="noStrike">
              <a:latin typeface="Arial"/>
            </a:endParaRPr>
          </a:p>
          <a:p>
            <a:pPr algn="ctr"/>
            <a:endParaRPr b="0" lang="ru-RU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</a:t>
            </a:r>
            <a:r>
              <a:rPr b="0" lang="ru-RU" sz="1800" spc="-1" strike="noStrike">
                <a:latin typeface="Arial"/>
              </a:rPr>
              <a:t>п</a:t>
            </a:r>
            <a:r>
              <a:rPr b="0" lang="ru-RU" sz="1800" spc="-1" strike="noStrike">
                <a:latin typeface="Arial"/>
              </a:rPr>
              <a:t>е</a:t>
            </a:r>
            <a:r>
              <a:rPr b="0" lang="ru-RU" sz="1800" spc="-1" strike="noStrike">
                <a:latin typeface="Arial"/>
              </a:rPr>
              <a:t>к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р</a:t>
            </a:r>
            <a:r>
              <a:rPr b="0" lang="ru-RU" sz="1800" spc="-1" strike="noStrike">
                <a:latin typeface="Arial"/>
              </a:rPr>
              <a:t>а</a:t>
            </a:r>
            <a:r>
              <a:rPr b="0" lang="ru-RU" sz="1800" spc="-1" strike="noStrike">
                <a:latin typeface="Arial"/>
              </a:rPr>
              <a:t>л</a:t>
            </a:r>
            <a:r>
              <a:rPr b="0" lang="ru-RU" sz="1800" spc="-1" strike="noStrike">
                <a:latin typeface="Arial"/>
              </a:rPr>
              <a:t>ь</a:t>
            </a:r>
            <a:r>
              <a:rPr b="0" lang="ru-RU" sz="1800" spc="-1" strike="noStrike">
                <a:latin typeface="Arial"/>
              </a:rPr>
              <a:t>н</a:t>
            </a:r>
            <a:r>
              <a:rPr b="0" lang="ru-RU" sz="1800" spc="-1" strike="noStrike">
                <a:latin typeface="Arial"/>
              </a:rPr>
              <a:t>ы</a:t>
            </a:r>
            <a:r>
              <a:rPr b="0" lang="ru-RU" sz="1800" spc="-1" strike="noStrike">
                <a:latin typeface="Arial"/>
              </a:rPr>
              <a:t>й </a:t>
            </a:r>
            <a:r>
              <a:rPr b="0" lang="ru-RU" sz="1800" spc="-1" strike="noStrike">
                <a:latin typeface="Arial"/>
              </a:rPr>
              <a:t>к</a:t>
            </a:r>
            <a:r>
              <a:rPr b="0" lang="ru-RU" sz="1800" spc="-1" strike="noStrike">
                <a:latin typeface="Arial"/>
              </a:rPr>
              <a:t>в</a:t>
            </a:r>
            <a:r>
              <a:rPr b="0" lang="ru-RU" sz="1800" spc="-1" strike="noStrike">
                <a:latin typeface="Arial"/>
              </a:rPr>
              <a:t>а</a:t>
            </a:r>
            <a:r>
              <a:rPr b="0" lang="ru-RU" sz="1800" spc="-1" strike="noStrike">
                <a:latin typeface="Arial"/>
              </a:rPr>
              <a:t>н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в</a:t>
            </a:r>
            <a:r>
              <a:rPr b="0" lang="ru-RU" sz="1800" spc="-1" strike="noStrike">
                <a:latin typeface="Arial"/>
              </a:rPr>
              <a:t>ы</a:t>
            </a:r>
            <a:r>
              <a:rPr b="0" lang="ru-RU" sz="1800" spc="-1" strike="noStrike">
                <a:latin typeface="Arial"/>
              </a:rPr>
              <a:t>й </a:t>
            </a:r>
            <a:r>
              <a:rPr b="0" lang="ru-RU" sz="1800" spc="-1" strike="noStrike">
                <a:latin typeface="Arial"/>
              </a:rPr>
              <a:t>в</a:t>
            </a:r>
            <a:r>
              <a:rPr b="0" lang="ru-RU" sz="1800" spc="-1" strike="noStrike">
                <a:latin typeface="Arial"/>
              </a:rPr>
              <a:t>ы</a:t>
            </a:r>
            <a:r>
              <a:rPr b="0" lang="ru-RU" sz="1800" spc="-1" strike="noStrike">
                <a:latin typeface="Arial"/>
              </a:rPr>
              <a:t>х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д </a:t>
            </a:r>
            <a:r>
              <a:rPr b="0" lang="ru-RU" sz="1800" spc="-1" strike="noStrike">
                <a:latin typeface="Arial"/>
              </a:rPr>
              <a:t>и</a:t>
            </a:r>
            <a:r>
              <a:rPr b="0" lang="ru-RU" sz="1800" spc="-1" strike="noStrike">
                <a:latin typeface="Arial"/>
              </a:rPr>
              <a:t>л</a:t>
            </a:r>
            <a:r>
              <a:rPr b="0" lang="ru-RU" sz="1800" spc="-1" strike="noStrike">
                <a:latin typeface="Arial"/>
              </a:rPr>
              <a:t>и </a:t>
            </a:r>
            <a:r>
              <a:rPr b="0" lang="ru-RU" sz="1800" spc="-1" strike="noStrike">
                <a:latin typeface="Arial"/>
              </a:rPr>
              <a:t>с</a:t>
            </a:r>
            <a:r>
              <a:rPr b="0" lang="ru-RU" sz="1800" spc="-1" strike="noStrike">
                <a:latin typeface="Arial"/>
              </a:rPr>
              <a:t>п</a:t>
            </a:r>
            <a:r>
              <a:rPr b="0" lang="ru-RU" sz="1800" spc="-1" strike="noStrike">
                <a:latin typeface="Arial"/>
              </a:rPr>
              <a:t>е</a:t>
            </a:r>
            <a:r>
              <a:rPr b="0" lang="ru-RU" sz="1800" spc="-1" strike="noStrike">
                <a:latin typeface="Arial"/>
              </a:rPr>
              <a:t>к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р</a:t>
            </a:r>
            <a:r>
              <a:rPr b="0" lang="ru-RU" sz="1800" spc="-1" strike="noStrike">
                <a:latin typeface="Arial"/>
              </a:rPr>
              <a:t>а</a:t>
            </a:r>
            <a:r>
              <a:rPr b="0" lang="ru-RU" sz="1800" spc="-1" strike="noStrike">
                <a:latin typeface="Arial"/>
              </a:rPr>
              <a:t>л</a:t>
            </a:r>
            <a:r>
              <a:rPr b="0" lang="ru-RU" sz="1800" spc="-1" strike="noStrike">
                <a:latin typeface="Arial"/>
              </a:rPr>
              <a:t>ь</a:t>
            </a:r>
            <a:r>
              <a:rPr b="0" lang="ru-RU" sz="1800" spc="-1" strike="noStrike">
                <a:latin typeface="Arial"/>
              </a:rPr>
              <a:t>н</a:t>
            </a:r>
            <a:r>
              <a:rPr b="0" lang="ru-RU" sz="1800" spc="-1" strike="noStrike">
                <a:latin typeface="Arial"/>
              </a:rPr>
              <a:t>а</a:t>
            </a:r>
            <a:r>
              <a:rPr b="0" lang="ru-RU" sz="1800" spc="-1" strike="noStrike">
                <a:latin typeface="Arial"/>
              </a:rPr>
              <a:t>я </a:t>
            </a:r>
            <a:r>
              <a:rPr b="0" lang="ru-RU" sz="1800" spc="-1" strike="noStrike">
                <a:latin typeface="Arial"/>
              </a:rPr>
              <a:t>ч</a:t>
            </a:r>
            <a:r>
              <a:rPr b="0" lang="ru-RU" sz="1800" spc="-1" strike="noStrike">
                <a:latin typeface="Arial"/>
              </a:rPr>
              <a:t>у</a:t>
            </a:r>
            <a:r>
              <a:rPr b="0" lang="ru-RU" sz="1800" spc="-1" strike="noStrike">
                <a:latin typeface="Arial"/>
              </a:rPr>
              <a:t>в</a:t>
            </a:r>
            <a:r>
              <a:rPr b="0" lang="ru-RU" sz="1800" spc="-1" strike="noStrike">
                <a:latin typeface="Arial"/>
              </a:rPr>
              <a:t>с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в</a:t>
            </a:r>
            <a:r>
              <a:rPr b="0" lang="ru-RU" sz="1800" spc="-1" strike="noStrike">
                <a:latin typeface="Arial"/>
              </a:rPr>
              <a:t>и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е</a:t>
            </a:r>
            <a:r>
              <a:rPr b="0" lang="ru-RU" sz="1800" spc="-1" strike="noStrike">
                <a:latin typeface="Arial"/>
              </a:rPr>
              <a:t>л</a:t>
            </a:r>
            <a:r>
              <a:rPr b="0" lang="ru-RU" sz="1800" spc="-1" strike="noStrike">
                <a:latin typeface="Arial"/>
              </a:rPr>
              <a:t>ь</a:t>
            </a:r>
            <a:r>
              <a:rPr b="0" lang="ru-RU" sz="1800" spc="-1" strike="noStrike">
                <a:latin typeface="Arial"/>
              </a:rPr>
              <a:t>н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с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ь </a:t>
            </a:r>
            <a:r>
              <a:rPr b="0" lang="ru-RU" sz="1800" spc="-1" strike="noStrike">
                <a:latin typeface="Arial"/>
              </a:rPr>
              <a:t>ф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к</a:t>
            </a:r>
            <a:r>
              <a:rPr b="0" lang="ru-RU" sz="1800" spc="-1" strike="noStrike">
                <a:latin typeface="Arial"/>
              </a:rPr>
              <a:t>а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д</a:t>
            </a:r>
            <a:r>
              <a:rPr b="0" lang="ru-RU" sz="1800" spc="-1" strike="noStrike">
                <a:latin typeface="Arial"/>
              </a:rPr>
              <a:t>а </a:t>
            </a:r>
            <a:r>
              <a:rPr b="0" lang="ru-RU" sz="1800" spc="-1" strike="noStrike">
                <a:latin typeface="Arial"/>
              </a:rPr>
              <a:t>—</a:t>
            </a:r>
            <a:r>
              <a:rPr b="0" lang="ru-RU" sz="1800" spc="-1" strike="noStrike">
                <a:latin typeface="Arial"/>
              </a:rPr>
              <a:t> </a:t>
            </a:r>
            <a:r>
              <a:rPr b="0" lang="ru-RU" sz="1800" spc="-1" strike="noStrike">
                <a:latin typeface="Arial"/>
              </a:rPr>
              <a:t>э</a:t>
            </a:r>
            <a:r>
              <a:rPr b="0" lang="ru-RU" sz="1800" spc="-1" strike="noStrike">
                <a:latin typeface="Arial"/>
              </a:rPr>
              <a:t>ф</a:t>
            </a:r>
            <a:r>
              <a:rPr b="0" lang="ru-RU" sz="1800" spc="-1" strike="noStrike">
                <a:latin typeface="Arial"/>
              </a:rPr>
              <a:t>ф</a:t>
            </a:r>
            <a:r>
              <a:rPr b="0" lang="ru-RU" sz="1800" spc="-1" strike="noStrike">
                <a:latin typeface="Arial"/>
              </a:rPr>
              <a:t>е</a:t>
            </a:r>
            <a:r>
              <a:rPr b="0" lang="ru-RU" sz="1800" spc="-1" strike="noStrike">
                <a:latin typeface="Arial"/>
              </a:rPr>
              <a:t>к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и</a:t>
            </a:r>
            <a:r>
              <a:rPr b="0" lang="ru-RU" sz="1800" spc="-1" strike="noStrike">
                <a:latin typeface="Arial"/>
              </a:rPr>
              <a:t>в</a:t>
            </a:r>
            <a:r>
              <a:rPr b="0" lang="ru-RU" sz="1800" spc="-1" strike="noStrike">
                <a:latin typeface="Arial"/>
              </a:rPr>
              <a:t>н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с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ь </a:t>
            </a:r>
            <a:r>
              <a:rPr b="0" lang="ru-RU" sz="1800" spc="-1" strike="noStrike">
                <a:latin typeface="Arial"/>
              </a:rPr>
              <a:t>п</a:t>
            </a:r>
            <a:r>
              <a:rPr b="0" lang="ru-RU" sz="1800" spc="-1" strike="noStrike">
                <a:latin typeface="Arial"/>
              </a:rPr>
              <a:t>р</a:t>
            </a:r>
            <a:r>
              <a:rPr b="0" lang="ru-RU" sz="1800" spc="-1" strike="noStrike">
                <a:latin typeface="Arial"/>
              </a:rPr>
              <a:t>е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б</a:t>
            </a:r>
            <a:r>
              <a:rPr b="0" lang="ru-RU" sz="1800" spc="-1" strike="noStrike">
                <a:latin typeface="Arial"/>
              </a:rPr>
              <a:t>р</a:t>
            </a:r>
            <a:r>
              <a:rPr b="0" lang="ru-RU" sz="1800" spc="-1" strike="noStrike">
                <a:latin typeface="Arial"/>
              </a:rPr>
              <a:t>а</a:t>
            </a:r>
            <a:r>
              <a:rPr b="0" lang="ru-RU" sz="1800" spc="-1" strike="noStrike">
                <a:latin typeface="Arial"/>
              </a:rPr>
              <a:t>з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в</a:t>
            </a:r>
            <a:r>
              <a:rPr b="0" lang="ru-RU" sz="1800" spc="-1" strike="noStrike">
                <a:latin typeface="Arial"/>
              </a:rPr>
              <a:t>а</a:t>
            </a:r>
            <a:r>
              <a:rPr b="0" lang="ru-RU" sz="1800" spc="-1" strike="noStrike">
                <a:latin typeface="Arial"/>
              </a:rPr>
              <a:t>н</a:t>
            </a:r>
            <a:r>
              <a:rPr b="0" lang="ru-RU" sz="1800" spc="-1" strike="noStrike">
                <a:latin typeface="Arial"/>
              </a:rPr>
              <a:t>и</a:t>
            </a:r>
            <a:r>
              <a:rPr b="0" lang="ru-RU" sz="1800" spc="-1" strike="noStrike">
                <a:latin typeface="Arial"/>
              </a:rPr>
              <a:t>я </a:t>
            </a:r>
            <a:r>
              <a:rPr b="0" lang="ru-RU" sz="1800" spc="-1" strike="noStrike">
                <a:latin typeface="Arial"/>
              </a:rPr>
              <a:t>э</a:t>
            </a:r>
            <a:r>
              <a:rPr b="0" lang="ru-RU" sz="1800" spc="-1" strike="noStrike">
                <a:latin typeface="Arial"/>
              </a:rPr>
              <a:t>н</a:t>
            </a:r>
            <a:r>
              <a:rPr b="0" lang="ru-RU" sz="1800" spc="-1" strike="noStrike">
                <a:latin typeface="Arial"/>
              </a:rPr>
              <a:t>е</a:t>
            </a:r>
            <a:r>
              <a:rPr b="0" lang="ru-RU" sz="1800" spc="-1" strike="noStrike">
                <a:latin typeface="Arial"/>
              </a:rPr>
              <a:t>р</a:t>
            </a:r>
            <a:r>
              <a:rPr b="0" lang="ru-RU" sz="1800" spc="-1" strike="noStrike">
                <a:latin typeface="Arial"/>
              </a:rPr>
              <a:t>г</a:t>
            </a:r>
            <a:r>
              <a:rPr b="0" lang="ru-RU" sz="1800" spc="-1" strike="noStrike">
                <a:latin typeface="Arial"/>
              </a:rPr>
              <a:t>и</a:t>
            </a:r>
            <a:r>
              <a:rPr b="0" lang="ru-RU" sz="1800" spc="-1" strike="noStrike">
                <a:latin typeface="Arial"/>
              </a:rPr>
              <a:t>и </a:t>
            </a:r>
            <a:r>
              <a:rPr b="0" lang="ru-RU" sz="1800" spc="-1" strike="noStrike">
                <a:latin typeface="Arial"/>
              </a:rPr>
              <a:t>ф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н</a:t>
            </a:r>
            <a:r>
              <a:rPr b="0" lang="ru-RU" sz="1800" spc="-1" strike="noStrike">
                <a:latin typeface="Arial"/>
              </a:rPr>
              <a:t>а </a:t>
            </a:r>
            <a:r>
              <a:rPr b="0" lang="ru-RU" sz="1800" spc="-1" strike="noStrike">
                <a:latin typeface="Arial"/>
              </a:rPr>
              <a:t>в </a:t>
            </a:r>
            <a:r>
              <a:rPr b="0" lang="ru-RU" sz="1800" spc="-1" strike="noStrike">
                <a:latin typeface="Arial"/>
              </a:rPr>
              <a:t>п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к </a:t>
            </a:r>
            <a:r>
              <a:rPr b="0" lang="ru-RU" sz="1800" spc="-1" strike="noStrike">
                <a:latin typeface="Arial"/>
              </a:rPr>
              <a:t>ф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э</a:t>
            </a:r>
            <a:r>
              <a:rPr b="0" lang="ru-RU" sz="1800" spc="-1" strike="noStrike">
                <a:latin typeface="Arial"/>
              </a:rPr>
              <a:t>л</a:t>
            </a:r>
            <a:r>
              <a:rPr b="0" lang="ru-RU" sz="1800" spc="-1" strike="noStrike">
                <a:latin typeface="Arial"/>
              </a:rPr>
              <a:t>е</a:t>
            </a:r>
            <a:r>
              <a:rPr b="0" lang="ru-RU" sz="1800" spc="-1" strike="noStrike">
                <a:latin typeface="Arial"/>
              </a:rPr>
              <a:t>к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р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н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в</a:t>
            </a:r>
            <a:endParaRPr b="0" lang="ru-RU" sz="1800" spc="-1" strike="noStrike">
              <a:latin typeface="Arial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Р</a:t>
            </a:r>
            <a:r>
              <a:rPr b="0" lang="ru-RU" sz="1800" spc="-1" strike="noStrike">
                <a:latin typeface="Arial"/>
              </a:rPr>
              <a:t>е</a:t>
            </a:r>
            <a:r>
              <a:rPr b="0" lang="ru-RU" sz="1800" spc="-1" strike="noStrike">
                <a:latin typeface="Arial"/>
              </a:rPr>
              <a:t>ж</a:t>
            </a:r>
            <a:r>
              <a:rPr b="0" lang="ru-RU" sz="1800" spc="-1" strike="noStrike">
                <a:latin typeface="Arial"/>
              </a:rPr>
              <a:t>и</a:t>
            </a:r>
            <a:r>
              <a:rPr b="0" lang="ru-RU" sz="1800" spc="-1" strike="noStrike">
                <a:latin typeface="Arial"/>
              </a:rPr>
              <a:t>м</a:t>
            </a:r>
            <a:r>
              <a:rPr b="0" lang="ru-RU" sz="1800" spc="-1" strike="noStrike">
                <a:latin typeface="Arial"/>
              </a:rPr>
              <a:t> </a:t>
            </a:r>
            <a:r>
              <a:rPr b="0" lang="ru-RU" sz="1800" spc="-1" strike="noStrike">
                <a:latin typeface="Arial"/>
              </a:rPr>
              <a:t>с</a:t>
            </a:r>
            <a:r>
              <a:rPr b="0" lang="ru-RU" sz="1800" spc="-1" strike="noStrike">
                <a:latin typeface="Arial"/>
              </a:rPr>
              <a:t>ч</a:t>
            </a:r>
            <a:r>
              <a:rPr b="0" lang="ru-RU" sz="1800" spc="-1" strike="noStrike">
                <a:latin typeface="Arial"/>
              </a:rPr>
              <a:t>е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а</a:t>
            </a:r>
            <a:r>
              <a:rPr b="0" lang="ru-RU" sz="1800" spc="-1" strike="noStrike">
                <a:latin typeface="Arial"/>
              </a:rPr>
              <a:t> </a:t>
            </a:r>
            <a:r>
              <a:rPr b="0" lang="ru-RU" sz="1800" spc="-1" strike="noStrike">
                <a:latin typeface="Arial"/>
              </a:rPr>
              <a:t>ф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н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в</a:t>
            </a:r>
            <a:endParaRPr b="0" lang="ru-RU" sz="1800" spc="-1" strike="noStrike">
              <a:latin typeface="Arial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К</a:t>
            </a:r>
            <a:r>
              <a:rPr b="0" lang="ru-RU" sz="1800" spc="-1" strike="noStrike">
                <a:latin typeface="Arial"/>
              </a:rPr>
              <a:t>р</a:t>
            </a:r>
            <a:r>
              <a:rPr b="0" lang="ru-RU" sz="1800" spc="-1" strike="noStrike">
                <a:latin typeface="Arial"/>
              </a:rPr>
              <a:t>а</a:t>
            </a:r>
            <a:r>
              <a:rPr b="0" lang="ru-RU" sz="1800" spc="-1" strike="noStrike">
                <a:latin typeface="Arial"/>
              </a:rPr>
              <a:t>с</a:t>
            </a:r>
            <a:r>
              <a:rPr b="0" lang="ru-RU" sz="1800" spc="-1" strike="noStrike">
                <a:latin typeface="Arial"/>
              </a:rPr>
              <a:t>н</a:t>
            </a:r>
            <a:r>
              <a:rPr b="0" lang="ru-RU" sz="1800" spc="-1" strike="noStrike">
                <a:latin typeface="Arial"/>
              </a:rPr>
              <a:t>а</a:t>
            </a:r>
            <a:r>
              <a:rPr b="0" lang="ru-RU" sz="1800" spc="-1" strike="noStrike">
                <a:latin typeface="Arial"/>
              </a:rPr>
              <a:t>я</a:t>
            </a:r>
            <a:r>
              <a:rPr b="0" lang="ru-RU" sz="1800" spc="-1" strike="noStrike">
                <a:latin typeface="Arial"/>
              </a:rPr>
              <a:t> </a:t>
            </a:r>
            <a:r>
              <a:rPr b="0" lang="ru-RU" sz="1800" spc="-1" strike="noStrike">
                <a:latin typeface="Arial"/>
              </a:rPr>
              <a:t>г</a:t>
            </a:r>
            <a:r>
              <a:rPr b="0" lang="ru-RU" sz="1800" spc="-1" strike="noStrike">
                <a:latin typeface="Arial"/>
              </a:rPr>
              <a:t>р</a:t>
            </a:r>
            <a:r>
              <a:rPr b="0" lang="ru-RU" sz="1800" spc="-1" strike="noStrike">
                <a:latin typeface="Arial"/>
              </a:rPr>
              <a:t>а</a:t>
            </a:r>
            <a:r>
              <a:rPr b="0" lang="ru-RU" sz="1800" spc="-1" strike="noStrike">
                <a:latin typeface="Arial"/>
              </a:rPr>
              <a:t>н</a:t>
            </a:r>
            <a:r>
              <a:rPr b="0" lang="ru-RU" sz="1800" spc="-1" strike="noStrike">
                <a:latin typeface="Arial"/>
              </a:rPr>
              <a:t>и</a:t>
            </a:r>
            <a:r>
              <a:rPr b="0" lang="ru-RU" sz="1800" spc="-1" strike="noStrike">
                <a:latin typeface="Arial"/>
              </a:rPr>
              <a:t>ц</a:t>
            </a:r>
            <a:r>
              <a:rPr b="0" lang="ru-RU" sz="1800" spc="-1" strike="noStrike">
                <a:latin typeface="Arial"/>
              </a:rPr>
              <a:t>а</a:t>
            </a:r>
            <a:r>
              <a:rPr b="0" lang="ru-RU" sz="1800" spc="-1" strike="noStrike">
                <a:latin typeface="Arial"/>
              </a:rPr>
              <a:t> </a:t>
            </a:r>
            <a:r>
              <a:rPr b="0" lang="ru-RU" sz="1800" spc="-1" strike="noStrike">
                <a:latin typeface="Arial"/>
              </a:rPr>
              <a:t>ф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э</a:t>
            </a:r>
            <a:r>
              <a:rPr b="0" lang="ru-RU" sz="1800" spc="-1" strike="noStrike">
                <a:latin typeface="Arial"/>
              </a:rPr>
              <a:t>ф</a:t>
            </a:r>
            <a:r>
              <a:rPr b="0" lang="ru-RU" sz="1800" spc="-1" strike="noStrike">
                <a:latin typeface="Arial"/>
              </a:rPr>
              <a:t>ф</a:t>
            </a:r>
            <a:r>
              <a:rPr b="0" lang="ru-RU" sz="1800" spc="-1" strike="noStrike">
                <a:latin typeface="Arial"/>
              </a:rPr>
              <a:t>е</a:t>
            </a:r>
            <a:r>
              <a:rPr b="0" lang="ru-RU" sz="1800" spc="-1" strike="noStrike">
                <a:latin typeface="Arial"/>
              </a:rPr>
              <a:t>к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а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К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э</a:t>
            </a:r>
            <a:r>
              <a:rPr b="0" lang="ru-RU" sz="1800" spc="-1" strike="noStrike">
                <a:latin typeface="Arial"/>
              </a:rPr>
              <a:t>ф</a:t>
            </a:r>
            <a:r>
              <a:rPr b="0" lang="ru-RU" sz="1800" spc="-1" strike="noStrike">
                <a:latin typeface="Arial"/>
              </a:rPr>
              <a:t>ф</a:t>
            </a:r>
            <a:r>
              <a:rPr b="0" lang="ru-RU" sz="1800" spc="-1" strike="noStrike">
                <a:latin typeface="Arial"/>
              </a:rPr>
              <a:t>и</a:t>
            </a:r>
            <a:r>
              <a:rPr b="0" lang="ru-RU" sz="1800" spc="-1" strike="noStrike">
                <a:latin typeface="Arial"/>
              </a:rPr>
              <a:t>ц</a:t>
            </a:r>
            <a:r>
              <a:rPr b="0" lang="ru-RU" sz="1800" spc="-1" strike="noStrike">
                <a:latin typeface="Arial"/>
              </a:rPr>
              <a:t>и</a:t>
            </a:r>
            <a:r>
              <a:rPr b="0" lang="ru-RU" sz="1800" spc="-1" strike="noStrike">
                <a:latin typeface="Arial"/>
              </a:rPr>
              <a:t>е</a:t>
            </a:r>
            <a:r>
              <a:rPr b="0" lang="ru-RU" sz="1800" spc="-1" strike="noStrike">
                <a:latin typeface="Arial"/>
              </a:rPr>
              <a:t>н</a:t>
            </a:r>
            <a:r>
              <a:rPr b="0" lang="ru-RU" sz="1800" spc="-1" strike="noStrike">
                <a:latin typeface="Arial"/>
              </a:rPr>
              <a:t>т </a:t>
            </a:r>
            <a:r>
              <a:rPr b="0" lang="ru-RU" sz="1800" spc="-1" strike="noStrike">
                <a:latin typeface="Arial"/>
              </a:rPr>
              <a:t>у</a:t>
            </a:r>
            <a:r>
              <a:rPr b="0" lang="ru-RU" sz="1800" spc="-1" strike="noStrike">
                <a:latin typeface="Arial"/>
              </a:rPr>
              <a:t>с</a:t>
            </a:r>
            <a:r>
              <a:rPr b="0" lang="ru-RU" sz="1800" spc="-1" strike="noStrike">
                <a:latin typeface="Arial"/>
              </a:rPr>
              <a:t>и</a:t>
            </a:r>
            <a:r>
              <a:rPr b="0" lang="ru-RU" sz="1800" spc="-1" strike="noStrike">
                <a:latin typeface="Arial"/>
              </a:rPr>
              <a:t>л</a:t>
            </a:r>
            <a:r>
              <a:rPr b="0" lang="ru-RU" sz="1800" spc="-1" strike="noStrike">
                <a:latin typeface="Arial"/>
              </a:rPr>
              <a:t>е</a:t>
            </a:r>
            <a:r>
              <a:rPr b="0" lang="ru-RU" sz="1800" spc="-1" strike="noStrike">
                <a:latin typeface="Arial"/>
              </a:rPr>
              <a:t>н</a:t>
            </a:r>
            <a:r>
              <a:rPr b="0" lang="ru-RU" sz="1800" spc="-1" strike="noStrike">
                <a:latin typeface="Arial"/>
              </a:rPr>
              <a:t>и</a:t>
            </a:r>
            <a:r>
              <a:rPr b="0" lang="ru-RU" sz="1800" spc="-1" strike="noStrike">
                <a:latin typeface="Arial"/>
              </a:rPr>
              <a:t>я 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е</a:t>
            </a:r>
            <a:r>
              <a:rPr b="0" lang="ru-RU" sz="1800" spc="-1" strike="noStrike">
                <a:latin typeface="Arial"/>
              </a:rPr>
              <a:t>м</a:t>
            </a:r>
            <a:r>
              <a:rPr b="0" lang="ru-RU" sz="1800" spc="-1" strike="noStrike">
                <a:latin typeface="Arial"/>
              </a:rPr>
              <a:t>н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в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й 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к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Н</a:t>
            </a:r>
            <a:r>
              <a:rPr b="0" lang="ru-RU" sz="1800" spc="-1" strike="noStrike">
                <a:latin typeface="Arial"/>
              </a:rPr>
              <a:t>е</a:t>
            </a:r>
            <a:r>
              <a:rPr b="0" lang="ru-RU" sz="1800" spc="-1" strike="noStrike">
                <a:latin typeface="Arial"/>
              </a:rPr>
              <a:t>р</a:t>
            </a:r>
            <a:r>
              <a:rPr b="0" lang="ru-RU" sz="1800" spc="-1" strike="noStrike">
                <a:latin typeface="Arial"/>
              </a:rPr>
              <a:t>а</a:t>
            </a:r>
            <a:r>
              <a:rPr b="0" lang="ru-RU" sz="1800" spc="-1" strike="noStrike">
                <a:latin typeface="Arial"/>
              </a:rPr>
              <a:t>в</a:t>
            </a:r>
            <a:r>
              <a:rPr b="0" lang="ru-RU" sz="1800" spc="-1" strike="noStrike">
                <a:latin typeface="Arial"/>
              </a:rPr>
              <a:t>н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м</a:t>
            </a:r>
            <a:r>
              <a:rPr b="0" lang="ru-RU" sz="1800" spc="-1" strike="noStrike">
                <a:latin typeface="Arial"/>
              </a:rPr>
              <a:t>е</a:t>
            </a:r>
            <a:r>
              <a:rPr b="0" lang="ru-RU" sz="1800" spc="-1" strike="noStrike">
                <a:latin typeface="Arial"/>
              </a:rPr>
              <a:t>р</a:t>
            </a:r>
            <a:r>
              <a:rPr b="0" lang="ru-RU" sz="1800" spc="-1" strike="noStrike">
                <a:latin typeface="Arial"/>
              </a:rPr>
              <a:t>н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с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ь </a:t>
            </a:r>
            <a:r>
              <a:rPr b="0" lang="ru-RU" sz="1800" spc="-1" strike="noStrike">
                <a:latin typeface="Arial"/>
              </a:rPr>
              <a:t>ч</a:t>
            </a:r>
            <a:r>
              <a:rPr b="0" lang="ru-RU" sz="1800" spc="-1" strike="noStrike">
                <a:latin typeface="Arial"/>
              </a:rPr>
              <a:t>у</a:t>
            </a:r>
            <a:r>
              <a:rPr b="0" lang="ru-RU" sz="1800" spc="-1" strike="noStrike">
                <a:latin typeface="Arial"/>
              </a:rPr>
              <a:t>в</a:t>
            </a:r>
            <a:r>
              <a:rPr b="0" lang="ru-RU" sz="1800" spc="-1" strike="noStrike">
                <a:latin typeface="Arial"/>
              </a:rPr>
              <a:t>с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в</a:t>
            </a:r>
            <a:r>
              <a:rPr b="0" lang="ru-RU" sz="1800" spc="-1" strike="noStrike">
                <a:latin typeface="Arial"/>
              </a:rPr>
              <a:t>и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е</a:t>
            </a:r>
            <a:r>
              <a:rPr b="0" lang="ru-RU" sz="1800" spc="-1" strike="noStrike">
                <a:latin typeface="Arial"/>
              </a:rPr>
              <a:t>л</a:t>
            </a:r>
            <a:r>
              <a:rPr b="0" lang="ru-RU" sz="1800" spc="-1" strike="noStrike">
                <a:latin typeface="Arial"/>
              </a:rPr>
              <a:t>ь</a:t>
            </a:r>
            <a:r>
              <a:rPr b="0" lang="ru-RU" sz="1800" spc="-1" strike="noStrike">
                <a:latin typeface="Arial"/>
              </a:rPr>
              <a:t>н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с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и </a:t>
            </a:r>
            <a:r>
              <a:rPr b="0" lang="ru-RU" sz="1800" spc="-1" strike="noStrike">
                <a:latin typeface="Arial"/>
              </a:rPr>
              <a:t>ф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к</a:t>
            </a:r>
            <a:r>
              <a:rPr b="0" lang="ru-RU" sz="1800" spc="-1" strike="noStrike">
                <a:latin typeface="Arial"/>
              </a:rPr>
              <a:t>а</a:t>
            </a:r>
            <a:r>
              <a:rPr b="0" lang="ru-RU" sz="1800" spc="-1" strike="noStrike">
                <a:latin typeface="Arial"/>
              </a:rPr>
              <a:t>т</a:t>
            </a:r>
            <a:r>
              <a:rPr b="0" lang="ru-RU" sz="1800" spc="-1" strike="noStrike">
                <a:latin typeface="Arial"/>
              </a:rPr>
              <a:t>о</a:t>
            </a:r>
            <a:r>
              <a:rPr b="0" lang="ru-RU" sz="1800" spc="-1" strike="noStrike">
                <a:latin typeface="Arial"/>
              </a:rPr>
              <a:t>д</a:t>
            </a:r>
            <a:r>
              <a:rPr b="0" lang="ru-RU" sz="1800" spc="-1" strike="noStrike">
                <a:latin typeface="Arial"/>
              </a:rPr>
              <a:t>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576000" y="6084000"/>
            <a:ext cx="8568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latin typeface="Arial"/>
              </a:rPr>
              <a:t>Нео</a:t>
            </a:r>
            <a:r>
              <a:rPr b="0" lang="ru-RU" sz="1800" spc="-1" strike="noStrike">
                <a:latin typeface="Arial"/>
              </a:rPr>
              <a:t>бхо</a:t>
            </a:r>
            <a:r>
              <a:rPr b="0" lang="ru-RU" sz="1800" spc="-1" strike="noStrike">
                <a:latin typeface="Arial"/>
              </a:rPr>
              <a:t>ди</a:t>
            </a:r>
            <a:r>
              <a:rPr b="0" lang="ru-RU" sz="1800" spc="-1" strike="noStrike">
                <a:latin typeface="Arial"/>
              </a:rPr>
              <a:t>мос</a:t>
            </a:r>
            <a:r>
              <a:rPr b="0" lang="ru-RU" sz="1800" spc="-1" strike="noStrike">
                <a:latin typeface="Arial"/>
              </a:rPr>
              <a:t>ть </a:t>
            </a:r>
            <a:r>
              <a:rPr b="0" lang="ru-RU" sz="1800" spc="-1" strike="noStrike">
                <a:latin typeface="Arial"/>
              </a:rPr>
              <a:t>рав</a:t>
            </a:r>
            <a:r>
              <a:rPr b="0" lang="ru-RU" sz="1800" spc="-1" strike="noStrike">
                <a:latin typeface="Arial"/>
              </a:rPr>
              <a:t>ном</a:t>
            </a:r>
            <a:r>
              <a:rPr b="0" lang="ru-RU" sz="1800" spc="-1" strike="noStrike">
                <a:latin typeface="Arial"/>
              </a:rPr>
              <a:t>ерн</a:t>
            </a:r>
            <a:r>
              <a:rPr b="0" lang="ru-RU" sz="1800" spc="-1" strike="noStrike">
                <a:latin typeface="Arial"/>
              </a:rPr>
              <a:t>ой </a:t>
            </a:r>
            <a:r>
              <a:rPr b="0" lang="ru-RU" sz="1800" spc="-1" strike="noStrike">
                <a:latin typeface="Arial"/>
              </a:rPr>
              <a:t>и </a:t>
            </a:r>
            <a:r>
              <a:rPr b="0" lang="ru-RU" sz="1800" spc="-1" strike="noStrike">
                <a:latin typeface="Arial"/>
              </a:rPr>
              <a:t>пол</a:t>
            </a:r>
            <a:r>
              <a:rPr b="0" lang="ru-RU" sz="1800" spc="-1" strike="noStrike">
                <a:latin typeface="Arial"/>
              </a:rPr>
              <a:t>ной </a:t>
            </a:r>
            <a:r>
              <a:rPr b="0" lang="ru-RU" sz="1800" spc="-1" strike="noStrike">
                <a:latin typeface="Arial"/>
              </a:rPr>
              <a:t>зас</a:t>
            </a:r>
            <a:r>
              <a:rPr b="0" lang="ru-RU" sz="1800" spc="-1" strike="noStrike">
                <a:latin typeface="Arial"/>
              </a:rPr>
              <a:t>вет</a:t>
            </a:r>
            <a:r>
              <a:rPr b="0" lang="ru-RU" sz="1800" spc="-1" strike="noStrike">
                <a:latin typeface="Arial"/>
              </a:rPr>
              <a:t>ки </a:t>
            </a:r>
            <a:r>
              <a:rPr b="0" lang="ru-RU" sz="1800" spc="-1" strike="noStrike">
                <a:latin typeface="Arial"/>
              </a:rPr>
              <a:t>фо</a:t>
            </a:r>
            <a:r>
              <a:rPr b="0" lang="ru-RU" sz="1800" spc="-1" strike="noStrike">
                <a:latin typeface="Arial"/>
              </a:rPr>
              <a:t>ток</a:t>
            </a:r>
            <a:r>
              <a:rPr b="0" lang="ru-RU" sz="1800" spc="-1" strike="noStrike">
                <a:latin typeface="Arial"/>
              </a:rPr>
              <a:t>ато</a:t>
            </a:r>
            <a:r>
              <a:rPr b="0" lang="ru-RU" sz="1800" spc="-1" strike="noStrike">
                <a:latin typeface="Arial"/>
              </a:rPr>
              <a:t>да  </a:t>
            </a:r>
            <a:r>
              <a:rPr b="0" lang="ru-RU" sz="1800" spc="-1" strike="noStrike">
                <a:latin typeface="Arial"/>
              </a:rPr>
              <a:t>- </a:t>
            </a:r>
            <a:r>
              <a:rPr b="0" lang="ru-RU" sz="1800" spc="-1" strike="noStrike">
                <a:latin typeface="Arial"/>
              </a:rPr>
              <a:t>при</a:t>
            </a:r>
            <a:r>
              <a:rPr b="0" lang="ru-RU" sz="1800" spc="-1" strike="noStrike">
                <a:latin typeface="Arial"/>
              </a:rPr>
              <a:t>мен</a:t>
            </a:r>
            <a:r>
              <a:rPr b="0" lang="ru-RU" sz="1800" spc="-1" strike="noStrike">
                <a:latin typeface="Arial"/>
              </a:rPr>
              <a:t>ени</a:t>
            </a:r>
            <a:r>
              <a:rPr b="0" lang="ru-RU" sz="1800" spc="-1" strike="noStrike">
                <a:latin typeface="Arial"/>
              </a:rPr>
              <a:t>е </a:t>
            </a:r>
            <a:r>
              <a:rPr b="0" lang="ru-RU" sz="1800" spc="-1" strike="noStrike">
                <a:latin typeface="Arial"/>
              </a:rPr>
              <a:t>лин</a:t>
            </a:r>
            <a:r>
              <a:rPr b="0" lang="ru-RU" sz="1800" spc="-1" strike="noStrike">
                <a:latin typeface="Arial"/>
              </a:rPr>
              <a:t>зы </a:t>
            </a:r>
            <a:r>
              <a:rPr b="0" lang="ru-RU" sz="1800" spc="-1" strike="noStrike">
                <a:latin typeface="Arial"/>
              </a:rPr>
              <a:t>Фа</a:t>
            </a:r>
            <a:r>
              <a:rPr b="0" lang="ru-RU" sz="1800" spc="-1" strike="noStrike">
                <a:latin typeface="Arial"/>
              </a:rPr>
              <a:t>бри</a:t>
            </a:r>
            <a:r>
              <a:rPr b="0" lang="ru-RU" sz="1800" spc="-1" strike="noStrike">
                <a:latin typeface="Arial"/>
              </a:rPr>
              <a:t>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" descr=""/>
          <p:cNvPicPr/>
          <p:nvPr/>
        </p:nvPicPr>
        <p:blipFill>
          <a:blip r:embed="rId1"/>
          <a:stretch/>
        </p:blipFill>
        <p:spPr>
          <a:xfrm>
            <a:off x="360720" y="72000"/>
            <a:ext cx="5543280" cy="4933440"/>
          </a:xfrm>
          <a:prstGeom prst="rect">
            <a:avLst/>
          </a:prstGeom>
          <a:ln w="0">
            <a:noFill/>
          </a:ln>
        </p:spPr>
      </p:pic>
      <p:pic>
        <p:nvPicPr>
          <p:cNvPr id="426" name="" descr=""/>
          <p:cNvPicPr/>
          <p:nvPr/>
        </p:nvPicPr>
        <p:blipFill>
          <a:blip r:embed="rId2"/>
          <a:stretch/>
        </p:blipFill>
        <p:spPr>
          <a:xfrm>
            <a:off x="5832000" y="1253160"/>
            <a:ext cx="3994560" cy="2557800"/>
          </a:xfrm>
          <a:prstGeom prst="rect">
            <a:avLst/>
          </a:prstGeom>
          <a:ln w="0">
            <a:noFill/>
          </a:ln>
        </p:spPr>
      </p:pic>
      <p:sp>
        <p:nvSpPr>
          <p:cNvPr id="427" name=""/>
          <p:cNvSpPr txBox="1"/>
          <p:nvPr/>
        </p:nvSpPr>
        <p:spPr>
          <a:xfrm>
            <a:off x="5976000" y="555480"/>
            <a:ext cx="37332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1800" spc="-1" strike="noStrike">
                <a:latin typeface="Arial"/>
              </a:rPr>
              <a:t>Мо</a:t>
            </a:r>
            <a:r>
              <a:rPr b="0" lang="ru-RU" sz="1800" spc="-1" strike="noStrike">
                <a:latin typeface="Arial"/>
              </a:rPr>
              <a:t>зай</a:t>
            </a:r>
            <a:r>
              <a:rPr b="0" lang="ru-RU" sz="1800" spc="-1" strike="noStrike">
                <a:latin typeface="Arial"/>
              </a:rPr>
              <a:t>ка </a:t>
            </a:r>
            <a:r>
              <a:rPr b="0" lang="ru-RU" sz="1800" spc="-1" strike="noStrike">
                <a:latin typeface="Arial"/>
              </a:rPr>
              <a:t>из </a:t>
            </a:r>
            <a:r>
              <a:rPr b="0" lang="ru-RU" sz="1800" spc="-1" strike="noStrike">
                <a:latin typeface="Arial"/>
              </a:rPr>
              <a:t>4 </a:t>
            </a:r>
            <a:r>
              <a:rPr b="0" lang="ru-RU" sz="1800" spc="-1" strike="noStrike">
                <a:latin typeface="Arial"/>
              </a:rPr>
              <a:t>1k </a:t>
            </a:r>
            <a:r>
              <a:rPr b="0" lang="ru-RU" sz="1800" spc="-1" strike="noStrike">
                <a:latin typeface="Arial"/>
              </a:rPr>
              <a:t>x </a:t>
            </a:r>
            <a:r>
              <a:rPr b="0" lang="ru-RU" sz="1800" spc="-1" strike="noStrike">
                <a:latin typeface="Arial"/>
              </a:rPr>
              <a:t>1k </a:t>
            </a:r>
            <a:r>
              <a:rPr b="0" lang="ru-RU" sz="1800" spc="-1" strike="noStrike">
                <a:latin typeface="Arial"/>
              </a:rPr>
              <a:t>InS</a:t>
            </a:r>
            <a:r>
              <a:rPr b="0" lang="ru-RU" sz="1800" spc="-1" strike="noStrike">
                <a:latin typeface="Arial"/>
              </a:rPr>
              <a:t>b </a:t>
            </a:r>
            <a:r>
              <a:rPr b="0" lang="ru-RU" sz="1800" spc="-1" strike="noStrike">
                <a:latin typeface="Arial"/>
              </a:rPr>
              <a:t>мат</a:t>
            </a:r>
            <a:r>
              <a:rPr b="0" lang="ru-RU" sz="1800" spc="-1" strike="noStrike">
                <a:latin typeface="Arial"/>
              </a:rPr>
              <a:t>риц</a:t>
            </a:r>
            <a:endParaRPr b="0" lang="ru-RU" sz="1800" spc="-1" strike="noStrike">
              <a:latin typeface="Arial"/>
            </a:endParaRPr>
          </a:p>
          <a:p>
            <a:pPr algn="ctr"/>
            <a:r>
              <a:rPr b="0" lang="ru-RU" sz="1800" spc="-1" strike="noStrike">
                <a:latin typeface="Arial"/>
              </a:rPr>
              <a:t>Спе</a:t>
            </a:r>
            <a:r>
              <a:rPr b="0" lang="ru-RU" sz="1800" spc="-1" strike="noStrike">
                <a:latin typeface="Arial"/>
              </a:rPr>
              <a:t>ктр</a:t>
            </a:r>
            <a:r>
              <a:rPr b="0" lang="ru-RU" sz="1800" spc="-1" strike="noStrike">
                <a:latin typeface="Arial"/>
              </a:rPr>
              <a:t>огр</a:t>
            </a:r>
            <a:r>
              <a:rPr b="0" lang="ru-RU" sz="1800" spc="-1" strike="noStrike">
                <a:latin typeface="Arial"/>
              </a:rPr>
              <a:t>аф </a:t>
            </a:r>
            <a:r>
              <a:rPr b="0" lang="ru-RU" sz="1800" spc="-1" strike="noStrike">
                <a:latin typeface="Arial"/>
              </a:rPr>
              <a:t>CRI</a:t>
            </a:r>
            <a:r>
              <a:rPr b="0" lang="ru-RU" sz="1800" spc="-1" strike="noStrike">
                <a:latin typeface="Arial"/>
              </a:rPr>
              <a:t>RE</a:t>
            </a:r>
            <a:r>
              <a:rPr b="0" lang="ru-RU" sz="1800" spc="-1" strike="noStrike">
                <a:latin typeface="Arial"/>
              </a:rPr>
              <a:t>S </a:t>
            </a:r>
            <a:r>
              <a:rPr b="0" lang="ru-RU" sz="1800" spc="-1" strike="noStrike">
                <a:latin typeface="Arial"/>
              </a:rPr>
              <a:t>ES</a:t>
            </a:r>
            <a:r>
              <a:rPr b="0" lang="ru-RU" sz="1800" spc="-1" strike="noStrike">
                <a:latin typeface="Arial"/>
              </a:rPr>
              <a:t>O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28" name=""/>
          <p:cNvSpPr txBox="1"/>
          <p:nvPr/>
        </p:nvSpPr>
        <p:spPr>
          <a:xfrm>
            <a:off x="1152000" y="5328000"/>
            <a:ext cx="4248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1800" spc="-1" strike="noStrike">
                <a:latin typeface="Arial"/>
              </a:rPr>
              <a:t>ИК </a:t>
            </a:r>
            <a:r>
              <a:rPr b="0" lang="ru-RU" sz="1800" spc="-1" strike="noStrike">
                <a:latin typeface="Arial"/>
              </a:rPr>
              <a:t>при</a:t>
            </a:r>
            <a:r>
              <a:rPr b="0" lang="ru-RU" sz="1800" spc="-1" strike="noStrike">
                <a:latin typeface="Arial"/>
              </a:rPr>
              <a:t>емн</a:t>
            </a:r>
            <a:r>
              <a:rPr b="0" lang="ru-RU" sz="1800" spc="-1" strike="noStrike">
                <a:latin typeface="Arial"/>
              </a:rPr>
              <a:t>ики </a:t>
            </a:r>
            <a:r>
              <a:rPr b="0" lang="ru-RU" sz="1800" spc="-1" strike="noStrike">
                <a:latin typeface="Arial"/>
              </a:rPr>
              <a:t>тре</a:t>
            </a:r>
            <a:r>
              <a:rPr b="0" lang="ru-RU" sz="1800" spc="-1" strike="noStrike">
                <a:latin typeface="Arial"/>
              </a:rPr>
              <a:t>бую</a:t>
            </a:r>
            <a:r>
              <a:rPr b="0" lang="ru-RU" sz="1800" spc="-1" strike="noStrike">
                <a:latin typeface="Arial"/>
              </a:rPr>
              <a:t>т </a:t>
            </a:r>
            <a:r>
              <a:rPr b="0" lang="ru-RU" sz="1800" spc="-1" strike="noStrike">
                <a:latin typeface="Arial"/>
              </a:rPr>
              <a:t>сил</a:t>
            </a:r>
            <a:r>
              <a:rPr b="0" lang="ru-RU" sz="1800" spc="-1" strike="noStrike">
                <a:latin typeface="Arial"/>
              </a:rPr>
              <a:t>ьно</a:t>
            </a:r>
            <a:r>
              <a:rPr b="0" lang="ru-RU" sz="1800" spc="-1" strike="noStrike">
                <a:latin typeface="Arial"/>
              </a:rPr>
              <a:t>го </a:t>
            </a:r>
            <a:r>
              <a:rPr b="0" lang="ru-RU" sz="1800" spc="-1" strike="noStrike">
                <a:latin typeface="Arial"/>
              </a:rPr>
              <a:t>охл</a:t>
            </a:r>
            <a:r>
              <a:rPr b="0" lang="ru-RU" sz="1800" spc="-1" strike="noStrike">
                <a:latin typeface="Arial"/>
              </a:rPr>
              <a:t>ажд</a:t>
            </a:r>
            <a:r>
              <a:rPr b="0" lang="ru-RU" sz="1800" spc="-1" strike="noStrike">
                <a:latin typeface="Arial"/>
              </a:rPr>
              <a:t>ени</a:t>
            </a:r>
            <a:r>
              <a:rPr b="0" lang="ru-RU" sz="1800" spc="-1" strike="noStrike">
                <a:latin typeface="Arial"/>
              </a:rPr>
              <a:t>я!!!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" descr=""/>
          <p:cNvPicPr/>
          <p:nvPr/>
        </p:nvPicPr>
        <p:blipFill>
          <a:blip r:embed="rId1"/>
          <a:stretch/>
        </p:blipFill>
        <p:spPr>
          <a:xfrm>
            <a:off x="1903680" y="2520000"/>
            <a:ext cx="5872320" cy="3192120"/>
          </a:xfrm>
          <a:prstGeom prst="rect">
            <a:avLst/>
          </a:prstGeom>
          <a:ln w="0">
            <a:noFill/>
          </a:ln>
        </p:spPr>
      </p:pic>
      <p:sp>
        <p:nvSpPr>
          <p:cNvPr id="63" name=""/>
          <p:cNvSpPr txBox="1"/>
          <p:nvPr/>
        </p:nvSpPr>
        <p:spPr>
          <a:xfrm>
            <a:off x="2592000" y="360000"/>
            <a:ext cx="4680000" cy="402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ru-RU" sz="2200" spc="-1" strike="noStrike">
                <a:solidFill>
                  <a:srgbClr val="2a6099"/>
                </a:solidFill>
                <a:latin typeface="Arial"/>
              </a:rPr>
              <a:t>Ли</a:t>
            </a:r>
            <a:r>
              <a:rPr b="1" lang="ru-RU" sz="2200" spc="-1" strike="noStrike">
                <a:solidFill>
                  <a:srgbClr val="2a6099"/>
                </a:solidFill>
                <a:latin typeface="Arial"/>
              </a:rPr>
              <a:t>нз</a:t>
            </a:r>
            <a:r>
              <a:rPr b="1" lang="ru-RU" sz="2200" spc="-1" strike="noStrike">
                <a:solidFill>
                  <a:srgbClr val="2a6099"/>
                </a:solidFill>
                <a:latin typeface="Arial"/>
              </a:rPr>
              <a:t>а </a:t>
            </a:r>
            <a:r>
              <a:rPr b="1" lang="ru-RU" sz="2200" spc="-1" strike="noStrike">
                <a:solidFill>
                  <a:srgbClr val="2a6099"/>
                </a:solidFill>
                <a:latin typeface="Arial"/>
              </a:rPr>
              <a:t>Фа</a:t>
            </a:r>
            <a:r>
              <a:rPr b="1" lang="ru-RU" sz="2200" spc="-1" strike="noStrike">
                <a:solidFill>
                  <a:srgbClr val="2a6099"/>
                </a:solidFill>
                <a:latin typeface="Arial"/>
              </a:rPr>
              <a:t>бр</a:t>
            </a:r>
            <a:r>
              <a:rPr b="1" lang="ru-RU" sz="2200" spc="-1" strike="noStrike">
                <a:solidFill>
                  <a:srgbClr val="2a6099"/>
                </a:solidFill>
                <a:latin typeface="Arial"/>
              </a:rPr>
              <a:t>и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64" name=""/>
          <p:cNvSpPr txBox="1"/>
          <p:nvPr/>
        </p:nvSpPr>
        <p:spPr>
          <a:xfrm>
            <a:off x="1368000" y="864000"/>
            <a:ext cx="7272000" cy="858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1800" spc="-1" strike="noStrike">
                <a:latin typeface="Arial"/>
              </a:rPr>
              <a:t>Стр</a:t>
            </a:r>
            <a:r>
              <a:rPr b="0" lang="ru-RU" sz="1800" spc="-1" strike="noStrike">
                <a:latin typeface="Arial"/>
              </a:rPr>
              <a:t>оит </a:t>
            </a:r>
            <a:r>
              <a:rPr b="0" lang="ru-RU" sz="1800" spc="-1" strike="noStrike">
                <a:latin typeface="Arial"/>
              </a:rPr>
              <a:t>изо</a:t>
            </a:r>
            <a:r>
              <a:rPr b="0" lang="ru-RU" sz="1800" spc="-1" strike="noStrike">
                <a:latin typeface="Arial"/>
              </a:rPr>
              <a:t>бра</a:t>
            </a:r>
            <a:r>
              <a:rPr b="0" lang="ru-RU" sz="1800" spc="-1" strike="noStrike">
                <a:latin typeface="Arial"/>
              </a:rPr>
              <a:t>жен</a:t>
            </a:r>
            <a:r>
              <a:rPr b="0" lang="ru-RU" sz="1800" spc="-1" strike="noStrike">
                <a:latin typeface="Arial"/>
              </a:rPr>
              <a:t>ие </a:t>
            </a:r>
            <a:r>
              <a:rPr b="0" lang="ru-RU" sz="1800" spc="-1" strike="noStrike">
                <a:latin typeface="Arial"/>
              </a:rPr>
              <a:t>вхо</a:t>
            </a:r>
            <a:r>
              <a:rPr b="0" lang="ru-RU" sz="1800" spc="-1" strike="noStrike">
                <a:latin typeface="Arial"/>
              </a:rPr>
              <a:t>дно</a:t>
            </a:r>
            <a:r>
              <a:rPr b="0" lang="ru-RU" sz="1800" spc="-1" strike="noStrike">
                <a:latin typeface="Arial"/>
              </a:rPr>
              <a:t>го </a:t>
            </a:r>
            <a:r>
              <a:rPr b="0" lang="ru-RU" sz="1800" spc="-1" strike="noStrike">
                <a:latin typeface="Arial"/>
              </a:rPr>
              <a:t>зра</a:t>
            </a:r>
            <a:r>
              <a:rPr b="0" lang="ru-RU" sz="1800" spc="-1" strike="noStrike">
                <a:latin typeface="Arial"/>
              </a:rPr>
              <a:t>чка </a:t>
            </a:r>
            <a:r>
              <a:rPr b="0" lang="ru-RU" sz="1800" spc="-1" strike="noStrike">
                <a:latin typeface="Arial"/>
              </a:rPr>
              <a:t>(не </a:t>
            </a:r>
            <a:r>
              <a:rPr b="0" lang="ru-RU" sz="1800" spc="-1" strike="noStrike">
                <a:latin typeface="Arial"/>
              </a:rPr>
              <a:t>зве</a:t>
            </a:r>
            <a:r>
              <a:rPr b="0" lang="ru-RU" sz="1800" spc="-1" strike="noStrike">
                <a:latin typeface="Arial"/>
              </a:rPr>
              <a:t>зды</a:t>
            </a:r>
            <a:r>
              <a:rPr b="0" lang="ru-RU" sz="1800" spc="-1" strike="noStrike">
                <a:latin typeface="Arial"/>
              </a:rPr>
              <a:t>!) </a:t>
            </a:r>
            <a:r>
              <a:rPr b="0" lang="ru-RU" sz="1800" spc="-1" strike="noStrike">
                <a:latin typeface="Arial"/>
              </a:rPr>
              <a:t>на </a:t>
            </a:r>
            <a:r>
              <a:rPr b="0" lang="ru-RU" sz="1800" spc="-1" strike="noStrike">
                <a:latin typeface="Arial"/>
              </a:rPr>
              <a:t>фо</a:t>
            </a:r>
            <a:r>
              <a:rPr b="0" lang="ru-RU" sz="1800" spc="-1" strike="noStrike">
                <a:latin typeface="Arial"/>
              </a:rPr>
              <a:t>ток</a:t>
            </a:r>
            <a:r>
              <a:rPr b="0" lang="ru-RU" sz="1800" spc="-1" strike="noStrike">
                <a:latin typeface="Arial"/>
              </a:rPr>
              <a:t>ато</a:t>
            </a:r>
            <a:r>
              <a:rPr b="0" lang="ru-RU" sz="1800" spc="-1" strike="noStrike">
                <a:latin typeface="Arial"/>
              </a:rPr>
              <a:t>де</a:t>
            </a:r>
            <a:endParaRPr b="0" lang="ru-RU" sz="1800" spc="-1" strike="noStrike">
              <a:latin typeface="Arial"/>
            </a:endParaRPr>
          </a:p>
          <a:p>
            <a:pPr algn="ctr"/>
            <a:r>
              <a:rPr b="0" lang="ru-RU" sz="1800" spc="-1" strike="noStrike">
                <a:latin typeface="Arial"/>
              </a:rPr>
              <a:t>Рав</a:t>
            </a:r>
            <a:r>
              <a:rPr b="0" lang="ru-RU" sz="1800" spc="-1" strike="noStrike">
                <a:latin typeface="Arial"/>
              </a:rPr>
              <a:t>ном</a:t>
            </a:r>
            <a:r>
              <a:rPr b="0" lang="ru-RU" sz="1800" spc="-1" strike="noStrike">
                <a:latin typeface="Arial"/>
              </a:rPr>
              <a:t>ерн</a:t>
            </a:r>
            <a:r>
              <a:rPr b="0" lang="ru-RU" sz="1800" spc="-1" strike="noStrike">
                <a:latin typeface="Arial"/>
              </a:rPr>
              <a:t>ая </a:t>
            </a:r>
            <a:r>
              <a:rPr b="0" lang="ru-RU" sz="1800" spc="-1" strike="noStrike">
                <a:latin typeface="Arial"/>
              </a:rPr>
              <a:t>и </a:t>
            </a:r>
            <a:r>
              <a:rPr b="0" lang="ru-RU" sz="1800" spc="-1" strike="noStrike">
                <a:latin typeface="Arial"/>
              </a:rPr>
              <a:t>пол</a:t>
            </a:r>
            <a:r>
              <a:rPr b="0" lang="ru-RU" sz="1800" spc="-1" strike="noStrike">
                <a:latin typeface="Arial"/>
              </a:rPr>
              <a:t>ная </a:t>
            </a:r>
            <a:r>
              <a:rPr b="0" lang="ru-RU" sz="1800" spc="-1" strike="noStrike">
                <a:latin typeface="Arial"/>
              </a:rPr>
              <a:t>зас</a:t>
            </a:r>
            <a:r>
              <a:rPr b="0" lang="ru-RU" sz="1800" spc="-1" strike="noStrike">
                <a:latin typeface="Arial"/>
              </a:rPr>
              <a:t>вет</a:t>
            </a:r>
            <a:r>
              <a:rPr b="0" lang="ru-RU" sz="1800" spc="-1" strike="noStrike">
                <a:latin typeface="Arial"/>
              </a:rPr>
              <a:t>ка </a:t>
            </a:r>
            <a:r>
              <a:rPr b="0" lang="ru-RU" sz="1800" spc="-1" strike="noStrike">
                <a:latin typeface="Arial"/>
              </a:rPr>
              <a:t>окн</a:t>
            </a:r>
            <a:r>
              <a:rPr b="0" lang="ru-RU" sz="1800" spc="-1" strike="noStrike">
                <a:latin typeface="Arial"/>
              </a:rPr>
              <a:t>а </a:t>
            </a:r>
            <a:r>
              <a:rPr b="0" lang="ru-RU" sz="1800" spc="-1" strike="noStrike">
                <a:latin typeface="Arial"/>
              </a:rPr>
              <a:t>фо</a:t>
            </a:r>
            <a:r>
              <a:rPr b="0" lang="ru-RU" sz="1800" spc="-1" strike="noStrike">
                <a:latin typeface="Arial"/>
              </a:rPr>
              <a:t>ток</a:t>
            </a:r>
            <a:r>
              <a:rPr b="0" lang="ru-RU" sz="1800" spc="-1" strike="noStrike">
                <a:latin typeface="Arial"/>
              </a:rPr>
              <a:t>ато</a:t>
            </a:r>
            <a:r>
              <a:rPr b="0" lang="ru-RU" sz="1800" spc="-1" strike="noStrike">
                <a:latin typeface="Arial"/>
              </a:rPr>
              <a:t>да</a:t>
            </a:r>
            <a:endParaRPr b="0" lang="ru-RU" sz="1800" spc="-1" strike="noStrike">
              <a:latin typeface="Arial"/>
            </a:endParaRPr>
          </a:p>
          <a:p>
            <a:pPr algn="ctr"/>
            <a:r>
              <a:rPr b="0" lang="ru-RU" sz="1800" spc="-1" strike="noStrike">
                <a:latin typeface="Arial"/>
              </a:rPr>
              <a:t>Ко</a:t>
            </a:r>
            <a:r>
              <a:rPr b="0" lang="ru-RU" sz="1800" spc="-1" strike="noStrike">
                <a:latin typeface="Arial"/>
              </a:rPr>
              <a:t>мпе</a:t>
            </a:r>
            <a:r>
              <a:rPr b="0" lang="ru-RU" sz="1800" spc="-1" strike="noStrike">
                <a:latin typeface="Arial"/>
              </a:rPr>
              <a:t>нса</a:t>
            </a:r>
            <a:r>
              <a:rPr b="0" lang="ru-RU" sz="1800" spc="-1" strike="noStrike">
                <a:latin typeface="Arial"/>
              </a:rPr>
              <a:t>ция </a:t>
            </a:r>
            <a:r>
              <a:rPr b="0" lang="ru-RU" sz="1800" spc="-1" strike="noStrike">
                <a:latin typeface="Arial"/>
              </a:rPr>
              <a:t>сдв</a:t>
            </a:r>
            <a:r>
              <a:rPr b="0" lang="ru-RU" sz="1800" spc="-1" strike="noStrike">
                <a:latin typeface="Arial"/>
              </a:rPr>
              <a:t>ига </a:t>
            </a:r>
            <a:r>
              <a:rPr b="0" lang="ru-RU" sz="1800" spc="-1" strike="noStrike">
                <a:latin typeface="Arial"/>
              </a:rPr>
              <a:t>зве</a:t>
            </a:r>
            <a:r>
              <a:rPr b="0" lang="ru-RU" sz="1800" spc="-1" strike="noStrike">
                <a:latin typeface="Arial"/>
              </a:rPr>
              <a:t>зды </a:t>
            </a:r>
            <a:r>
              <a:rPr b="0" lang="ru-RU" sz="1800" spc="-1" strike="noStrike">
                <a:latin typeface="Arial"/>
              </a:rPr>
              <a:t>во </a:t>
            </a:r>
            <a:r>
              <a:rPr b="0" lang="ru-RU" sz="1800" spc="-1" strike="noStrike">
                <a:latin typeface="Arial"/>
              </a:rPr>
              <a:t>вых</a:t>
            </a:r>
            <a:r>
              <a:rPr b="0" lang="ru-RU" sz="1800" spc="-1" strike="noStrike">
                <a:latin typeface="Arial"/>
              </a:rPr>
              <a:t>одн</a:t>
            </a:r>
            <a:r>
              <a:rPr b="0" lang="ru-RU" sz="1800" spc="-1" strike="noStrike">
                <a:latin typeface="Arial"/>
              </a:rPr>
              <a:t>ом </a:t>
            </a:r>
            <a:r>
              <a:rPr b="0" lang="ru-RU" sz="1800" spc="-1" strike="noStrike">
                <a:latin typeface="Arial"/>
              </a:rPr>
              <a:t>зра</a:t>
            </a:r>
            <a:r>
              <a:rPr b="0" lang="ru-RU" sz="1800" spc="-1" strike="noStrike">
                <a:latin typeface="Arial"/>
              </a:rPr>
              <a:t>чке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" descr=""/>
          <p:cNvPicPr/>
          <p:nvPr/>
        </p:nvPicPr>
        <p:blipFill>
          <a:blip r:embed="rId1"/>
          <a:stretch/>
        </p:blipFill>
        <p:spPr>
          <a:xfrm>
            <a:off x="2088000" y="1440000"/>
            <a:ext cx="5699880" cy="5322600"/>
          </a:xfrm>
          <a:prstGeom prst="rect">
            <a:avLst/>
          </a:prstGeom>
          <a:ln w="0">
            <a:noFill/>
          </a:ln>
        </p:spPr>
      </p:pic>
      <p:sp>
        <p:nvSpPr>
          <p:cNvPr id="66" name=""/>
          <p:cNvSpPr txBox="1"/>
          <p:nvPr/>
        </p:nvSpPr>
        <p:spPr>
          <a:xfrm>
            <a:off x="2520000" y="144000"/>
            <a:ext cx="5904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1800" spc="-1" strike="noStrike">
                <a:solidFill>
                  <a:srgbClr val="2a6099"/>
                </a:solidFill>
                <a:latin typeface="Arial"/>
              </a:rPr>
              <a:t>Нелинейность фотоумножителя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" descr=""/>
          <p:cNvPicPr/>
          <p:nvPr/>
        </p:nvPicPr>
        <p:blipFill>
          <a:blip r:embed="rId1"/>
          <a:stretch/>
        </p:blipFill>
        <p:spPr>
          <a:xfrm>
            <a:off x="2016000" y="2520000"/>
            <a:ext cx="6455880" cy="3432960"/>
          </a:xfrm>
          <a:prstGeom prst="rect">
            <a:avLst/>
          </a:prstGeom>
          <a:ln w="0">
            <a:noFill/>
          </a:ln>
        </p:spPr>
      </p:pic>
      <p:sp>
        <p:nvSpPr>
          <p:cNvPr id="68" name=""/>
          <p:cNvSpPr txBox="1"/>
          <p:nvPr/>
        </p:nvSpPr>
        <p:spPr>
          <a:xfrm>
            <a:off x="2160000" y="486720"/>
            <a:ext cx="5976000" cy="1169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С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ч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е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т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н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а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я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 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х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а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р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а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к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т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е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р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и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с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т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и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к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а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 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ф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о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т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о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у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м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н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о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ж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и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т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е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л</a:t>
            </a:r>
            <a:r>
              <a:rPr b="1" lang="ru-RU" sz="2200" spc="-1" strike="noStrike">
                <a:solidFill>
                  <a:srgbClr val="2a6099"/>
                </a:solidFill>
                <a:latin typeface="Times New Roman"/>
              </a:rPr>
              <a:t>я</a:t>
            </a:r>
            <a:endParaRPr b="0" lang="ru-RU" sz="2200" spc="-1" strike="noStrike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endParaRPr b="0" lang="ru-RU" sz="2200" spc="-1" strike="noStrike">
              <a:latin typeface="Arial"/>
            </a:endParaRPr>
          </a:p>
        </p:txBody>
      </p:sp>
      <p:sp>
        <p:nvSpPr>
          <p:cNvPr id="69" name=""/>
          <p:cNvSpPr/>
          <p:nvPr/>
        </p:nvSpPr>
        <p:spPr>
          <a:xfrm>
            <a:off x="2160000" y="2232000"/>
            <a:ext cx="1728000" cy="2088000"/>
          </a:xfrm>
          <a:prstGeom prst="line">
            <a:avLst/>
          </a:prstGeom>
          <a:ln w="0">
            <a:solidFill>
              <a:srgbClr val="ff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" name=""/>
          <p:cNvSpPr txBox="1"/>
          <p:nvPr/>
        </p:nvSpPr>
        <p:spPr>
          <a:xfrm>
            <a:off x="82080" y="1728000"/>
            <a:ext cx="2402640" cy="541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ru-RU" sz="1600" spc="-1" strike="noStrike">
                <a:latin typeface="Arial"/>
              </a:rPr>
              <a:t>Р</a:t>
            </a:r>
            <a:r>
              <a:rPr b="0" lang="ru-RU" sz="1600" spc="-1" strike="noStrike">
                <a:latin typeface="Arial"/>
              </a:rPr>
              <a:t>е</a:t>
            </a:r>
            <a:r>
              <a:rPr b="0" lang="ru-RU" sz="1600" spc="-1" strike="noStrike">
                <a:latin typeface="Arial"/>
              </a:rPr>
              <a:t>г</a:t>
            </a:r>
            <a:r>
              <a:rPr b="0" lang="ru-RU" sz="1600" spc="-1" strike="noStrike">
                <a:latin typeface="Arial"/>
              </a:rPr>
              <a:t>и</a:t>
            </a:r>
            <a:r>
              <a:rPr b="0" lang="ru-RU" sz="1600" spc="-1" strike="noStrike">
                <a:latin typeface="Arial"/>
              </a:rPr>
              <a:t>с</a:t>
            </a:r>
            <a:r>
              <a:rPr b="0" lang="ru-RU" sz="1600" spc="-1" strike="noStrike">
                <a:latin typeface="Arial"/>
              </a:rPr>
              <a:t>т</a:t>
            </a:r>
            <a:r>
              <a:rPr b="0" lang="ru-RU" sz="1600" spc="-1" strike="noStrike">
                <a:latin typeface="Arial"/>
              </a:rPr>
              <a:t>р</a:t>
            </a:r>
            <a:r>
              <a:rPr b="0" lang="ru-RU" sz="1600" spc="-1" strike="noStrike">
                <a:latin typeface="Arial"/>
              </a:rPr>
              <a:t>и</a:t>
            </a:r>
            <a:r>
              <a:rPr b="0" lang="ru-RU" sz="1600" spc="-1" strike="noStrike">
                <a:latin typeface="Arial"/>
              </a:rPr>
              <a:t>р</a:t>
            </a:r>
            <a:r>
              <a:rPr b="0" lang="ru-RU" sz="1600" spc="-1" strike="noStrike">
                <a:latin typeface="Arial"/>
              </a:rPr>
              <a:t>у</a:t>
            </a:r>
            <a:r>
              <a:rPr b="0" lang="ru-RU" sz="1600" spc="-1" strike="noStrike">
                <a:latin typeface="Arial"/>
              </a:rPr>
              <a:t>ю</a:t>
            </a:r>
            <a:r>
              <a:rPr b="0" lang="ru-RU" sz="1600" spc="-1" strike="noStrike">
                <a:latin typeface="Arial"/>
              </a:rPr>
              <a:t>т</a:t>
            </a:r>
            <a:r>
              <a:rPr b="0" lang="ru-RU" sz="1600" spc="-1" strike="noStrike">
                <a:latin typeface="Arial"/>
              </a:rPr>
              <a:t>с</a:t>
            </a:r>
            <a:r>
              <a:rPr b="0" lang="ru-RU" sz="1600" spc="-1" strike="noStrike">
                <a:latin typeface="Arial"/>
              </a:rPr>
              <a:t>я </a:t>
            </a:r>
            <a:r>
              <a:rPr b="0" lang="ru-RU" sz="1600" spc="-1" strike="noStrike">
                <a:latin typeface="Arial"/>
              </a:rPr>
              <a:t>н</a:t>
            </a:r>
            <a:r>
              <a:rPr b="0" lang="ru-RU" sz="1600" spc="-1" strike="noStrike">
                <a:latin typeface="Arial"/>
              </a:rPr>
              <a:t>е </a:t>
            </a:r>
            <a:r>
              <a:rPr b="0" lang="ru-RU" sz="1600" spc="-1" strike="noStrike">
                <a:latin typeface="Arial"/>
              </a:rPr>
              <a:t>в</a:t>
            </a:r>
            <a:r>
              <a:rPr b="0" lang="ru-RU" sz="1600" spc="-1" strike="noStrike">
                <a:latin typeface="Arial"/>
              </a:rPr>
              <a:t>с</a:t>
            </a:r>
            <a:r>
              <a:rPr b="0" lang="ru-RU" sz="1600" spc="-1" strike="noStrike">
                <a:latin typeface="Arial"/>
              </a:rPr>
              <a:t>е </a:t>
            </a:r>
            <a:endParaRPr b="0" lang="ru-RU" sz="1600" spc="-1" strike="noStrike">
              <a:latin typeface="Arial"/>
            </a:endParaRPr>
          </a:p>
          <a:p>
            <a:pPr algn="ctr"/>
            <a:r>
              <a:rPr b="0" lang="ru-RU" sz="1600" spc="-1" strike="noStrike">
                <a:latin typeface="Arial"/>
              </a:rPr>
              <a:t>ф</a:t>
            </a:r>
            <a:r>
              <a:rPr b="0" lang="ru-RU" sz="1600" spc="-1" strike="noStrike">
                <a:latin typeface="Arial"/>
              </a:rPr>
              <a:t>о</a:t>
            </a:r>
            <a:r>
              <a:rPr b="0" lang="ru-RU" sz="1600" spc="-1" strike="noStrike">
                <a:latin typeface="Arial"/>
              </a:rPr>
              <a:t>т</a:t>
            </a:r>
            <a:r>
              <a:rPr b="0" lang="ru-RU" sz="1600" spc="-1" strike="noStrike">
                <a:latin typeface="Arial"/>
              </a:rPr>
              <a:t>о</a:t>
            </a:r>
            <a:r>
              <a:rPr b="0" lang="ru-RU" sz="1600" spc="-1" strike="noStrike">
                <a:latin typeface="Arial"/>
              </a:rPr>
              <a:t>э</a:t>
            </a:r>
            <a:r>
              <a:rPr b="0" lang="ru-RU" sz="1600" spc="-1" strike="noStrike">
                <a:latin typeface="Arial"/>
              </a:rPr>
              <a:t>л</a:t>
            </a:r>
            <a:r>
              <a:rPr b="0" lang="ru-RU" sz="1600" spc="-1" strike="noStrike">
                <a:latin typeface="Arial"/>
              </a:rPr>
              <a:t>е</a:t>
            </a:r>
            <a:r>
              <a:rPr b="0" lang="ru-RU" sz="1600" spc="-1" strike="noStrike">
                <a:latin typeface="Arial"/>
              </a:rPr>
              <a:t>к</a:t>
            </a:r>
            <a:r>
              <a:rPr b="0" lang="ru-RU" sz="1600" spc="-1" strike="noStrike">
                <a:latin typeface="Arial"/>
              </a:rPr>
              <a:t>т</a:t>
            </a:r>
            <a:r>
              <a:rPr b="0" lang="ru-RU" sz="1600" spc="-1" strike="noStrike">
                <a:latin typeface="Arial"/>
              </a:rPr>
              <a:t>р</a:t>
            </a:r>
            <a:r>
              <a:rPr b="0" lang="ru-RU" sz="1600" spc="-1" strike="noStrike">
                <a:latin typeface="Arial"/>
              </a:rPr>
              <a:t>о</a:t>
            </a:r>
            <a:r>
              <a:rPr b="0" lang="ru-RU" sz="1600" spc="-1" strike="noStrike">
                <a:latin typeface="Arial"/>
              </a:rPr>
              <a:t>н</a:t>
            </a:r>
            <a:r>
              <a:rPr b="0" lang="ru-RU" sz="1600" spc="-1" strike="noStrike">
                <a:latin typeface="Arial"/>
              </a:rPr>
              <a:t>ы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" descr=""/>
          <p:cNvPicPr/>
          <p:nvPr/>
        </p:nvPicPr>
        <p:blipFill>
          <a:blip r:embed="rId1"/>
          <a:stretch/>
        </p:blipFill>
        <p:spPr>
          <a:xfrm>
            <a:off x="3074400" y="2717640"/>
            <a:ext cx="3962160" cy="2142720"/>
          </a:xfrm>
          <a:prstGeom prst="rect">
            <a:avLst/>
          </a:prstGeom>
          <a:ln w="0">
            <a:noFill/>
          </a:ln>
        </p:spPr>
      </p:pic>
      <p:pic>
        <p:nvPicPr>
          <p:cNvPr id="72" name="" descr=""/>
          <p:cNvPicPr/>
          <p:nvPr/>
        </p:nvPicPr>
        <p:blipFill>
          <a:blip r:embed="rId2"/>
          <a:stretch/>
        </p:blipFill>
        <p:spPr>
          <a:xfrm>
            <a:off x="568080" y="1758600"/>
            <a:ext cx="8920080" cy="4824000"/>
          </a:xfrm>
          <a:prstGeom prst="rect">
            <a:avLst/>
          </a:prstGeom>
          <a:ln w="0">
            <a:noFill/>
          </a:ln>
        </p:spPr>
      </p:pic>
      <p:sp>
        <p:nvSpPr>
          <p:cNvPr id="73" name=""/>
          <p:cNvSpPr txBox="1"/>
          <p:nvPr/>
        </p:nvSpPr>
        <p:spPr>
          <a:xfrm>
            <a:off x="2880000" y="4896000"/>
            <a:ext cx="1512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ru-RU" sz="1800" spc="-1" strike="noStrike">
                <a:solidFill>
                  <a:srgbClr val="ff0000"/>
                </a:solidFill>
                <a:latin typeface="Arial"/>
              </a:rPr>
              <a:t>A</a:t>
            </a:r>
            <a:r>
              <a:rPr b="1" lang="ru-RU" sz="1800" spc="-1" strike="noStrike">
                <a:solidFill>
                  <a:srgbClr val="ff0000"/>
                </a:solidFill>
                <a:latin typeface="Arial"/>
              </a:rPr>
              <a:t>g</a:t>
            </a:r>
            <a:r>
              <a:rPr b="1" lang="ru-RU" sz="1800" spc="-1" strike="noStrike">
                <a:solidFill>
                  <a:srgbClr val="ff0000"/>
                </a:solidFill>
                <a:latin typeface="Arial"/>
              </a:rPr>
              <a:t>-</a:t>
            </a:r>
            <a:r>
              <a:rPr b="1" lang="ru-RU" sz="1800" spc="-1" strike="noStrike">
                <a:solidFill>
                  <a:srgbClr val="ff0000"/>
                </a:solidFill>
                <a:latin typeface="Arial"/>
              </a:rPr>
              <a:t>O</a:t>
            </a:r>
            <a:r>
              <a:rPr b="1" lang="ru-RU" sz="1800" spc="-1" strike="noStrike">
                <a:solidFill>
                  <a:srgbClr val="ff0000"/>
                </a:solidFill>
                <a:latin typeface="Arial"/>
              </a:rPr>
              <a:t>-</a:t>
            </a:r>
            <a:r>
              <a:rPr b="1" lang="ru-RU" sz="1800" spc="-1" strike="noStrike">
                <a:solidFill>
                  <a:srgbClr val="ff0000"/>
                </a:solidFill>
                <a:latin typeface="Arial"/>
              </a:rPr>
              <a:t>C</a:t>
            </a:r>
            <a:r>
              <a:rPr b="1" lang="ru-RU" sz="1800" spc="-1" strike="noStrike">
                <a:solidFill>
                  <a:srgbClr val="ff0000"/>
                </a:solidFill>
                <a:latin typeface="Arial"/>
              </a:rPr>
              <a:t>s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4" name=""/>
          <p:cNvSpPr txBox="1"/>
          <p:nvPr/>
        </p:nvSpPr>
        <p:spPr>
          <a:xfrm>
            <a:off x="4968000" y="2376000"/>
            <a:ext cx="1584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ru-RU" sz="1800" spc="-1" strike="noStrike">
                <a:solidFill>
                  <a:srgbClr val="ff0000"/>
                </a:solidFill>
                <a:latin typeface="Arial"/>
              </a:rPr>
              <a:t>N</a:t>
            </a:r>
            <a:r>
              <a:rPr b="1" lang="ru-RU" sz="1800" spc="-1" strike="noStrike">
                <a:solidFill>
                  <a:srgbClr val="ff0000"/>
                </a:solidFill>
                <a:latin typeface="Arial"/>
              </a:rPr>
              <a:t>a</a:t>
            </a:r>
            <a:r>
              <a:rPr b="1" lang="ru-RU" sz="1800" spc="-1" strike="noStrike">
                <a:solidFill>
                  <a:srgbClr val="ff0000"/>
                </a:solidFill>
                <a:latin typeface="Arial"/>
              </a:rPr>
              <a:t>-</a:t>
            </a:r>
            <a:r>
              <a:rPr b="1" lang="ru-RU" sz="1800" spc="-1" strike="noStrike">
                <a:solidFill>
                  <a:srgbClr val="ff0000"/>
                </a:solidFill>
                <a:latin typeface="Arial"/>
              </a:rPr>
              <a:t>K</a:t>
            </a:r>
            <a:r>
              <a:rPr b="1" lang="ru-RU" sz="1800" spc="-1" strike="noStrike">
                <a:solidFill>
                  <a:srgbClr val="ff0000"/>
                </a:solidFill>
                <a:latin typeface="Arial"/>
              </a:rPr>
              <a:t>-</a:t>
            </a:r>
            <a:r>
              <a:rPr b="1" lang="ru-RU" sz="1800" spc="-1" strike="noStrike">
                <a:solidFill>
                  <a:srgbClr val="ff0000"/>
                </a:solidFill>
                <a:latin typeface="Arial"/>
              </a:rPr>
              <a:t>S</a:t>
            </a:r>
            <a:r>
              <a:rPr b="1" lang="ru-RU" sz="1800" spc="-1" strike="noStrike">
                <a:solidFill>
                  <a:srgbClr val="ff0000"/>
                </a:solidFill>
                <a:latin typeface="Arial"/>
              </a:rPr>
              <a:t>b</a:t>
            </a:r>
            <a:r>
              <a:rPr b="1" lang="ru-RU" sz="1800" spc="-1" strike="noStrike">
                <a:solidFill>
                  <a:srgbClr val="ff0000"/>
                </a:solidFill>
                <a:latin typeface="Arial"/>
              </a:rPr>
              <a:t>-</a:t>
            </a:r>
            <a:r>
              <a:rPr b="1" lang="ru-RU" sz="1800" spc="-1" strike="noStrike">
                <a:solidFill>
                  <a:srgbClr val="ff0000"/>
                </a:solidFill>
                <a:latin typeface="Arial"/>
              </a:rPr>
              <a:t>C</a:t>
            </a:r>
            <a:r>
              <a:rPr b="1" lang="ru-RU" sz="1800" spc="-1" strike="noStrike">
                <a:solidFill>
                  <a:srgbClr val="ff0000"/>
                </a:solidFill>
                <a:latin typeface="Arial"/>
              </a:rPr>
              <a:t>s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5" name=""/>
          <p:cNvSpPr txBox="1"/>
          <p:nvPr/>
        </p:nvSpPr>
        <p:spPr>
          <a:xfrm>
            <a:off x="4464000" y="4464000"/>
            <a:ext cx="1296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ru-RU" sz="1800" spc="-1" strike="noStrike">
                <a:solidFill>
                  <a:srgbClr val="ff0000"/>
                </a:solidFill>
                <a:latin typeface="Arial"/>
              </a:rPr>
              <a:t>Sb-Cs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6" name=""/>
          <p:cNvSpPr txBox="1"/>
          <p:nvPr/>
        </p:nvSpPr>
        <p:spPr>
          <a:xfrm>
            <a:off x="2587680" y="504360"/>
            <a:ext cx="4615560" cy="68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ru-RU" sz="2600" spc="-1" strike="noStrike">
                <a:solidFill>
                  <a:srgbClr val="0000ff"/>
                </a:solidFill>
                <a:latin typeface="Arial"/>
              </a:rPr>
              <a:t>Квантовая </a:t>
            </a:r>
            <a:r>
              <a:rPr b="1" lang="ru-RU" sz="2600" spc="-1" strike="noStrike">
                <a:solidFill>
                  <a:srgbClr val="0000ff"/>
                </a:solidFill>
                <a:latin typeface="Arial"/>
              </a:rPr>
              <a:t>эффективност</a:t>
            </a:r>
            <a:r>
              <a:rPr b="1" lang="ru-RU" sz="2600" spc="-1" strike="noStrike">
                <a:solidFill>
                  <a:srgbClr val="0000ff"/>
                </a:solidFill>
                <a:latin typeface="Arial"/>
              </a:rPr>
              <a:t>ь</a:t>
            </a:r>
            <a:endParaRPr b="0" lang="ru-RU" sz="2600" spc="-1" strike="noStrike">
              <a:latin typeface="Arial"/>
            </a:endParaRPr>
          </a:p>
          <a:p>
            <a:pPr algn="ctr"/>
            <a:r>
              <a:rPr b="1" lang="ru-RU" sz="1600" spc="-1" strike="noStrike">
                <a:solidFill>
                  <a:srgbClr val="0000ff"/>
                </a:solidFill>
                <a:latin typeface="Arial"/>
              </a:rPr>
              <a:t>(световая спектральная </a:t>
            </a:r>
            <a:r>
              <a:rPr b="1" lang="ru-RU" sz="1600" spc="-1" strike="noStrike">
                <a:solidFill>
                  <a:srgbClr val="0000ff"/>
                </a:solidFill>
                <a:latin typeface="Arial"/>
              </a:rPr>
              <a:t>чувствительность)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77" name=""/>
          <p:cNvSpPr txBox="1"/>
          <p:nvPr/>
        </p:nvSpPr>
        <p:spPr>
          <a:xfrm>
            <a:off x="216000" y="6349680"/>
            <a:ext cx="1512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ru-RU" sz="1800" spc="-1" strike="noStrike">
                <a:solidFill>
                  <a:srgbClr val="ff0000"/>
                </a:solidFill>
                <a:latin typeface="Arial"/>
              </a:rPr>
              <a:t>Cs-Te, Cs-I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8" name=""/>
          <p:cNvSpPr txBox="1"/>
          <p:nvPr/>
        </p:nvSpPr>
        <p:spPr>
          <a:xfrm>
            <a:off x="8568000" y="6264000"/>
            <a:ext cx="1440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r"/>
            <a:r>
              <a:rPr b="1" lang="ru-RU" sz="1800" spc="-1" strike="noStrike">
                <a:solidFill>
                  <a:srgbClr val="ff0000"/>
                </a:solidFill>
                <a:latin typeface="Arial"/>
              </a:rPr>
              <a:t>InGaAs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</TotalTime>
  <Application>LibreOffice/7.1.0.3$Linux_X86_64 LibreOffice_project/f6099ecf3d29644b5008cc8f48f42f4a40986e4c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2017-10-03T19:14:46Z</dcterms:created>
  <dc:creator/>
  <dc:description/>
  <dc:language>en-GB</dc:language>
  <cp:lastModifiedBy/>
  <dcterms:modified xsi:type="dcterms:W3CDTF">2021-02-18T17:36:49Z</dcterms:modified>
  <cp:revision>94</cp:revision>
  <dc:subject/>
  <dc:title/>
</cp:coreProperties>
</file>