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2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82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86.xml.rels" ContentType="application/vnd.openxmlformats-package.relationships+xml"/>
  <Override PartName="/ppt/notesSlides/_rels/notesSlide8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83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8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8.xml.rels" ContentType="application/vnd.openxmlformats-package.relationships+xml"/>
  <Override PartName="/ppt/notesSlides/notesSlide6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109.wmf" ContentType="image/x-wmf"/>
  <Override PartName="/ppt/media/image54.png" ContentType="image/png"/>
  <Override PartName="/ppt/media/image108.wmf" ContentType="image/x-wmf"/>
  <Override PartName="/ppt/media/image53.png" ContentType="image/png"/>
  <Override PartName="/ppt/media/image107.wmf" ContentType="image/x-wmf"/>
  <Override PartName="/ppt/media/image51.jpeg" ContentType="image/jpeg"/>
  <Override PartName="/ppt/media/image52.png" ContentType="image/png"/>
  <Override PartName="/ppt/media/image106.wmf" ContentType="image/x-wmf"/>
  <Override PartName="/ppt/media/image50.jpeg" ContentType="image/jpe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.jpeg" ContentType="image/jpeg"/>
  <Override PartName="/ppt/media/image40.png" ContentType="image/png"/>
  <Override PartName="/ppt/media/image33.png" ContentType="image/png"/>
  <Override PartName="/ppt/media/image31.png" ContentType="image/png"/>
  <Override PartName="/ppt/media/image39.png" ContentType="image/png"/>
  <Override PartName="/ppt/media/image9.png" ContentType="image/png"/>
  <Override PartName="/ppt/media/image86.png" ContentType="image/png"/>
  <Override PartName="/ppt/media/image13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19.png" ContentType="image/png"/>
  <Override PartName="/ppt/media/image84.png" ContentType="image/png"/>
  <Override PartName="/ppt/media/image48.png" ContentType="image/png"/>
  <Override PartName="/ppt/media/image11.png" ContentType="image/png"/>
  <Override PartName="/ppt/media/image36.png" ContentType="image/png"/>
  <Override PartName="/ppt/media/image6.png" ContentType="image/png"/>
  <Override PartName="/ppt/media/image18.png" ContentType="image/png"/>
  <Override PartName="/ppt/media/image83.png" ContentType="image/png"/>
  <Override PartName="/ppt/media/image29.png" ContentType="image/png"/>
  <Override PartName="/ppt/media/image94.png" ContentType="image/png"/>
  <Override PartName="/ppt/media/image34.png" ContentType="image/png"/>
  <Override PartName="/ppt/media/image4.png" ContentType="image/png"/>
  <Override PartName="/ppt/media/image16.png" ContentType="image/png"/>
  <Override PartName="/ppt/media/image81.png" ContentType="image/png"/>
  <Override PartName="/ppt/media/image27.png" ContentType="image/png"/>
  <Override PartName="/ppt/media/image92.png" ContentType="image/png"/>
  <Override PartName="/ppt/media/image30.png" ContentType="image/png"/>
  <Override PartName="/ppt/media/image15.png" ContentType="image/png"/>
  <Override PartName="/ppt/media/image80.png" ContentType="image/png"/>
  <Override PartName="/ppt/media/image32.png" ContentType="image/png"/>
  <Override PartName="/ppt/media/image2.png" ContentType="image/png"/>
  <Override PartName="/ppt/media/image14.png" ContentType="image/png"/>
  <Override PartName="/ppt/media/image25.png" ContentType="image/png"/>
  <Override PartName="/ppt/media/image90.png" ContentType="image/png"/>
  <Override PartName="/ppt/media/image113.jpeg" ContentType="image/jpeg"/>
  <Override PartName="/ppt/media/image47.png" ContentType="image/png"/>
  <Override PartName="/ppt/media/image68.png" ContentType="image/png"/>
  <Override PartName="/ppt/media/image70.png" ContentType="image/png"/>
  <Override PartName="/ppt/media/image114.png" ContentType="image/png"/>
  <Override PartName="/ppt/media/image69.png" ContentType="image/png"/>
  <Override PartName="/ppt/media/image71.png" ContentType="image/png"/>
  <Override PartName="/ppt/media/image115.png" ContentType="image/png"/>
  <Override PartName="/ppt/media/image72.png" ContentType="image/png"/>
  <Override PartName="/ppt/media/image116.png" ContentType="image/png"/>
  <Override PartName="/ppt/media/image73.png" ContentType="image/png"/>
  <Override PartName="/ppt/media/image74.png" ContentType="image/png"/>
  <Override PartName="/ppt/media/image1.jpeg" ContentType="image/jpeg"/>
  <Override PartName="/ppt/media/image21.png" ContentType="image/png"/>
  <Override PartName="/ppt/media/image118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87.png" ContentType="image/png"/>
  <Override PartName="/ppt/media/image97.png" ContentType="image/png"/>
  <Override PartName="/ppt/media/image60.png" ContentType="image/png"/>
  <Override PartName="/ppt/media/image96.png" ContentType="image/png"/>
  <Override PartName="/ppt/media/image103.png" ContentType="image/png"/>
  <Override PartName="/ppt/media/image95.png" ContentType="image/png"/>
  <Override PartName="/ppt/media/image102.png" ContentType="image/png"/>
  <Override PartName="/ppt/media/image112.png" ContentType="image/png"/>
  <Override PartName="/ppt/media/image100.png" ContentType="image/png"/>
  <Override PartName="/ppt/media/image28.png" ContentType="image/png"/>
  <Override PartName="/ppt/media/image93.png" ContentType="image/png"/>
  <Override PartName="/ppt/media/image98.png" ContentType="image/png"/>
  <Override PartName="/ppt/media/image61.png" ContentType="image/png"/>
  <Override PartName="/ppt/media/image89.png" ContentType="image/png"/>
  <Override PartName="/ppt/media/image111.png" ContentType="image/png"/>
  <Override PartName="/ppt/media/image105.wmf" ContentType="image/x-wmf"/>
  <Override PartName="/ppt/media/image58.png" ContentType="image/png"/>
  <Override PartName="/ppt/media/image79.png" ContentType="image/png"/>
  <Override PartName="/ppt/media/image101.png" ContentType="image/png"/>
  <Override PartName="/ppt/media/image104.wmf" ContentType="image/x-wmf"/>
  <Override PartName="/ppt/media/image20.png" ContentType="image/png"/>
  <Override PartName="/ppt/media/image57.png" ContentType="image/png"/>
  <Override PartName="/ppt/media/image99.png" ContentType="image/png"/>
  <Override PartName="/ppt/media/image62.png" ContentType="image/png"/>
  <Override PartName="/ppt/media/image67.png" ContentType="image/png"/>
  <Override PartName="/ppt/media/image66.png" ContentType="image/png"/>
  <Override PartName="/ppt/media/image117.jpeg" ContentType="image/jpeg"/>
  <Override PartName="/ppt/media/image65.png" ContentType="image/png"/>
  <Override PartName="/ppt/media/image64.png" ContentType="image/png"/>
  <Override PartName="/ppt/media/image63.png" ContentType="image/png"/>
  <Override PartName="/ppt/media/image26.png" ContentType="image/png"/>
  <Override PartName="/ppt/media/image91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110.png" ContentType="image/png"/>
  <Override PartName="/ppt/media/image59.png" ContentType="image/png"/>
  <Override PartName="/ppt/media/image49.jpeg" ContentType="image/jpeg"/>
  <Override PartName="/ppt/media/image88.png" ContentType="image/png"/>
  <Override PartName="/ppt/media/image17.png" ContentType="image/png"/>
  <Override PartName="/ppt/media/image82.png" ContentType="image/png"/>
  <Override PartName="/ppt/media/image5.png" ContentType="image/png"/>
  <Override PartName="/ppt/media/image35.png" ContentType="image/png"/>
  <Override PartName="/ppt/media/image78.wmf" ContentType="image/x-wmf"/>
  <Override PartName="/ppt/media/image10.png" ContentType="image/png"/>
  <Override PartName="/ppt/embeddings/oleObject1.xlsx" ContentType="application/vnd.openxmlformats-officedocument.spreadsheetml.sheet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5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84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25.xml.rels" ContentType="application/vnd.openxmlformats-package.relationships+xml"/>
  <Override PartName="/ppt/slides/_rels/slide83.xml.rels" ContentType="application/vnd.openxmlformats-package.relationships+xml"/>
  <Override PartName="/ppt/slides/_rels/slide79.xml.rels" ContentType="application/vnd.openxmlformats-package.relationships+xml"/>
  <Override PartName="/ppt/slides/_rels/slide30.xml.rels" ContentType="application/vnd.openxmlformats-package.relationships+xml"/>
  <Override PartName="/ppt/slides/_rels/slide90.xml.rels" ContentType="application/vnd.openxmlformats-package.relationships+xml"/>
  <Override PartName="/ppt/slides/_rels/slide86.xml.rels" ContentType="application/vnd.openxmlformats-package.relationships+xml"/>
  <Override PartName="/ppt/slides/_rels/slide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77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48.xml.rels" ContentType="application/vnd.openxmlformats-package.relationships+xml"/>
  <Override PartName="/ppt/slides/_rels/slide55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28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81.xml.rels" ContentType="application/vnd.openxmlformats-package.relationships+xml"/>
  <Override PartName="/ppt/slides/_rels/slide65.xml.rels" ContentType="application/vnd.openxmlformats-package.relationships+xml"/>
  <Override PartName="/ppt/slides/_rels/slide74.xml.rels" ContentType="application/vnd.openxmlformats-package.relationships+xml"/>
  <Override PartName="/ppt/slides/_rels/slide58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63.xml.rels" ContentType="application/vnd.openxmlformats-package.relationships+xml"/>
  <Override PartName="/ppt/slides/_rels/slide70.xml.rels" ContentType="application/vnd.openxmlformats-package.relationships+xml"/>
  <Override PartName="/ppt/slides/_rels/slide47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62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89.xml.rels" ContentType="application/vnd.openxmlformats-package.relationships+xml"/>
  <Override PartName="/ppt/slides/_rels/slide14.xml.rels" ContentType="application/vnd.openxmlformats-package.relationships+xml"/>
  <Override PartName="/ppt/slides/_rels/slide39.xml.rels" ContentType="application/vnd.openxmlformats-package.relationships+xml"/>
  <Override PartName="/ppt/slides/_rels/slide66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82.xml.rels" ContentType="application/vnd.openxmlformats-package.relationships+xml"/>
  <Override PartName="/ppt/slides/_rels/slide88.xml.rels" ContentType="application/vnd.openxmlformats-package.relationships+xml"/>
  <Override PartName="/ppt/slides/_rels/slide69.xml.rels" ContentType="application/vnd.openxmlformats-package.relationships+xml"/>
  <Override PartName="/ppt/slides/_rels/slide73.xml.rels" ContentType="application/vnd.openxmlformats-package.relationships+xml"/>
  <Override PartName="/ppt/slides/_rels/slide80.xml.rels" ContentType="application/vnd.openxmlformats-package.relationships+xml"/>
  <Override PartName="/ppt/slides/_rels/slide78.xml.rels" ContentType="application/vnd.openxmlformats-package.relationships+xml"/>
  <Override PartName="/ppt/slides/_rels/slide3.xml.rels" ContentType="application/vnd.openxmlformats-package.relationships+xml"/>
  <Override PartName="/ppt/slides/_rels/slide87.xml.rels" ContentType="application/vnd.openxmlformats-package.relationships+xml"/>
  <Override PartName="/ppt/slides/_rels/slide68.xml.rels" ContentType="application/vnd.openxmlformats-package.relationships+xml"/>
  <Override PartName="/ppt/slides/_rels/slide72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s/slide4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29.xml" ContentType="application/vnd.openxmlformats-officedocument.presentationml.slide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89.xml" ContentType="application/vnd.openxmlformats-officedocument.presentationml.slide+xml"/>
  <Override PartName="/ppt/slides/slide77.xml" ContentType="application/vnd.openxmlformats-officedocument.presentationml.slide+xml"/>
  <Override PartName="/ppt/slides/slide40.xml" ContentType="application/vnd.openxmlformats-officedocument.presentationml.slide+xml"/>
  <Override PartName="/ppt/slides/slide88.xml" ContentType="application/vnd.openxmlformats-officedocument.presentationml.slide+xml"/>
  <Override PartName="/ppt/slides/slide76.xml" ContentType="application/vnd.openxmlformats-officedocument.presentationml.slide+xml"/>
  <Override PartName="/ppt/slides/slide8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85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9.xml" ContentType="application/vnd.openxmlformats-officedocument.presentationml.slide+xml"/>
  <Override PartName="/ppt/slides/slide42.xml" ContentType="application/vnd.openxmlformats-officedocument.presentationml.slide+xml"/>
  <Override PartName="/ppt/slides/slide78.xml" ContentType="application/vnd.openxmlformats-officedocument.presentationml.slide+xml"/>
  <Override PartName="/ppt/slides/slide41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CE4AD8E6-95F9-4717-AF84-2142BB06EDDE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9D14C359-0D38-47D0-83E8-D7686A025A77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489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1840" cy="3408840"/>
          </a:xfrm>
          <a:prstGeom prst="rect">
            <a:avLst/>
          </a:prstGeom>
          <a:ln w="0">
            <a:noFill/>
          </a:ln>
        </p:spPr>
      </p:sp>
      <p:sp>
        <p:nvSpPr>
          <p:cNvPr id="501" name=""/>
          <p:cNvSpPr/>
          <p:nvPr/>
        </p:nvSpPr>
        <p:spPr>
          <a:xfrm>
            <a:off x="685800" y="4343400"/>
            <a:ext cx="5466240" cy="40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1840" cy="3408840"/>
          </a:xfrm>
          <a:prstGeom prst="rect">
            <a:avLst/>
          </a:prstGeom>
          <a:ln w="0">
            <a:noFill/>
          </a:ln>
        </p:spPr>
      </p:sp>
      <p:sp>
        <p:nvSpPr>
          <p:cNvPr id="503" name=""/>
          <p:cNvSpPr/>
          <p:nvPr/>
        </p:nvSpPr>
        <p:spPr>
          <a:xfrm>
            <a:off x="685800" y="4343400"/>
            <a:ext cx="5466240" cy="40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1840" cy="3408840"/>
          </a:xfrm>
          <a:prstGeom prst="rect">
            <a:avLst/>
          </a:prstGeom>
          <a:ln w="0">
            <a:noFill/>
          </a:ln>
        </p:spPr>
      </p:sp>
      <p:sp>
        <p:nvSpPr>
          <p:cNvPr id="505" name=""/>
          <p:cNvSpPr/>
          <p:nvPr/>
        </p:nvSpPr>
        <p:spPr>
          <a:xfrm>
            <a:off x="685800" y="4343400"/>
            <a:ext cx="5466240" cy="40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0400" cy="3407400"/>
          </a:xfrm>
          <a:prstGeom prst="rect">
            <a:avLst/>
          </a:prstGeom>
          <a:ln w="0">
            <a:noFill/>
          </a:ln>
        </p:spPr>
      </p:sp>
      <p:sp>
        <p:nvSpPr>
          <p:cNvPr id="507" name=""/>
          <p:cNvSpPr/>
          <p:nvPr/>
        </p:nvSpPr>
        <p:spPr>
          <a:xfrm>
            <a:off x="685800" y="4343400"/>
            <a:ext cx="5464800" cy="409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8600" cy="3405600"/>
          </a:xfrm>
          <a:prstGeom prst="rect">
            <a:avLst/>
          </a:prstGeom>
          <a:ln w="0">
            <a:noFill/>
          </a:ln>
        </p:spPr>
      </p:sp>
      <p:sp>
        <p:nvSpPr>
          <p:cNvPr id="509" name=""/>
          <p:cNvSpPr/>
          <p:nvPr/>
        </p:nvSpPr>
        <p:spPr>
          <a:xfrm>
            <a:off x="685800" y="4343400"/>
            <a:ext cx="5463000" cy="40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1840" cy="3408840"/>
          </a:xfrm>
          <a:prstGeom prst="rect">
            <a:avLst/>
          </a:prstGeom>
          <a:ln w="0">
            <a:noFill/>
          </a:ln>
        </p:spPr>
      </p:sp>
      <p:sp>
        <p:nvSpPr>
          <p:cNvPr id="511" name=""/>
          <p:cNvSpPr/>
          <p:nvPr/>
        </p:nvSpPr>
        <p:spPr>
          <a:xfrm>
            <a:off x="685800" y="4343400"/>
            <a:ext cx="5466240" cy="40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A48DFD45-EB02-4198-9C98-AF9FA293E570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13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8600" cy="3405600"/>
          </a:xfrm>
          <a:prstGeom prst="rect">
            <a:avLst/>
          </a:prstGeom>
          <a:ln w="0">
            <a:noFill/>
          </a:ln>
        </p:spPr>
      </p:sp>
      <p:sp>
        <p:nvSpPr>
          <p:cNvPr id="516" name=""/>
          <p:cNvSpPr/>
          <p:nvPr/>
        </p:nvSpPr>
        <p:spPr>
          <a:xfrm>
            <a:off x="685800" y="4343400"/>
            <a:ext cx="5463000" cy="40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8600" cy="3405600"/>
          </a:xfrm>
          <a:prstGeom prst="rect">
            <a:avLst/>
          </a:prstGeom>
          <a:ln w="0">
            <a:noFill/>
          </a:ln>
        </p:spPr>
      </p:sp>
      <p:sp>
        <p:nvSpPr>
          <p:cNvPr id="518" name=""/>
          <p:cNvSpPr/>
          <p:nvPr/>
        </p:nvSpPr>
        <p:spPr>
          <a:xfrm>
            <a:off x="685800" y="4343400"/>
            <a:ext cx="5463000" cy="409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20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DE8BCF3B-8DE5-450D-8115-B3BE53881588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22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25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0400" cy="3407400"/>
          </a:xfrm>
          <a:prstGeom prst="rect">
            <a:avLst/>
          </a:prstGeom>
          <a:ln w="0">
            <a:noFill/>
          </a:ln>
        </p:spPr>
      </p:sp>
      <p:sp>
        <p:nvSpPr>
          <p:cNvPr id="527" name=""/>
          <p:cNvSpPr/>
          <p:nvPr/>
        </p:nvSpPr>
        <p:spPr>
          <a:xfrm>
            <a:off x="685800" y="4343400"/>
            <a:ext cx="5464800" cy="409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DA4EFD66-D9F2-4695-A204-F63646263230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29" name=""/>
          <p:cNvSpPr/>
          <p:nvPr/>
        </p:nvSpPr>
        <p:spPr>
          <a:xfrm>
            <a:off x="1143000" y="685800"/>
            <a:ext cx="4563000" cy="342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51840" cy="3408840"/>
          </a:xfrm>
          <a:prstGeom prst="rect">
            <a:avLst/>
          </a:prstGeom>
          <a:ln w="0">
            <a:noFill/>
          </a:ln>
        </p:spPr>
      </p:sp>
      <p:sp>
        <p:nvSpPr>
          <p:cNvPr id="532" name=""/>
          <p:cNvSpPr/>
          <p:nvPr/>
        </p:nvSpPr>
        <p:spPr>
          <a:xfrm>
            <a:off x="685800" y="4343400"/>
            <a:ext cx="5466240" cy="40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F43D9D8B-829C-4866-8CB2-AAA1CB01E7FB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34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6B3F826C-F963-429F-B779-E90B906D4804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37" name=""/>
          <p:cNvSpPr/>
          <p:nvPr/>
        </p:nvSpPr>
        <p:spPr>
          <a:xfrm>
            <a:off x="1143000" y="685800"/>
            <a:ext cx="4563000" cy="342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40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37586C8E-7BED-44B2-B829-25DE1E8446F8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42" name=""/>
          <p:cNvSpPr/>
          <p:nvPr/>
        </p:nvSpPr>
        <p:spPr>
          <a:xfrm>
            <a:off x="1143000" y="685800"/>
            <a:ext cx="4563000" cy="342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45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DEF3F223-C51C-4D73-9CB6-60D09F0BFE6C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492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47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49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A04ED992-7BA5-4485-925D-1562B6AD5120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495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"/>
          <p:cNvSpPr/>
          <p:nvPr/>
        </p:nvSpPr>
        <p:spPr>
          <a:xfrm>
            <a:off x="990720" y="303120"/>
            <a:ext cx="4875480" cy="365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"/>
          <p:cNvSpPr/>
          <p:nvPr/>
        </p:nvSpPr>
        <p:spPr>
          <a:xfrm>
            <a:off x="502920" y="4316400"/>
            <a:ext cx="5847120" cy="40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"/>
          <p:cNvSpPr/>
          <p:nvPr/>
        </p:nvSpPr>
        <p:spPr>
          <a:xfrm>
            <a:off x="1143000" y="69516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"/>
          <p:cNvSpPr/>
          <p:nvPr/>
        </p:nvSpPr>
        <p:spPr>
          <a:xfrm>
            <a:off x="502920" y="4316400"/>
            <a:ext cx="5847120" cy="40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55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57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59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13B14176-B777-407F-B389-C2ACF6DB31D4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498" name=""/>
          <p:cNvSpPr/>
          <p:nvPr/>
        </p:nvSpPr>
        <p:spPr>
          <a:xfrm>
            <a:off x="1143000" y="685800"/>
            <a:ext cx="4570920" cy="342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61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63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65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67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9F23075A-85F1-4569-9AB6-CF80974E6E53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69" name=""/>
          <p:cNvSpPr/>
          <p:nvPr/>
        </p:nvSpPr>
        <p:spPr>
          <a:xfrm>
            <a:off x="1143000" y="685800"/>
            <a:ext cx="4561560" cy="341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43720637-AE13-4EC1-B3F1-761F6A771564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72" name=""/>
          <p:cNvSpPr/>
          <p:nvPr/>
        </p:nvSpPr>
        <p:spPr>
          <a:xfrm>
            <a:off x="1143000" y="685800"/>
            <a:ext cx="4563000" cy="342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"/>
          <p:cNvSpPr/>
          <p:nvPr/>
        </p:nvSpPr>
        <p:spPr>
          <a:xfrm>
            <a:off x="3884760" y="8685360"/>
            <a:ext cx="295308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fld id="{1FFE59A9-3505-4316-AED9-C2EE30FBE533}" type="slidenum"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575" name=""/>
          <p:cNvSpPr/>
          <p:nvPr/>
        </p:nvSpPr>
        <p:spPr>
          <a:xfrm>
            <a:off x="1143000" y="685800"/>
            <a:ext cx="4564440" cy="342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"/>
          <p:cNvSpPr/>
          <p:nvPr/>
        </p:nvSpPr>
        <p:spPr>
          <a:xfrm>
            <a:off x="685800" y="4343400"/>
            <a:ext cx="5469480" cy="409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47160" cy="3404160"/>
          </a:xfrm>
          <a:prstGeom prst="rect">
            <a:avLst/>
          </a:prstGeom>
          <a:ln w="0">
            <a:noFill/>
          </a:ln>
        </p:spPr>
      </p:sp>
      <p:sp>
        <p:nvSpPr>
          <p:cNvPr id="578" name=""/>
          <p:cNvSpPr/>
          <p:nvPr/>
        </p:nvSpPr>
        <p:spPr>
          <a:xfrm>
            <a:off x="685800" y="4343400"/>
            <a:ext cx="5461560" cy="408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685800" y="6248520"/>
            <a:ext cx="188640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"/>
          <p:cNvSpPr/>
          <p:nvPr/>
        </p:nvSpPr>
        <p:spPr>
          <a:xfrm>
            <a:off x="3124080" y="6248520"/>
            <a:ext cx="287712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</a:t>
            </a:r>
            <a:r>
              <a:rPr b="0" lang="ru-RU" sz="4400" spc="-1" strike="noStrike">
                <a:latin typeface="Arial"/>
              </a:rPr>
              <a:t>пра</a:t>
            </a:r>
            <a:r>
              <a:rPr b="0" lang="ru-RU" sz="4400" spc="-1" strike="noStrike">
                <a:latin typeface="Arial"/>
              </a:rPr>
              <a:t>вки </a:t>
            </a:r>
            <a:r>
              <a:rPr b="0" lang="ru-RU" sz="4400" spc="-1" strike="noStrike">
                <a:latin typeface="Arial"/>
              </a:rPr>
              <a:t>текс</a:t>
            </a:r>
            <a:r>
              <a:rPr b="0" lang="ru-RU" sz="4400" spc="-1" strike="noStrike">
                <a:latin typeface="Arial"/>
              </a:rPr>
              <a:t>та </a:t>
            </a:r>
            <a:r>
              <a:rPr b="0" lang="ru-RU" sz="4400" spc="-1" strike="noStrike">
                <a:latin typeface="Arial"/>
              </a:rPr>
              <a:t>загл</a:t>
            </a:r>
            <a:r>
              <a:rPr b="0" lang="ru-RU" sz="4400" spc="-1" strike="noStrike">
                <a:latin typeface="Arial"/>
              </a:rPr>
              <a:t>ави</a:t>
            </a:r>
            <a:r>
              <a:rPr b="0" lang="ru-RU" sz="4400" spc="-1" strike="noStrike">
                <a:latin typeface="Arial"/>
              </a:rPr>
              <a:t>я </a:t>
            </a:r>
            <a:r>
              <a:rPr b="0" lang="ru-RU" sz="4400" spc="-1" strike="noStrike">
                <a:latin typeface="Arial"/>
              </a:rPr>
              <a:t>щёл</a:t>
            </a:r>
            <a:r>
              <a:rPr b="0" lang="ru-RU" sz="4400" spc="-1" strike="noStrike">
                <a:latin typeface="Arial"/>
              </a:rPr>
              <a:t>книт</a:t>
            </a:r>
            <a:r>
              <a:rPr b="0" lang="ru-RU" sz="4400" spc="-1" strike="noStrike">
                <a:latin typeface="Arial"/>
              </a:rPr>
              <a:t>е </a:t>
            </a:r>
            <a:r>
              <a:rPr b="0" lang="ru-RU" sz="4400" spc="-1" strike="noStrike">
                <a:latin typeface="Arial"/>
              </a:rPr>
              <a:t>мы</a:t>
            </a:r>
            <a:r>
              <a:rPr b="0" lang="ru-RU" sz="4400" spc="-1" strike="noStrike">
                <a:latin typeface="Arial"/>
              </a:rPr>
              <a:t>шь</a:t>
            </a:r>
            <a:r>
              <a:rPr b="0" lang="ru-RU" sz="4400" spc="-1" strike="noStrike">
                <a:latin typeface="Arial"/>
              </a:rPr>
              <a:t>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"/>
          <p:cNvSpPr/>
          <p:nvPr/>
        </p:nvSpPr>
        <p:spPr>
          <a:xfrm>
            <a:off x="685800" y="6248520"/>
            <a:ext cx="188640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"/>
          <p:cNvSpPr/>
          <p:nvPr/>
        </p:nvSpPr>
        <p:spPr>
          <a:xfrm>
            <a:off x="3124080" y="6248520"/>
            <a:ext cx="287712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"/>
          <p:cNvSpPr/>
          <p:nvPr/>
        </p:nvSpPr>
        <p:spPr>
          <a:xfrm>
            <a:off x="685800" y="6248520"/>
            <a:ext cx="188640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"/>
          <p:cNvSpPr/>
          <p:nvPr/>
        </p:nvSpPr>
        <p:spPr>
          <a:xfrm>
            <a:off x="3124080" y="6248520"/>
            <a:ext cx="2877120" cy="438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package" Target="../embeddings/oleObject1.xlsx"/><Relationship Id="rId2" Type="http://schemas.openxmlformats.org/officeDocument/2006/relationships/image" Target="../media/image78.wmf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0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04.wmf"/><Relationship Id="rId2" Type="http://schemas.openxmlformats.org/officeDocument/2006/relationships/image" Target="../media/image105.wmf"/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5" Type="http://schemas.openxmlformats.org/officeDocument/2006/relationships/image" Target="../media/image108.wmf"/><Relationship Id="rId6" Type="http://schemas.openxmlformats.org/officeDocument/2006/relationships/image" Target="../media/image109.wmf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37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  <p:sp>
        <p:nvSpPr>
          <p:cNvPr id="165" name=""/>
          <p:cNvSpPr/>
          <p:nvPr/>
        </p:nvSpPr>
        <p:spPr>
          <a:xfrm>
            <a:off x="1152360" y="647280"/>
            <a:ext cx="7126920" cy="3959640"/>
          </a:xfrm>
          <a:custGeom>
            <a:avLst/>
            <a:gdLst/>
            <a:ahLst/>
            <a:rect l="l" t="t" r="r" b="b"/>
            <a:pathLst>
              <a:path w="19802" h="11004">
                <a:moveTo>
                  <a:pt x="1833" y="0"/>
                </a:moveTo>
                <a:lnTo>
                  <a:pt x="1834" y="0"/>
                </a:lnTo>
                <a:cubicBezTo>
                  <a:pt x="1512" y="0"/>
                  <a:pt x="1196" y="85"/>
                  <a:pt x="917" y="246"/>
                </a:cubicBezTo>
                <a:cubicBezTo>
                  <a:pt x="638" y="407"/>
                  <a:pt x="407" y="638"/>
                  <a:pt x="246" y="917"/>
                </a:cubicBezTo>
                <a:cubicBezTo>
                  <a:pt x="85" y="1196"/>
                  <a:pt x="0" y="1512"/>
                  <a:pt x="0" y="1834"/>
                </a:cubicBezTo>
                <a:lnTo>
                  <a:pt x="0" y="9169"/>
                </a:lnTo>
                <a:lnTo>
                  <a:pt x="0" y="9169"/>
                </a:lnTo>
                <a:cubicBezTo>
                  <a:pt x="0" y="9491"/>
                  <a:pt x="85" y="9807"/>
                  <a:pt x="246" y="10086"/>
                </a:cubicBezTo>
                <a:cubicBezTo>
                  <a:pt x="407" y="10365"/>
                  <a:pt x="638" y="10596"/>
                  <a:pt x="917" y="10757"/>
                </a:cubicBezTo>
                <a:cubicBezTo>
                  <a:pt x="1196" y="10918"/>
                  <a:pt x="1512" y="11003"/>
                  <a:pt x="1834" y="11003"/>
                </a:cubicBezTo>
                <a:lnTo>
                  <a:pt x="17967" y="11002"/>
                </a:lnTo>
                <a:lnTo>
                  <a:pt x="17967" y="11003"/>
                </a:lnTo>
                <a:cubicBezTo>
                  <a:pt x="18289" y="11003"/>
                  <a:pt x="18605" y="10918"/>
                  <a:pt x="18884" y="10757"/>
                </a:cubicBezTo>
                <a:cubicBezTo>
                  <a:pt x="19163" y="10596"/>
                  <a:pt x="19394" y="10365"/>
                  <a:pt x="19555" y="10086"/>
                </a:cubicBezTo>
                <a:cubicBezTo>
                  <a:pt x="19716" y="9807"/>
                  <a:pt x="19801" y="9491"/>
                  <a:pt x="19801" y="9169"/>
                </a:cubicBezTo>
                <a:lnTo>
                  <a:pt x="19801" y="1833"/>
                </a:lnTo>
                <a:lnTo>
                  <a:pt x="19801" y="1834"/>
                </a:lnTo>
                <a:lnTo>
                  <a:pt x="19801" y="1834"/>
                </a:lnTo>
                <a:cubicBezTo>
                  <a:pt x="19801" y="1512"/>
                  <a:pt x="19716" y="1196"/>
                  <a:pt x="19555" y="917"/>
                </a:cubicBezTo>
                <a:cubicBezTo>
                  <a:pt x="19394" y="638"/>
                  <a:pt x="19163" y="407"/>
                  <a:pt x="18884" y="246"/>
                </a:cubicBezTo>
                <a:cubicBezTo>
                  <a:pt x="18605" y="85"/>
                  <a:pt x="18289" y="0"/>
                  <a:pt x="17967" y="0"/>
                </a:cubicBezTo>
                <a:lnTo>
                  <a:pt x="1833" y="0"/>
                </a:lnTo>
              </a:path>
            </a:pathLst>
          </a:custGeom>
          <a:solidFill>
            <a:srgbClr val="000000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"/>
          <p:cNvSpPr/>
          <p:nvPr/>
        </p:nvSpPr>
        <p:spPr>
          <a:xfrm>
            <a:off x="863640" y="1054080"/>
            <a:ext cx="7771320" cy="114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marL="432000" algn="ctr">
              <a:lnSpc>
                <a:spcPct val="8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738840"/>
                <a:tab algn="l" pos="687060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3600" spc="-1" strike="noStrike">
                <a:solidFill>
                  <a:srgbClr val="ffffff"/>
                </a:solidFill>
                <a:latin typeface="Arial"/>
                <a:ea typeface="Times New Roman"/>
              </a:rPr>
              <a:t>Практические вопросы </a:t>
            </a:r>
            <a:endParaRPr b="0" lang="ru-RU" sz="3600" spc="-1" strike="noStrike">
              <a:latin typeface="Arial"/>
            </a:endParaRPr>
          </a:p>
          <a:p>
            <a:pPr marL="432000" algn="ctr">
              <a:lnSpc>
                <a:spcPct val="8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738840"/>
                <a:tab algn="l" pos="687060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3600" spc="-1" strike="noStrike">
                <a:solidFill>
                  <a:srgbClr val="ffffff"/>
                </a:solidFill>
                <a:latin typeface="Arial"/>
                <a:ea typeface="Times New Roman"/>
              </a:rPr>
              <a:t>звездной спектроскопии</a:t>
            </a:r>
            <a:r>
              <a:rPr b="1" lang="en-GB" sz="5000" spc="-1" strike="noStrike">
                <a:solidFill>
                  <a:srgbClr val="ffffff"/>
                </a:solidFill>
                <a:latin typeface="Arial"/>
                <a:ea typeface="Times New Roman"/>
              </a:rPr>
              <a:t> </a:t>
            </a:r>
            <a:endParaRPr b="0" lang="ru-RU" sz="5000" spc="-1" strike="noStrike"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685800" y="1621080"/>
            <a:ext cx="7999920" cy="411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33360" indent="-325440" algn="ctr">
              <a:lnSpc>
                <a:spcPct val="90000"/>
              </a:lnSpc>
              <a:spcBef>
                <a:spcPts val="598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333360" indent="-325440" algn="ctr">
              <a:lnSpc>
                <a:spcPct val="90000"/>
              </a:lnSpc>
              <a:spcBef>
                <a:spcPts val="598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333360" indent="-325440" algn="ctr">
              <a:lnSpc>
                <a:spcPct val="90000"/>
              </a:lnSpc>
              <a:spcBef>
                <a:spcPts val="598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333360" indent="-325440" algn="ctr">
              <a:lnSpc>
                <a:spcPct val="90000"/>
              </a:lnSpc>
              <a:spcBef>
                <a:spcPts val="598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598"/>
              </a:spcBef>
              <a:buNone/>
              <a:tabLst>
                <a:tab algn="l" pos="0"/>
              </a:tabLst>
            </a:pPr>
            <a:r>
              <a:rPr b="0" i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8" name=""/>
          <p:cNvSpPr/>
          <p:nvPr/>
        </p:nvSpPr>
        <p:spPr>
          <a:xfrm>
            <a:off x="1295280" y="1813320"/>
            <a:ext cx="6982560" cy="222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Пахомов Ю.В. (к.ф.м.н.)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pakhomov@inasan.ru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i="1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Отдел нестационарных звезд и звездной спектроскопии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i="1" lang="en-GB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Институт астрономии РАН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0" y="-9720"/>
            <a:ext cx="9156240" cy="686664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6181560" y="201960"/>
            <a:ext cx="2817360" cy="3756960"/>
          </a:xfrm>
          <a:prstGeom prst="rect">
            <a:avLst/>
          </a:prstGeom>
          <a:ln w="0">
            <a:noFill/>
          </a:ln>
        </p:spPr>
      </p:pic>
      <p:sp>
        <p:nvSpPr>
          <p:cNvPr id="194" name=""/>
          <p:cNvSpPr/>
          <p:nvPr/>
        </p:nvSpPr>
        <p:spPr>
          <a:xfrm>
            <a:off x="576000" y="5832000"/>
            <a:ext cx="7142760" cy="91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2.5-метровый телескоп ГАИШ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Кисловодская горная обсерватория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0" y="-9360"/>
            <a:ext cx="9142560" cy="685620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5983200" y="4335480"/>
            <a:ext cx="2943720" cy="2215080"/>
          </a:xfrm>
          <a:prstGeom prst="rect">
            <a:avLst/>
          </a:prstGeom>
          <a:ln w="0">
            <a:noFill/>
          </a:ln>
        </p:spPr>
      </p:pic>
      <p:sp>
        <p:nvSpPr>
          <p:cNvPr id="197" name=""/>
          <p:cNvSpPr/>
          <p:nvPr/>
        </p:nvSpPr>
        <p:spPr>
          <a:xfrm>
            <a:off x="144000" y="144000"/>
            <a:ext cx="338292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Более 99% излучения в видимом диапазоне приходит от звездных объектов: звезд, их скоплений и галактик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"/>
          <p:cNvSpPr/>
          <p:nvPr/>
        </p:nvSpPr>
        <p:spPr>
          <a:xfrm>
            <a:off x="0" y="0"/>
            <a:ext cx="9142920" cy="6856920"/>
          </a:xfrm>
          <a:prstGeom prst="rect">
            <a:avLst/>
          </a:prstGeom>
          <a:solidFill>
            <a:srgbClr val="0000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15840" y="792000"/>
            <a:ext cx="9127080" cy="6022080"/>
          </a:xfrm>
          <a:prstGeom prst="rect">
            <a:avLst/>
          </a:prstGeom>
          <a:ln w="0">
            <a:noFill/>
          </a:ln>
        </p:spPr>
      </p:pic>
      <p:sp>
        <p:nvSpPr>
          <p:cNvPr id="200" name=""/>
          <p:cNvSpPr/>
          <p:nvPr/>
        </p:nvSpPr>
        <p:spPr>
          <a:xfrm>
            <a:off x="1152360" y="647640"/>
            <a:ext cx="646920" cy="646560"/>
          </a:xfrm>
          <a:custGeom>
            <a:avLst/>
            <a:gdLst/>
            <a:ahLst/>
            <a:rect l="l" t="t" r="r" b="b"/>
            <a:pathLst>
              <a:path w="1801" h="1801">
                <a:moveTo>
                  <a:pt x="0" y="900"/>
                </a:moveTo>
                <a:lnTo>
                  <a:pt x="258" y="1159"/>
                </a:lnTo>
                <a:lnTo>
                  <a:pt x="263" y="1536"/>
                </a:lnTo>
                <a:lnTo>
                  <a:pt x="630" y="1536"/>
                </a:lnTo>
                <a:lnTo>
                  <a:pt x="900" y="1800"/>
                </a:lnTo>
                <a:lnTo>
                  <a:pt x="1159" y="1541"/>
                </a:lnTo>
                <a:lnTo>
                  <a:pt x="1537" y="1536"/>
                </a:lnTo>
                <a:lnTo>
                  <a:pt x="1537" y="1170"/>
                </a:lnTo>
                <a:lnTo>
                  <a:pt x="1800" y="900"/>
                </a:lnTo>
                <a:lnTo>
                  <a:pt x="1542" y="640"/>
                </a:lnTo>
                <a:lnTo>
                  <a:pt x="1537" y="263"/>
                </a:lnTo>
                <a:lnTo>
                  <a:pt x="1170" y="263"/>
                </a:lnTo>
                <a:lnTo>
                  <a:pt x="900" y="0"/>
                </a:lnTo>
                <a:lnTo>
                  <a:pt x="641" y="258"/>
                </a:lnTo>
                <a:lnTo>
                  <a:pt x="263" y="263"/>
                </a:lnTo>
                <a:lnTo>
                  <a:pt x="263" y="629"/>
                </a:lnTo>
                <a:lnTo>
                  <a:pt x="0" y="900"/>
                </a:lnTo>
              </a:path>
            </a:pathLst>
          </a:custGeom>
          <a:solidFill>
            <a:srgbClr val="ffff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01" name=""/>
          <p:cNvGrpSpPr/>
          <p:nvPr/>
        </p:nvGrpSpPr>
        <p:grpSpPr>
          <a:xfrm>
            <a:off x="360360" y="2375280"/>
            <a:ext cx="2727720" cy="4031640"/>
            <a:chOff x="360360" y="2375280"/>
            <a:chExt cx="2727720" cy="4031640"/>
          </a:xfrm>
        </p:grpSpPr>
        <p:sp>
          <p:nvSpPr>
            <p:cNvPr id="202" name=""/>
            <p:cNvSpPr/>
            <p:nvPr/>
          </p:nvSpPr>
          <p:spPr>
            <a:xfrm>
              <a:off x="360360" y="2375280"/>
              <a:ext cx="2727720" cy="4031640"/>
            </a:xfrm>
            <a:prstGeom prst="verticalScroll">
              <a:avLst>
                <a:gd name="adj" fmla="val 12500"/>
              </a:avLst>
            </a:prstGeom>
            <a:solidFill>
              <a:srgbClr val="808080"/>
            </a:solidFill>
            <a:ln w="9360">
              <a:solidFill>
                <a:srgbClr val="6666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"/>
            <p:cNvSpPr/>
            <p:nvPr/>
          </p:nvSpPr>
          <p:spPr>
            <a:xfrm>
              <a:off x="792000" y="2753640"/>
              <a:ext cx="1988280" cy="3459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T=4780K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lgg=2.5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[Fe/H]=+0.1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V</a:t>
              </a:r>
              <a:r>
                <a:rPr b="0" lang="ru-RU" sz="2400" spc="-1" strike="noStrike" baseline="-33000">
                  <a:solidFill>
                    <a:srgbClr val="ffffff"/>
                  </a:solidFill>
                  <a:latin typeface="Times New Roman"/>
                  <a:ea typeface="DejaVu Sans"/>
                </a:rPr>
                <a:t>rad</a:t>
              </a: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= - 23 км/с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Vsin </a:t>
              </a:r>
              <a:r>
                <a:rPr b="0" i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i</a:t>
              </a: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=7 км/с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V</a:t>
              </a:r>
              <a:r>
                <a:rPr b="0" lang="ru-RU" sz="2400" spc="-1" strike="noStrike" baseline="-33000">
                  <a:solidFill>
                    <a:srgbClr val="ffffff"/>
                  </a:solidFill>
                  <a:latin typeface="Times New Roman"/>
                  <a:ea typeface="DejaVu Sans"/>
                </a:rPr>
                <a:t>macro</a:t>
              </a: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=5 км/с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M=1.5Mo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r = 300 пк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R=8Ro</a:t>
              </a:r>
              <a:endParaRPr b="0" lang="ru-RU" sz="2400" spc="-1" strike="noStrike">
                <a:latin typeface="Arial"/>
              </a:endParaRPr>
            </a:p>
          </p:txBody>
        </p:sp>
      </p:grpSp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 rot="1620000">
            <a:off x="1855440" y="1373400"/>
            <a:ext cx="2046960" cy="41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dur="indefinite" fill="hold">
                      <p:stCondLst>
                        <p:cond delay="indefinite"/>
                      </p:stCondLst>
                      <p:childTnLst>
                        <p:par>
                          <p:cTn id="11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2" dur="indefinite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91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524160" y="89100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207" name=""/>
          <p:cNvSpPr/>
          <p:nvPr/>
        </p:nvSpPr>
        <p:spPr>
          <a:xfrm>
            <a:off x="2700000" y="1620000"/>
            <a:ext cx="4246920" cy="381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Цель курса -</a:t>
            </a: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 Condensed"/>
              </a:rPr>
              <a:t>       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дать представление о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d7"/>
                </a:solidFill>
                <a:latin typeface="Times New Roman"/>
                <a:ea typeface="DejaVu Sans Condensed"/>
              </a:rPr>
              <a:t>звездных спектрах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получении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обработке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моделировании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интерпретации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523800" y="89064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209" name=""/>
          <p:cNvSpPr/>
          <p:nvPr/>
        </p:nvSpPr>
        <p:spPr>
          <a:xfrm>
            <a:off x="1584000" y="1728000"/>
            <a:ext cx="6262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Краткая история спектроскопии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6480" y="0"/>
            <a:ext cx="9136440" cy="6910920"/>
          </a:xfrm>
          <a:prstGeom prst="rect">
            <a:avLst/>
          </a:prstGeom>
          <a:ln w="0">
            <a:noFill/>
          </a:ln>
        </p:spPr>
      </p:pic>
      <p:sp>
        <p:nvSpPr>
          <p:cNvPr id="211" name=""/>
          <p:cNvSpPr/>
          <p:nvPr/>
        </p:nvSpPr>
        <p:spPr>
          <a:xfrm>
            <a:off x="431280" y="252000"/>
            <a:ext cx="7055640" cy="539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К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аждый 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600" spc="-1" strike="noStrike">
                <a:solidFill>
                  <a:srgbClr val="ffbf00"/>
                </a:solidFill>
                <a:latin typeface="Times New Roman"/>
                <a:ea typeface="DejaVu Sans"/>
              </a:rPr>
              <a:t>О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хотник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Ж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елает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00ff00"/>
                </a:solidFill>
                <a:latin typeface="Times New Roman"/>
                <a:ea typeface="DejaVu Sans"/>
              </a:rPr>
              <a:t>З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нать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00ffff"/>
                </a:solidFill>
                <a:latin typeface="Times New Roman"/>
                <a:ea typeface="DejaVu Sans"/>
              </a:rPr>
              <a:t>Г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де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6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Сидит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9999ff"/>
                </a:solidFill>
                <a:latin typeface="Times New Roman"/>
                <a:ea typeface="DejaVu Sans"/>
              </a:rPr>
              <a:t>Ф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азан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"/>
          <p:cNvSpPr/>
          <p:nvPr/>
        </p:nvSpPr>
        <p:spPr>
          <a:xfrm>
            <a:off x="0" y="0"/>
            <a:ext cx="9142920" cy="6856920"/>
          </a:xfrm>
          <a:prstGeom prst="rect">
            <a:avLst/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287280" y="1800360"/>
            <a:ext cx="8598600" cy="4823280"/>
          </a:xfrm>
          <a:prstGeom prst="rect">
            <a:avLst/>
          </a:prstGeom>
          <a:ln w="0">
            <a:noFill/>
          </a:ln>
        </p:spPr>
      </p:pic>
      <p:sp>
        <p:nvSpPr>
          <p:cNvPr id="214" name=""/>
          <p:cNvSpPr/>
          <p:nvPr/>
        </p:nvSpPr>
        <p:spPr>
          <a:xfrm>
            <a:off x="647640" y="936720"/>
            <a:ext cx="7982640" cy="41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1666, </a:t>
            </a:r>
            <a:r>
              <a:rPr b="0" i="1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И. Ньютон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 — первое изображение солнечного спектра,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"/>
          <p:cNvSpPr/>
          <p:nvPr/>
        </p:nvSpPr>
        <p:spPr>
          <a:xfrm>
            <a:off x="0" y="0"/>
            <a:ext cx="9142920" cy="6856920"/>
          </a:xfrm>
          <a:prstGeom prst="rect">
            <a:avLst/>
          </a:prstGeom>
          <a:solidFill>
            <a:srgbClr val="0000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"/>
          <p:cNvSpPr/>
          <p:nvPr/>
        </p:nvSpPr>
        <p:spPr>
          <a:xfrm>
            <a:off x="685800" y="304920"/>
            <a:ext cx="777132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"/>
          <p:cNvSpPr/>
          <p:nvPr/>
        </p:nvSpPr>
        <p:spPr>
          <a:xfrm>
            <a:off x="179280" y="900000"/>
            <a:ext cx="8852400" cy="353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1802,</a:t>
            </a:r>
            <a:r>
              <a:rPr b="1" i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У.Х. Волластон</a:t>
            </a: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marL="333360" indent="-325440" algn="r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впервые обнаружил темные линии  в солнечном спектре, </a:t>
            </a:r>
            <a:endParaRPr b="0" lang="ru-RU" sz="24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8" name=""/>
          <p:cNvSpPr/>
          <p:nvPr/>
        </p:nvSpPr>
        <p:spPr>
          <a:xfrm>
            <a:off x="2879640" y="6372360"/>
            <a:ext cx="3442320" cy="394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27000" y="2666880"/>
            <a:ext cx="9142920" cy="157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144360" y="90360"/>
            <a:ext cx="1999440" cy="2284920"/>
          </a:xfrm>
          <a:prstGeom prst="rect">
            <a:avLst/>
          </a:prstGeom>
          <a:ln w="0">
            <a:noFill/>
          </a:ln>
        </p:spPr>
      </p:pic>
      <p:sp>
        <p:nvSpPr>
          <p:cNvPr id="222" name=""/>
          <p:cNvSpPr/>
          <p:nvPr/>
        </p:nvSpPr>
        <p:spPr>
          <a:xfrm>
            <a:off x="0" y="6013440"/>
            <a:ext cx="88189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600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1" lang="en-GB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en-GB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 1814 году независимо открыл линии поглощения в солнечном спектре, 1815-1826 измерил положение 574 линий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23" name=""/>
          <p:cNvSpPr/>
          <p:nvPr/>
        </p:nvSpPr>
        <p:spPr>
          <a:xfrm>
            <a:off x="3240000" y="1552680"/>
            <a:ext cx="3598920" cy="76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i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Йозеф Фраунгофер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-53640" y="-10800"/>
            <a:ext cx="9196560" cy="7203960"/>
          </a:xfrm>
          <a:prstGeom prst="rect">
            <a:avLst/>
          </a:prstGeom>
          <a:ln w="0">
            <a:noFill/>
          </a:ln>
        </p:spPr>
      </p:pic>
      <p:sp>
        <p:nvSpPr>
          <p:cNvPr id="170" name=""/>
          <p:cNvSpPr/>
          <p:nvPr/>
        </p:nvSpPr>
        <p:spPr>
          <a:xfrm>
            <a:off x="1440000" y="5436000"/>
            <a:ext cx="6262920" cy="1330920"/>
          </a:xfrm>
          <a:custGeom>
            <a:avLst/>
            <a:gdLst/>
            <a:ahLst/>
            <a:rect l="l" t="t" r="r" b="b"/>
            <a:pathLst>
              <a:path w="17402" h="3702">
                <a:moveTo>
                  <a:pt x="616" y="0"/>
                </a:moveTo>
                <a:lnTo>
                  <a:pt x="617" y="0"/>
                </a:lnTo>
                <a:cubicBezTo>
                  <a:pt x="509" y="0"/>
                  <a:pt x="402" y="29"/>
                  <a:pt x="308" y="83"/>
                </a:cubicBezTo>
                <a:cubicBezTo>
                  <a:pt x="215" y="137"/>
                  <a:pt x="137" y="215"/>
                  <a:pt x="83" y="308"/>
                </a:cubicBezTo>
                <a:cubicBezTo>
                  <a:pt x="29" y="402"/>
                  <a:pt x="0" y="509"/>
                  <a:pt x="0" y="617"/>
                </a:cubicBezTo>
                <a:lnTo>
                  <a:pt x="0" y="3084"/>
                </a:lnTo>
                <a:lnTo>
                  <a:pt x="0" y="3084"/>
                </a:lnTo>
                <a:cubicBezTo>
                  <a:pt x="0" y="3192"/>
                  <a:pt x="29" y="3299"/>
                  <a:pt x="83" y="3393"/>
                </a:cubicBezTo>
                <a:cubicBezTo>
                  <a:pt x="137" y="3486"/>
                  <a:pt x="215" y="3564"/>
                  <a:pt x="308" y="3618"/>
                </a:cubicBezTo>
                <a:cubicBezTo>
                  <a:pt x="402" y="3672"/>
                  <a:pt x="509" y="3701"/>
                  <a:pt x="617" y="3701"/>
                </a:cubicBezTo>
                <a:lnTo>
                  <a:pt x="16784" y="3701"/>
                </a:lnTo>
                <a:lnTo>
                  <a:pt x="16784" y="3701"/>
                </a:lnTo>
                <a:cubicBezTo>
                  <a:pt x="16892" y="3701"/>
                  <a:pt x="16999" y="3672"/>
                  <a:pt x="17093" y="3618"/>
                </a:cubicBezTo>
                <a:cubicBezTo>
                  <a:pt x="17186" y="3564"/>
                  <a:pt x="17264" y="3486"/>
                  <a:pt x="17318" y="3393"/>
                </a:cubicBezTo>
                <a:cubicBezTo>
                  <a:pt x="17372" y="3299"/>
                  <a:pt x="17401" y="3192"/>
                  <a:pt x="17401" y="3084"/>
                </a:cubicBezTo>
                <a:lnTo>
                  <a:pt x="17401" y="616"/>
                </a:lnTo>
                <a:lnTo>
                  <a:pt x="17401" y="617"/>
                </a:lnTo>
                <a:lnTo>
                  <a:pt x="17401" y="617"/>
                </a:lnTo>
                <a:cubicBezTo>
                  <a:pt x="17401" y="509"/>
                  <a:pt x="17372" y="402"/>
                  <a:pt x="17318" y="308"/>
                </a:cubicBezTo>
                <a:cubicBezTo>
                  <a:pt x="17264" y="215"/>
                  <a:pt x="17186" y="137"/>
                  <a:pt x="17093" y="83"/>
                </a:cubicBezTo>
                <a:cubicBezTo>
                  <a:pt x="16999" y="29"/>
                  <a:pt x="16892" y="0"/>
                  <a:pt x="16784" y="0"/>
                </a:cubicBezTo>
                <a:lnTo>
                  <a:pt x="616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"/>
          <p:cNvSpPr/>
          <p:nvPr/>
        </p:nvSpPr>
        <p:spPr>
          <a:xfrm>
            <a:off x="216000" y="5436000"/>
            <a:ext cx="8782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Институт Астрономии РАН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ул.Пятницкая, 48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"/>
          <p:cNvSpPr/>
          <p:nvPr/>
        </p:nvSpPr>
        <p:spPr>
          <a:xfrm>
            <a:off x="216000" y="431640"/>
            <a:ext cx="8728560" cy="66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50-е XIX в., </a:t>
            </a:r>
            <a:r>
              <a:rPr b="1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Р.В. Бунзен, Г.Р. Кирхгоф</a:t>
            </a:r>
            <a:r>
              <a:rPr b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—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изучение спектров газов, открытие новых элементов, начало эпохи спектроскопии</a:t>
            </a:r>
            <a:endParaRPr b="0" lang="ru-RU" sz="20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ru-RU" sz="2000" spc="-1" strike="noStrike">
              <a:latin typeface="Arial"/>
            </a:endParaRPr>
          </a:p>
          <a:p>
            <a:pPr marL="215640" indent="-21420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5640" indent="-214200" algn="ctr">
              <a:lnSpc>
                <a:spcPct val="100000"/>
              </a:lnSpc>
              <a:spcAft>
                <a:spcPts val="1423"/>
              </a:spcAft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Три закона Кирхгофа </a:t>
            </a:r>
            <a:r>
              <a:rPr b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спектрального анализа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ru-RU" sz="2400" spc="-1" strike="noStrike">
              <a:latin typeface="Arial"/>
            </a:endParaRPr>
          </a:p>
          <a:p>
            <a:pPr marL="214200" indent="-214200" algn="just">
              <a:lnSpc>
                <a:spcPct val="100000"/>
              </a:lnSpc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Накаленное твердое тело или сильно нагретая жидкость излучают непрерывный спектр.     I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Symbol"/>
                <a:ea typeface="Symbol"/>
              </a:rPr>
              <a:t>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j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Symbol"/>
                <a:ea typeface="Symbol"/>
              </a:rPr>
              <a:t>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2400" spc="-1" strike="noStrike">
                <a:solidFill>
                  <a:srgbClr val="000000"/>
                </a:solidFill>
                <a:latin typeface="Symbol"/>
                <a:ea typeface="Symbol"/>
              </a:rPr>
              <a:t>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Symbol"/>
                <a:ea typeface="Symbol"/>
              </a:rPr>
              <a:t>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 B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Symbol"/>
                <a:ea typeface="Symbol"/>
              </a:rPr>
              <a:t></a:t>
            </a:r>
            <a:endParaRPr b="0" lang="ru-RU" sz="2400" spc="-1" strike="noStrike">
              <a:latin typeface="Arial"/>
            </a:endParaRPr>
          </a:p>
          <a:p>
            <a:pPr marL="214200" indent="-214200" algn="just">
              <a:lnSpc>
                <a:spcPct val="100000"/>
              </a:lnSpc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Нагретый газ при низком давлении излучает спектр, состоящий из отдельных ярких линий излучений. </a:t>
            </a:r>
            <a:endParaRPr b="0" lang="ru-RU" sz="2400" spc="-1" strike="noStrike">
              <a:latin typeface="Arial"/>
            </a:endParaRPr>
          </a:p>
          <a:p>
            <a:pPr marL="214200" indent="-214200" algn="just">
              <a:lnSpc>
                <a:spcPct val="100000"/>
              </a:lnSpc>
              <a:spcAft>
                <a:spcPts val="1423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Газ, помещенный перед более горячим источником непрерывного излучения, создает в спектре источника темные линии (линии поглощения), которые приходятся на те же длины волн, что и линии излучения этого газа.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</p:txBody>
      </p:sp>
      <p:grpSp>
        <p:nvGrpSpPr>
          <p:cNvPr id="225" name=""/>
          <p:cNvGrpSpPr/>
          <p:nvPr/>
        </p:nvGrpSpPr>
        <p:grpSpPr>
          <a:xfrm>
            <a:off x="6335640" y="276120"/>
            <a:ext cx="2661120" cy="1643760"/>
            <a:chOff x="6335640" y="276120"/>
            <a:chExt cx="2661120" cy="1643760"/>
          </a:xfrm>
        </p:grpSpPr>
        <p:pic>
          <p:nvPicPr>
            <p:cNvPr id="226" name="" descr=""/>
            <p:cNvPicPr/>
            <p:nvPr/>
          </p:nvPicPr>
          <p:blipFill>
            <a:blip r:embed="rId1"/>
            <a:stretch/>
          </p:blipFill>
          <p:spPr>
            <a:xfrm>
              <a:off x="7775640" y="276120"/>
              <a:ext cx="1221120" cy="1643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7" name="" descr=""/>
            <p:cNvPicPr/>
            <p:nvPr/>
          </p:nvPicPr>
          <p:blipFill>
            <a:blip r:embed="rId2"/>
            <a:stretch/>
          </p:blipFill>
          <p:spPr>
            <a:xfrm>
              <a:off x="6335640" y="287280"/>
              <a:ext cx="1365840" cy="16246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2405160" y="17640"/>
            <a:ext cx="435024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"/>
          <p:cNvSpPr/>
          <p:nvPr/>
        </p:nvSpPr>
        <p:spPr>
          <a:xfrm>
            <a:off x="685800" y="304920"/>
            <a:ext cx="777132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000" spc="-1" strike="noStrike">
                <a:solidFill>
                  <a:srgbClr val="0000ff"/>
                </a:solidFill>
                <a:latin typeface="Arial"/>
                <a:ea typeface="Times New Roman"/>
              </a:rPr>
              <a:t>Спектр звезды как удостоверение личности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0" name=""/>
          <p:cNvSpPr/>
          <p:nvPr/>
        </p:nvSpPr>
        <p:spPr>
          <a:xfrm>
            <a:off x="179280" y="900000"/>
            <a:ext cx="8852400" cy="353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33360" indent="-325440" algn="ctr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80"/>
                </a:solidFill>
                <a:latin typeface="Arial"/>
                <a:ea typeface="DejaVu Sans"/>
              </a:rPr>
              <a:t>Солнце и звезды — это раскаленные тела, </a:t>
            </a:r>
            <a:endParaRPr b="0" lang="ru-RU" sz="2000" spc="-1" strike="noStrike">
              <a:latin typeface="Arial"/>
            </a:endParaRPr>
          </a:p>
          <a:p>
            <a:pPr marL="333360" indent="-325440" algn="ctr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80"/>
                </a:solidFill>
                <a:latin typeface="Arial"/>
                <a:ea typeface="DejaVu Sans"/>
              </a:rPr>
              <a:t>окруженные более холодными газовыми атмосферами.</a:t>
            </a:r>
            <a:endParaRPr b="0" lang="ru-RU" sz="20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r>
              <a:rPr b="0" i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Бунзен, Кирхгоф, Хеггинс, Локьер, Ангстрем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b="0" lang="ru-RU" sz="2000" spc="-1" strike="noStrike">
              <a:latin typeface="Arial"/>
            </a:endParaRPr>
          </a:p>
          <a:p>
            <a:pPr marL="360360" indent="-325440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темные линии - это линии поглощения, образованные известными на Земле химическими элементами</a:t>
            </a:r>
            <a:endParaRPr b="0" lang="ru-RU" sz="20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48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31" name=""/>
          <p:cNvGrpSpPr/>
          <p:nvPr/>
        </p:nvGrpSpPr>
        <p:grpSpPr>
          <a:xfrm>
            <a:off x="0" y="3384720"/>
            <a:ext cx="9138240" cy="2729160"/>
            <a:chOff x="0" y="3384720"/>
            <a:chExt cx="9138240" cy="2729160"/>
          </a:xfrm>
        </p:grpSpPr>
        <p:pic>
          <p:nvPicPr>
            <p:cNvPr id="232" name="" descr=""/>
            <p:cNvPicPr/>
            <p:nvPr/>
          </p:nvPicPr>
          <p:blipFill>
            <a:blip r:embed="rId1"/>
            <a:stretch/>
          </p:blipFill>
          <p:spPr>
            <a:xfrm>
              <a:off x="0" y="3851280"/>
              <a:ext cx="9138240" cy="1919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3" name=""/>
            <p:cNvSpPr/>
            <p:nvPr/>
          </p:nvSpPr>
          <p:spPr>
            <a:xfrm>
              <a:off x="2879640" y="5724360"/>
              <a:ext cx="3437640" cy="389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0" lang="en-GB" sz="2000" spc="-1" strike="noStrike">
                  <a:solidFill>
                    <a:srgbClr val="004a4a"/>
                  </a:solidFill>
                  <a:latin typeface="Times New Roman"/>
                  <a:ea typeface="DejaVu Sans"/>
                </a:rPr>
                <a:t>Фраунгоферов спектр Солнца</a:t>
              </a:r>
              <a:endParaRPr b="0" lang="ru-RU" sz="2000" spc="-1" strike="noStrike">
                <a:latin typeface="Arial"/>
              </a:endParaRPr>
            </a:p>
          </p:txBody>
        </p:sp>
        <p:grpSp>
          <p:nvGrpSpPr>
            <p:cNvPr id="234" name=""/>
            <p:cNvGrpSpPr/>
            <p:nvPr/>
          </p:nvGrpSpPr>
          <p:grpSpPr>
            <a:xfrm>
              <a:off x="503280" y="3384720"/>
              <a:ext cx="8334720" cy="524160"/>
              <a:chOff x="503280" y="3384720"/>
              <a:chExt cx="8334720" cy="524160"/>
            </a:xfrm>
          </p:grpSpPr>
          <p:sp>
            <p:nvSpPr>
              <p:cNvPr id="235" name=""/>
              <p:cNvSpPr/>
              <p:nvPr/>
            </p:nvSpPr>
            <p:spPr>
              <a:xfrm>
                <a:off x="8134200" y="3395520"/>
                <a:ext cx="703800" cy="4500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Атм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36" name=""/>
              <p:cNvSpPr/>
              <p:nvPr/>
            </p:nvSpPr>
            <p:spPr>
              <a:xfrm>
                <a:off x="6559560" y="3395520"/>
                <a:ext cx="703800" cy="4500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Атм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37" name=""/>
              <p:cNvSpPr/>
              <p:nvPr/>
            </p:nvSpPr>
            <p:spPr>
              <a:xfrm>
                <a:off x="1224000" y="3384720"/>
                <a:ext cx="465480" cy="524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H</a:t>
                </a:r>
                <a:r>
                  <a:rPr b="0" lang="ru-RU" sz="2400" spc="-1" strike="noStrike" baseline="-33000">
                    <a:solidFill>
                      <a:srgbClr val="000000"/>
                    </a:solidFill>
                    <a:latin typeface="Symbol"/>
                    <a:ea typeface="Symbol"/>
                  </a:rPr>
                  <a:t>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38" name=""/>
              <p:cNvSpPr/>
              <p:nvPr/>
            </p:nvSpPr>
            <p:spPr>
              <a:xfrm>
                <a:off x="4606920" y="3395520"/>
                <a:ext cx="630720" cy="4500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NaI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39" name=""/>
              <p:cNvSpPr/>
              <p:nvPr/>
            </p:nvSpPr>
            <p:spPr>
              <a:xfrm>
                <a:off x="6046920" y="3384720"/>
                <a:ext cx="503640" cy="524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H</a:t>
                </a:r>
                <a:r>
                  <a:rPr b="0" lang="ru-RU" sz="2400" spc="-1" strike="noStrike" baseline="-33000">
                    <a:solidFill>
                      <a:srgbClr val="000000"/>
                    </a:solidFill>
                    <a:latin typeface="Symbol"/>
                    <a:ea typeface="Symbol"/>
                  </a:rPr>
                  <a:t>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40" name=""/>
              <p:cNvSpPr/>
              <p:nvPr/>
            </p:nvSpPr>
            <p:spPr>
              <a:xfrm>
                <a:off x="3238560" y="3384720"/>
                <a:ext cx="579960" cy="449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FeI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41" name=""/>
              <p:cNvSpPr/>
              <p:nvPr/>
            </p:nvSpPr>
            <p:spPr>
              <a:xfrm>
                <a:off x="2430360" y="3384720"/>
                <a:ext cx="491040" cy="524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H</a:t>
                </a:r>
                <a:r>
                  <a:rPr b="0" lang="ru-RU" sz="2400" spc="-1" strike="noStrike" baseline="-33000">
                    <a:solidFill>
                      <a:srgbClr val="000000"/>
                    </a:solidFill>
                    <a:latin typeface="Symbol"/>
                    <a:ea typeface="Symbol"/>
                  </a:rPr>
                  <a:t></a:t>
                </a:r>
                <a:endParaRPr b="0" lang="ru-RU" sz="2400" spc="-1" strike="noStrike">
                  <a:latin typeface="Arial"/>
                </a:endParaRPr>
              </a:p>
            </p:txBody>
          </p:sp>
          <p:sp>
            <p:nvSpPr>
              <p:cNvPr id="242" name=""/>
              <p:cNvSpPr/>
              <p:nvPr/>
            </p:nvSpPr>
            <p:spPr>
              <a:xfrm>
                <a:off x="503280" y="3384720"/>
                <a:ext cx="716400" cy="449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  <a:tab algn="l" pos="448920"/>
                    <a:tab algn="l" pos="898200"/>
                    <a:tab algn="l" pos="1347480"/>
                    <a:tab algn="l" pos="1796760"/>
                    <a:tab algn="l" pos="2246040"/>
                    <a:tab algn="l" pos="2695320"/>
                    <a:tab algn="l" pos="3144600"/>
                    <a:tab algn="l" pos="3593880"/>
                    <a:tab algn="l" pos="4043160"/>
                    <a:tab algn="l" pos="4492440"/>
                    <a:tab algn="l" pos="4941720"/>
                    <a:tab algn="l" pos="5391000"/>
                    <a:tab algn="l" pos="5840280"/>
                    <a:tab algn="l" pos="6289560"/>
                    <a:tab algn="l" pos="6738840"/>
                    <a:tab algn="l" pos="7188120"/>
                    <a:tab algn="l" pos="7637400"/>
                    <a:tab algn="l" pos="8086680"/>
                    <a:tab algn="l" pos="8535960"/>
                    <a:tab algn="l" pos="8985240"/>
                  </a:tabLst>
                </a:pPr>
                <a:r>
                  <a:rPr b="0" lang="ru-RU" sz="2400" spc="-1" strike="noStrike">
                    <a:solidFill>
                      <a:srgbClr val="000000"/>
                    </a:solidFill>
                    <a:latin typeface="Times New Roman"/>
                    <a:ea typeface="DejaVu Sans"/>
                  </a:rPr>
                  <a:t>CaII</a:t>
                </a:r>
                <a:endParaRPr b="0" lang="ru-RU" sz="2400" spc="-1" strike="noStrike"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"/>
          <p:cNvSpPr/>
          <p:nvPr/>
        </p:nvSpPr>
        <p:spPr>
          <a:xfrm>
            <a:off x="431640" y="192240"/>
            <a:ext cx="8350920" cy="45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Открытия, сделанные с помощью спектрального анализа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22320" y="735120"/>
            <a:ext cx="9142920" cy="6121800"/>
          </a:xfrm>
          <a:prstGeom prst="rect">
            <a:avLst/>
          </a:prstGeom>
          <a:ln w="0">
            <a:noFill/>
          </a:ln>
        </p:spPr>
      </p:pic>
      <p:sp>
        <p:nvSpPr>
          <p:cNvPr id="245" name=""/>
          <p:cNvSpPr/>
          <p:nvPr/>
        </p:nvSpPr>
        <p:spPr>
          <a:xfrm>
            <a:off x="216000" y="936720"/>
            <a:ext cx="8855640" cy="170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18 августа 1868 г — желтая линия, близкая к линиям D</a:t>
            </a:r>
            <a:r>
              <a:rPr b="0" lang="ru-RU" sz="2400" spc="-1" strike="noStrike" baseline="-33000">
                <a:solidFill>
                  <a:srgbClr val="ffffff"/>
                </a:solidFill>
                <a:latin typeface="Times New Roman"/>
                <a:ea typeface="DejaVu Sans"/>
              </a:rPr>
              <a:t>1,2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— гелий (1895 г открыт на Земле) - D</a:t>
            </a:r>
            <a:r>
              <a:rPr b="0" lang="ru-RU" sz="2400" spc="-1" strike="noStrike" baseline="-33000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7 августа 1869 г. - зеленая линия в короне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— 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«короний» Fe XIII (1939 г)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2"/>
          <a:stretch/>
        </p:blipFill>
        <p:spPr>
          <a:xfrm>
            <a:off x="196920" y="3311640"/>
            <a:ext cx="6660000" cy="3404160"/>
          </a:xfrm>
          <a:prstGeom prst="rect">
            <a:avLst/>
          </a:prstGeom>
          <a:ln w="0">
            <a:noFill/>
          </a:ln>
        </p:spPr>
      </p:pic>
      <p:pic>
        <p:nvPicPr>
          <p:cNvPr id="247" name="" descr=""/>
          <p:cNvPicPr/>
          <p:nvPr/>
        </p:nvPicPr>
        <p:blipFill>
          <a:blip r:embed="rId3"/>
          <a:stretch/>
        </p:blipFill>
        <p:spPr>
          <a:xfrm>
            <a:off x="7359480" y="1728720"/>
            <a:ext cx="1351800" cy="133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44280" y="46080"/>
            <a:ext cx="9098640" cy="6810840"/>
          </a:xfrm>
          <a:prstGeom prst="rect">
            <a:avLst/>
          </a:prstGeom>
          <a:ln w="0">
            <a:noFill/>
          </a:ln>
        </p:spPr>
      </p:pic>
      <p:grpSp>
        <p:nvGrpSpPr>
          <p:cNvPr id="249" name=""/>
          <p:cNvGrpSpPr/>
          <p:nvPr/>
        </p:nvGrpSpPr>
        <p:grpSpPr>
          <a:xfrm>
            <a:off x="3132000" y="693720"/>
            <a:ext cx="3782160" cy="4848480"/>
            <a:chOff x="3132000" y="693720"/>
            <a:chExt cx="3782160" cy="4848480"/>
          </a:xfrm>
        </p:grpSpPr>
        <p:sp>
          <p:nvSpPr>
            <p:cNvPr id="250" name=""/>
            <p:cNvSpPr/>
            <p:nvPr/>
          </p:nvSpPr>
          <p:spPr>
            <a:xfrm>
              <a:off x="6191280" y="693720"/>
              <a:ext cx="533880" cy="527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H</a:t>
              </a:r>
              <a:r>
                <a:rPr b="1" lang="ru-RU" sz="2400" spc="-1" strike="noStrike" baseline="-33000">
                  <a:solidFill>
                    <a:srgbClr val="ffffff"/>
                  </a:solidFill>
                  <a:latin typeface="Symbol"/>
                  <a:ea typeface="Symbol"/>
                </a:rPr>
                <a:t>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51" name=""/>
            <p:cNvSpPr/>
            <p:nvPr/>
          </p:nvSpPr>
          <p:spPr>
            <a:xfrm>
              <a:off x="4319640" y="1881720"/>
              <a:ext cx="726120" cy="456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Na </a:t>
              </a:r>
              <a:r>
                <a:rPr b="1" lang="ru-RU" sz="20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I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52" name=""/>
            <p:cNvSpPr/>
            <p:nvPr/>
          </p:nvSpPr>
          <p:spPr>
            <a:xfrm>
              <a:off x="3816360" y="3385440"/>
              <a:ext cx="794160" cy="45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Mg </a:t>
              </a:r>
              <a:r>
                <a:rPr b="1" lang="ru-RU" sz="20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I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53" name=""/>
            <p:cNvSpPr/>
            <p:nvPr/>
          </p:nvSpPr>
          <p:spPr>
            <a:xfrm>
              <a:off x="4572000" y="3385440"/>
              <a:ext cx="794160" cy="45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Mg </a:t>
              </a:r>
              <a:r>
                <a:rPr b="1" lang="ru-RU" sz="20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I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54" name=""/>
            <p:cNvSpPr/>
            <p:nvPr/>
          </p:nvSpPr>
          <p:spPr>
            <a:xfrm>
              <a:off x="6119640" y="3385440"/>
              <a:ext cx="794520" cy="452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Mg </a:t>
              </a:r>
              <a:r>
                <a:rPr b="1" lang="ru-RU" sz="20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I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55" name=""/>
            <p:cNvSpPr/>
            <p:nvPr/>
          </p:nvSpPr>
          <p:spPr>
            <a:xfrm>
              <a:off x="5111640" y="1881720"/>
              <a:ext cx="726120" cy="456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Na </a:t>
              </a:r>
              <a:r>
                <a:rPr b="1" lang="ru-RU" sz="20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I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56" name=""/>
            <p:cNvSpPr/>
            <p:nvPr/>
          </p:nvSpPr>
          <p:spPr>
            <a:xfrm>
              <a:off x="3132000" y="4006440"/>
              <a:ext cx="521280" cy="527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H</a:t>
              </a:r>
              <a:r>
                <a:rPr b="1" lang="ru-RU" sz="2400" spc="-1" strike="noStrike" baseline="-33000">
                  <a:solidFill>
                    <a:srgbClr val="ffffff"/>
                  </a:solidFill>
                  <a:latin typeface="Symbol"/>
                  <a:ea typeface="Symbol"/>
                </a:rPr>
                <a:t>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57" name=""/>
            <p:cNvSpPr/>
            <p:nvPr/>
          </p:nvSpPr>
          <p:spPr>
            <a:xfrm>
              <a:off x="3456000" y="5014800"/>
              <a:ext cx="495720" cy="527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  <a:tab algn="l" pos="448920"/>
                  <a:tab algn="l" pos="898200"/>
                  <a:tab algn="l" pos="1347480"/>
                  <a:tab algn="l" pos="1796760"/>
                  <a:tab algn="l" pos="2246040"/>
                  <a:tab algn="l" pos="2695320"/>
                  <a:tab algn="l" pos="3144600"/>
                  <a:tab algn="l" pos="3593880"/>
                  <a:tab algn="l" pos="4043160"/>
                  <a:tab algn="l" pos="4492440"/>
                  <a:tab algn="l" pos="4941720"/>
                  <a:tab algn="l" pos="5391000"/>
                  <a:tab algn="l" pos="5840280"/>
                  <a:tab algn="l" pos="6289560"/>
                  <a:tab algn="l" pos="6738840"/>
                  <a:tab algn="l" pos="7188120"/>
                  <a:tab algn="l" pos="7637400"/>
                  <a:tab algn="l" pos="8086680"/>
                  <a:tab algn="l" pos="8535960"/>
                  <a:tab algn="l" pos="8985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H</a:t>
              </a:r>
              <a:r>
                <a:rPr b="1" lang="ru-RU" sz="2400" spc="-1" strike="noStrike" baseline="-33000">
                  <a:solidFill>
                    <a:srgbClr val="ffffff"/>
                  </a:solidFill>
                  <a:latin typeface="Symbol"/>
                  <a:ea typeface="Symbol"/>
                </a:rPr>
                <a:t>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dur="indefinite" fill="hold">
                      <p:stCondLst>
                        <p:cond delay="indefinite"/>
                      </p:stCondLst>
                      <p:childTnLst>
                        <p:par>
                          <p:cTn id="26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7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"/>
          <p:cNvSpPr/>
          <p:nvPr/>
        </p:nvSpPr>
        <p:spPr>
          <a:xfrm>
            <a:off x="693720" y="228600"/>
            <a:ext cx="776340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000" spc="-1" strike="noStrike">
                <a:solidFill>
                  <a:srgbClr val="0000ff"/>
                </a:solidFill>
                <a:latin typeface="Arial"/>
                <a:ea typeface="Times New Roman"/>
              </a:rPr>
              <a:t>Спектральная классификация звезд.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9" name=""/>
          <p:cNvSpPr/>
          <p:nvPr/>
        </p:nvSpPr>
        <p:spPr>
          <a:xfrm>
            <a:off x="228600" y="744480"/>
            <a:ext cx="7318800" cy="340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Гарвардская классификация, 1886,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Э.Ч. Пикеринг.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Times New Roman"/>
                <a:ea typeface="DejaVu Sans Condensed"/>
              </a:rPr>
              <a:t>Метод: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Объективная призма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           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+ фотопластинка.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Times New Roman"/>
                <a:ea typeface="DejaVu Sans Condensed"/>
              </a:rPr>
              <a:t>Критерии: 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- интенсивность линий Н, 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- плавное изменение 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спектральных особенностей.</a:t>
            </a:r>
            <a:endParaRPr b="0" lang="ru-RU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  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Сп. классы </a:t>
            </a:r>
            <a:r>
              <a:rPr b="0" lang="en-GB" sz="2400" spc="-1" strike="noStrike">
                <a:solidFill>
                  <a:srgbClr val="0000ff"/>
                </a:solidFill>
                <a:latin typeface="Times New Roman"/>
                <a:ea typeface="DejaVu Sans Condensed"/>
              </a:rPr>
              <a:t>A — Q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0" name=""/>
          <p:cNvSpPr/>
          <p:nvPr/>
        </p:nvSpPr>
        <p:spPr>
          <a:xfrm>
            <a:off x="146160" y="4183200"/>
            <a:ext cx="6628320" cy="159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33320" indent="-2682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200" spc="-1" strike="noStrike">
                <a:solidFill>
                  <a:srgbClr val="0000ff"/>
                </a:solidFill>
                <a:latin typeface="Times New Roman"/>
                <a:ea typeface="DejaVu Sans Condensed"/>
              </a:rPr>
              <a:t>Исполнители:</a:t>
            </a:r>
            <a:endParaRPr b="0" lang="ru-RU" sz="2200" spc="-1" strike="noStrike">
              <a:latin typeface="Arial"/>
            </a:endParaRPr>
          </a:p>
          <a:p>
            <a:pPr marL="288000" indent="-2520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i="1" lang="en-GB" sz="22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Э. Кэннон, А. Мори, В. Флеминг, </a:t>
            </a:r>
            <a:endParaRPr b="0" lang="ru-RU" sz="2200" spc="-1" strike="noStrike">
              <a:latin typeface="Arial"/>
            </a:endParaRPr>
          </a:p>
          <a:p>
            <a:pPr marL="288000" indent="-2520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359 082 звезды, 1918-24 гг. и до 1949 г.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5079960" y="1508040"/>
            <a:ext cx="3942360" cy="4898160"/>
          </a:xfrm>
          <a:prstGeom prst="rect">
            <a:avLst/>
          </a:prstGeom>
          <a:ln w="0">
            <a:noFill/>
          </a:ln>
        </p:spPr>
      </p:pic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307440" y="5292000"/>
            <a:ext cx="1023480" cy="1438920"/>
          </a:xfrm>
          <a:prstGeom prst="rect">
            <a:avLst/>
          </a:prstGeom>
          <a:ln w="0">
            <a:noFill/>
          </a:ln>
        </p:spPr>
      </p:pic>
      <p:pic>
        <p:nvPicPr>
          <p:cNvPr id="263" name="" descr=""/>
          <p:cNvPicPr/>
          <p:nvPr/>
        </p:nvPicPr>
        <p:blipFill>
          <a:blip r:embed="rId3"/>
          <a:srcRect l="11281" t="15143" r="20937" b="24211"/>
          <a:stretch/>
        </p:blipFill>
        <p:spPr>
          <a:xfrm>
            <a:off x="1404000" y="5292000"/>
            <a:ext cx="1078560" cy="1438560"/>
          </a:xfrm>
          <a:prstGeom prst="rect">
            <a:avLst/>
          </a:prstGeom>
          <a:ln w="0">
            <a:noFill/>
          </a:ln>
        </p:spPr>
      </p:pic>
      <p:pic>
        <p:nvPicPr>
          <p:cNvPr id="264" name="" descr=""/>
          <p:cNvPicPr/>
          <p:nvPr/>
        </p:nvPicPr>
        <p:blipFill>
          <a:blip r:embed="rId4"/>
          <a:srcRect l="0" t="0" r="0" b="5066"/>
          <a:stretch/>
        </p:blipFill>
        <p:spPr>
          <a:xfrm>
            <a:off x="2556000" y="5292000"/>
            <a:ext cx="1169640" cy="143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"/>
          <p:cNvSpPr/>
          <p:nvPr/>
        </p:nvSpPr>
        <p:spPr>
          <a:xfrm>
            <a:off x="0" y="0"/>
            <a:ext cx="9142920" cy="6856920"/>
          </a:xfrm>
          <a:prstGeom prst="rect">
            <a:avLst/>
          </a:prstGeom>
          <a:solidFill>
            <a:srgbClr val="0000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27000" y="2254320"/>
            <a:ext cx="9142920" cy="240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"/>
          <p:cNvSpPr/>
          <p:nvPr/>
        </p:nvSpPr>
        <p:spPr>
          <a:xfrm>
            <a:off x="2016000" y="216000"/>
            <a:ext cx="525672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000" spc="-1" strike="noStrike">
                <a:solidFill>
                  <a:srgbClr val="0000ff"/>
                </a:solidFill>
                <a:latin typeface="Arial"/>
                <a:ea typeface="Times New Roman"/>
              </a:rPr>
              <a:t>Спектральная классификация звезд.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8" name=""/>
          <p:cNvSpPr/>
          <p:nvPr/>
        </p:nvSpPr>
        <p:spPr>
          <a:xfrm>
            <a:off x="539640" y="4786200"/>
            <a:ext cx="8493840" cy="159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80"/>
                </a:solidFill>
                <a:latin typeface="Times New Roman"/>
                <a:ea typeface="DejaVu Sans"/>
              </a:rPr>
              <a:t>Современная:                 </a:t>
            </a:r>
            <a:r>
              <a:rPr b="1" lang="en-GB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O  - B - A - F - G - K - M - L - T</a:t>
            </a:r>
            <a:endParaRPr b="0" lang="ru-RU" sz="24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Каждый класс делится </a:t>
            </a:r>
            <a:endParaRPr b="0" lang="ru-RU" sz="24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10 подклассов.</a:t>
            </a:r>
            <a:endParaRPr b="0" lang="ru-RU" sz="2400" spc="-1" strike="noStrike">
              <a:latin typeface="Arial"/>
            </a:endParaRPr>
          </a:p>
          <a:p>
            <a:pPr marL="333360" indent="-32544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Солнце: G2.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790560" y="965160"/>
            <a:ext cx="7619040" cy="3808800"/>
          </a:xfrm>
          <a:prstGeom prst="rect">
            <a:avLst/>
          </a:prstGeom>
          <a:ln w="0">
            <a:noFill/>
          </a:ln>
        </p:spPr>
      </p:pic>
      <p:sp>
        <p:nvSpPr>
          <p:cNvPr id="270" name=""/>
          <p:cNvSpPr/>
          <p:nvPr/>
        </p:nvSpPr>
        <p:spPr>
          <a:xfrm>
            <a:off x="5219640" y="5284800"/>
            <a:ext cx="1151640" cy="42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N  S  R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71" name=""/>
          <p:cNvSpPr/>
          <p:nvPr/>
        </p:nvSpPr>
        <p:spPr>
          <a:xfrm flipH="1">
            <a:off x="5470560" y="5154480"/>
            <a:ext cx="217440" cy="17964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"/>
          <p:cNvSpPr/>
          <p:nvPr/>
        </p:nvSpPr>
        <p:spPr>
          <a:xfrm>
            <a:off x="5761080" y="5183280"/>
            <a:ext cx="1440" cy="17928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"/>
          <p:cNvSpPr/>
          <p:nvPr/>
        </p:nvSpPr>
        <p:spPr>
          <a:xfrm>
            <a:off x="5867280" y="5184720"/>
            <a:ext cx="179640" cy="17928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"/>
          <p:cNvSpPr/>
          <p:nvPr/>
        </p:nvSpPr>
        <p:spPr>
          <a:xfrm>
            <a:off x="2514600" y="541440"/>
            <a:ext cx="4343760" cy="55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γ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    H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β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H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α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75" name=""/>
          <p:cNvSpPr/>
          <p:nvPr/>
        </p:nvSpPr>
        <p:spPr>
          <a:xfrm>
            <a:off x="5683320" y="5691240"/>
            <a:ext cx="322776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Для отдельных групп звезд: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WR – звезды Вольфа-Райе;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 – белые карлики и т.д.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"/>
          <p:cNvSpPr/>
          <p:nvPr/>
        </p:nvSpPr>
        <p:spPr>
          <a:xfrm>
            <a:off x="432360" y="360000"/>
            <a:ext cx="8566920" cy="45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DejaVu Sans"/>
              </a:rPr>
              <a:t>Интерпретация спектральной последовательности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77" name=""/>
          <p:cNvSpPr/>
          <p:nvPr/>
        </p:nvSpPr>
        <p:spPr>
          <a:xfrm>
            <a:off x="5294160" y="5238720"/>
            <a:ext cx="3656520" cy="116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503280" y="2735280"/>
            <a:ext cx="6667920" cy="3670920"/>
          </a:xfrm>
          <a:prstGeom prst="rect">
            <a:avLst/>
          </a:prstGeom>
          <a:ln w="0">
            <a:noFill/>
          </a:ln>
        </p:spPr>
      </p:pic>
      <p:sp>
        <p:nvSpPr>
          <p:cNvPr id="279" name=""/>
          <p:cNvSpPr/>
          <p:nvPr/>
        </p:nvSpPr>
        <p:spPr>
          <a:xfrm>
            <a:off x="385920" y="866880"/>
            <a:ext cx="5786640" cy="81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1913,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Н. Бор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квантовая теория атома,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1920-21,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М. Саха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теория ионизации газов.</a:t>
            </a:r>
            <a:endParaRPr b="0" lang="ru-RU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80" name=""/>
              <p:cNvSpPr txBox="1"/>
              <p:nvPr/>
            </p:nvSpPr>
            <p:spPr>
              <a:xfrm>
                <a:off x="4819680" y="3565440"/>
                <a:ext cx="70200" cy="167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/>
      </mc:AlternateContent>
      <p:sp>
        <p:nvSpPr>
          <p:cNvPr id="281" name=""/>
          <p:cNvSpPr/>
          <p:nvPr/>
        </p:nvSpPr>
        <p:spPr>
          <a:xfrm>
            <a:off x="7318440" y="2735280"/>
            <a:ext cx="1681560" cy="36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64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2880" rIns="92880" tIns="47880" bIns="47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Symbol"/>
                <a:ea typeface="Symbol"/>
              </a:rPr>
              <a:t></a:t>
            </a:r>
            <a:r>
              <a:rPr b="1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eV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HI    13,6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HeI   24,6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HeII  54,4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MgI    7,6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MgII  15,0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SiI    8,2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SiII  16,3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SiIII 33.5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CaI    6.1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CaII  11,9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FeI    7,9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ourier New"/>
                <a:ea typeface="DejaVu Sans"/>
              </a:rPr>
              <a:t>FeII  16,2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2" name=""/>
          <p:cNvSpPr/>
          <p:nvPr/>
        </p:nvSpPr>
        <p:spPr>
          <a:xfrm>
            <a:off x="192240" y="6408720"/>
            <a:ext cx="8877600" cy="394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Последовательность M 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→ 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 отражает </a:t>
            </a:r>
            <a:r>
              <a:rPr b="0" lang="en-GB" sz="20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рост температуры</a:t>
            </a:r>
            <a:r>
              <a:rPr b="0" lang="en-GB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поверхности звезды.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6292800" y="900000"/>
            <a:ext cx="1327680" cy="1618200"/>
          </a:xfrm>
          <a:prstGeom prst="rect">
            <a:avLst/>
          </a:prstGeom>
          <a:ln w="0">
            <a:noFill/>
          </a:ln>
        </p:spPr>
      </p:pic>
      <p:pic>
        <p:nvPicPr>
          <p:cNvPr id="284" name="" descr=""/>
          <p:cNvPicPr/>
          <p:nvPr/>
        </p:nvPicPr>
        <p:blipFill>
          <a:blip r:embed="rId3"/>
          <a:stretch/>
        </p:blipFill>
        <p:spPr>
          <a:xfrm>
            <a:off x="7704000" y="900000"/>
            <a:ext cx="1112040" cy="1618200"/>
          </a:xfrm>
          <a:prstGeom prst="rect">
            <a:avLst/>
          </a:prstGeom>
          <a:ln w="0">
            <a:noFill/>
          </a:ln>
        </p:spPr>
      </p:pic>
      <p:pic>
        <p:nvPicPr>
          <p:cNvPr id="285" name="" descr="28§display§\frac{n_{i+1}}{n_i} N_e = \frac{2 u_{i+1}}{u_i}\frac{(2 \pi m_e kT)^{3/2}}{h^3}e^{-\chi/kT}§png§600§FALSE§"/>
          <p:cNvPicPr/>
          <p:nvPr/>
        </p:nvPicPr>
        <p:blipFill>
          <a:blip r:embed="rId4"/>
          <a:stretch/>
        </p:blipFill>
        <p:spPr>
          <a:xfrm>
            <a:off x="360000" y="1800000"/>
            <a:ext cx="5714640" cy="84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0" y="1938240"/>
            <a:ext cx="9142920" cy="2703960"/>
          </a:xfrm>
          <a:prstGeom prst="rect">
            <a:avLst/>
          </a:prstGeom>
          <a:ln w="0">
            <a:noFill/>
          </a:ln>
        </p:spPr>
      </p:pic>
      <p:sp>
        <p:nvSpPr>
          <p:cNvPr id="287" name=""/>
          <p:cNvSpPr/>
          <p:nvPr/>
        </p:nvSpPr>
        <p:spPr>
          <a:xfrm>
            <a:off x="2087640" y="720720"/>
            <a:ext cx="442800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Спектральная классификация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0" y="548280"/>
            <a:ext cx="9142920" cy="578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"/>
          <p:cNvSpPr/>
          <p:nvPr/>
        </p:nvSpPr>
        <p:spPr>
          <a:xfrm>
            <a:off x="685800" y="228600"/>
            <a:ext cx="7763400" cy="684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Классы светимости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Классификация  МКК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(У. Морган, Ф. Кинан и Э. Келман)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9" name=""/>
          <p:cNvSpPr/>
          <p:nvPr/>
        </p:nvSpPr>
        <p:spPr>
          <a:xfrm>
            <a:off x="731520" y="1512000"/>
            <a:ext cx="7763400" cy="465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 равных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eff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чем больше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R (L)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тем меньше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g (P</a:t>
            </a:r>
            <a:r>
              <a:rPr b="0" i="1" lang="en-GB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g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).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Степень ионизации выше при меньшем давлении.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    - сверхгиганты,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II   - промежуточные сверхгиганты или яркие гиганты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III  - гиганты,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IV  - субгиганты,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   - нормальные карлики,  </a:t>
            </a:r>
            <a:r>
              <a:rPr b="0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Солнце – G2V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VI  - субкарлики,</a:t>
            </a:r>
            <a:endParaRPr b="0" lang="ru-RU" sz="2400" spc="-1" strike="noStrike">
              <a:latin typeface="Arial"/>
            </a:endParaRPr>
          </a:p>
          <a:p>
            <a:pPr marL="720720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VII - белые карлики.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"/>
          <p:cNvSpPr/>
          <p:nvPr/>
        </p:nvSpPr>
        <p:spPr>
          <a:xfrm>
            <a:off x="2376360" y="407880"/>
            <a:ext cx="381060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Классы пекулярности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1" name=""/>
          <p:cNvSpPr/>
          <p:nvPr/>
        </p:nvSpPr>
        <p:spPr>
          <a:xfrm>
            <a:off x="360360" y="863640"/>
            <a:ext cx="8639640" cy="6982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глубокие узкие линии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comp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составной спектр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con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отсутствуют видимые линии поглощения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эмиссия (эмиссия водорода в O-звездах)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em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эмиссия в линиях металлов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ep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пекулярная эмиссия (линии, по своему характеру отличные от нормально соответствующих классу)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er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явственно обращённые эмиссионные линии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eq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эмиссия с поглощением на более коротких волнах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ev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переменность относится только к эмиссионным линиям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ew — эмиссии, типичные для звёзд класса W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f, (f), ((f))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эмиссия гелия и неона в O-звездах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h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звёзды класса WR с эмиссионными линиями водорода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ha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звёзды класса WR с эмиссионными линиями водорода как поглощения, так и излучения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k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межзвёздные линии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m 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— сильные линии металлов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n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диффузные линии (широкие и размытые), обусловленные быстрым вращением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neb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добавочный спектр туманности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nn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очень размытые диффузные линии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пекулярный спектр (имеются неправильности)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pq 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— особенности напоминают спектр новой звезды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s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резкие и узкие линии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sh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наличие оболочки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ss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очень узкие линии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v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или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var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изменения в спектре (не обусловленные орбитальным движением и пульсацией)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w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или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wk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или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wl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 — слабые линии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524160" y="89100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293" name=""/>
          <p:cNvSpPr/>
          <p:nvPr/>
        </p:nvSpPr>
        <p:spPr>
          <a:xfrm>
            <a:off x="2700000" y="1620000"/>
            <a:ext cx="4246920" cy="381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Цель курса -</a:t>
            </a: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 Condensed"/>
              </a:rPr>
              <a:t>       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дать представление о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звездных спектрах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d7"/>
                </a:solidFill>
                <a:latin typeface="Times New Roman"/>
                <a:ea typeface="DejaVu Sans Condensed"/>
              </a:rPr>
              <a:t>получении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обработке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моделировании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интерпретации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29160" y="7560"/>
            <a:ext cx="912960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9142920" cy="502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" descr=""/>
          <p:cNvPicPr/>
          <p:nvPr/>
        </p:nvPicPr>
        <p:blipFill>
          <a:blip r:embed="rId1"/>
          <a:srcRect l="27305" t="24606" r="27402" b="3797"/>
          <a:stretch/>
        </p:blipFill>
        <p:spPr>
          <a:xfrm>
            <a:off x="720000" y="109800"/>
            <a:ext cx="7739280" cy="672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  <p:sp>
        <p:nvSpPr>
          <p:cNvPr id="298" name=""/>
          <p:cNvSpPr/>
          <p:nvPr/>
        </p:nvSpPr>
        <p:spPr>
          <a:xfrm>
            <a:off x="1152000" y="360000"/>
            <a:ext cx="7198920" cy="8208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каком расстоянии нам достуны звездные спектры высокого разрешения?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  <p:sp>
        <p:nvSpPr>
          <p:cNvPr id="300" name=""/>
          <p:cNvSpPr/>
          <p:nvPr/>
        </p:nvSpPr>
        <p:spPr>
          <a:xfrm>
            <a:off x="1152000" y="360000"/>
            <a:ext cx="7198920" cy="8208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каком расстоянии нам достуны звездные спектры высокого разрешения?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1" name=""/>
          <p:cNvSpPr/>
          <p:nvPr/>
        </p:nvSpPr>
        <p:spPr>
          <a:xfrm>
            <a:off x="288000" y="1368000"/>
            <a:ext cx="8566920" cy="518292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"/>
          <p:cNvSpPr/>
          <p:nvPr/>
        </p:nvSpPr>
        <p:spPr>
          <a:xfrm>
            <a:off x="648000" y="1476000"/>
            <a:ext cx="7846920" cy="382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Известно, что на современном спектрографе, установленном на 2-м телескопе при спектральном разрешении R=50 000 можно за 1 час получить спектр звезды 9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 Condensed"/>
              </a:rPr>
              <a:t>m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 с S/N=100.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 Condensed"/>
              </a:rPr>
              <a:t>На каком расстоянии располагается звезда, спектр которой будет получен на 10-м телескопе за 5 часов экспозиции при S/N=20?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  <p:sp>
        <p:nvSpPr>
          <p:cNvPr id="304" name=""/>
          <p:cNvSpPr/>
          <p:nvPr/>
        </p:nvSpPr>
        <p:spPr>
          <a:xfrm>
            <a:off x="1152000" y="360000"/>
            <a:ext cx="7198920" cy="8208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каком расстоянии нам достуны звездные спектры высокого разрешения?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288000" y="1368000"/>
            <a:ext cx="8566920" cy="518292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"/>
          <p:cNvSpPr/>
          <p:nvPr/>
        </p:nvSpPr>
        <p:spPr>
          <a:xfrm>
            <a:off x="648000" y="1476000"/>
            <a:ext cx="7846920" cy="412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 = (10/2)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2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* (100/20)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* (5/1)  = 25*25*5 = 3125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dm=2.5 log(3125) = 8.7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=17.7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d =10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(m+5-M)/5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Белый карлик: M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=11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d = 220 пк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Карлик, типа Солнца: M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=4.7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d=4 кпк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Гигант: M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=0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d=35 кпк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Сверхгигант: M</a:t>
            </a:r>
            <a:r>
              <a:rPr b="0" lang="ru-RU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=-5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d=350 кпк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" descr=""/>
          <p:cNvPicPr/>
          <p:nvPr/>
        </p:nvPicPr>
        <p:blipFill>
          <a:blip r:embed="rId1"/>
          <a:stretch/>
        </p:blipFill>
        <p:spPr>
          <a:xfrm>
            <a:off x="0" y="-144000"/>
            <a:ext cx="9142920" cy="7480440"/>
          </a:xfrm>
          <a:prstGeom prst="rect">
            <a:avLst/>
          </a:prstGeom>
          <a:ln w="0">
            <a:noFill/>
          </a:ln>
        </p:spPr>
      </p:pic>
      <p:sp>
        <p:nvSpPr>
          <p:cNvPr id="308" name=""/>
          <p:cNvSpPr/>
          <p:nvPr/>
        </p:nvSpPr>
        <p:spPr>
          <a:xfrm>
            <a:off x="2124000" y="4320000"/>
            <a:ext cx="2734920" cy="2230920"/>
          </a:xfrm>
          <a:prstGeom prst="ellipse">
            <a:avLst/>
          </a:prstGeom>
          <a:noFill/>
          <a:ln w="12600">
            <a:solidFill>
              <a:srgbClr val="ffffff"/>
            </a:solidFill>
            <a:custDash>
              <a:ds d="1100000" sp="500000"/>
              <a:ds d="1100000" sp="5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"/>
          <p:cNvSpPr/>
          <p:nvPr/>
        </p:nvSpPr>
        <p:spPr>
          <a:xfrm>
            <a:off x="4968000" y="4824000"/>
            <a:ext cx="1366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4 кпк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523440" y="89028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1584000" y="2304000"/>
            <a:ext cx="6046920" cy="10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http://spectrum.inasan.ru/SAI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6849000" y="1258200"/>
            <a:ext cx="997920" cy="1116720"/>
          </a:xfrm>
          <a:prstGeom prst="rect">
            <a:avLst/>
          </a:prstGeom>
          <a:ln w="0">
            <a:noFill/>
          </a:ln>
        </p:spPr>
      </p:pic>
      <p:pic>
        <p:nvPicPr>
          <p:cNvPr id="311" name="" descr=""/>
          <p:cNvPicPr/>
          <p:nvPr/>
        </p:nvPicPr>
        <p:blipFill>
          <a:blip r:embed="rId2"/>
          <a:srcRect l="1902" t="0" r="0" b="0"/>
          <a:stretch/>
        </p:blipFill>
        <p:spPr>
          <a:xfrm>
            <a:off x="2880000" y="1990440"/>
            <a:ext cx="3166920" cy="3192480"/>
          </a:xfrm>
          <a:prstGeom prst="rect">
            <a:avLst/>
          </a:prstGeom>
          <a:ln w="0">
            <a:noFill/>
          </a:ln>
        </p:spPr>
      </p:pic>
      <p:sp>
        <p:nvSpPr>
          <p:cNvPr id="312" name=""/>
          <p:cNvSpPr/>
          <p:nvPr/>
        </p:nvSpPr>
        <p:spPr>
          <a:xfrm>
            <a:off x="1800000" y="324000"/>
            <a:ext cx="5326920" cy="5326920"/>
          </a:xfrm>
          <a:prstGeom prst="ellipse">
            <a:avLst/>
          </a:prstGeom>
          <a:noFill/>
          <a:ln w="0">
            <a:solidFill>
              <a:srgbClr val="ffff38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"/>
          <p:cNvSpPr/>
          <p:nvPr/>
        </p:nvSpPr>
        <p:spPr>
          <a:xfrm>
            <a:off x="4019400" y="432000"/>
            <a:ext cx="13075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35 кпк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4" name=""/>
          <p:cNvSpPr/>
          <p:nvPr/>
        </p:nvSpPr>
        <p:spPr>
          <a:xfrm>
            <a:off x="6552000" y="623880"/>
            <a:ext cx="2086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LMC 50 кпк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1080000" y="288000"/>
            <a:ext cx="7245360" cy="6150600"/>
          </a:xfrm>
          <a:prstGeom prst="rect">
            <a:avLst/>
          </a:prstGeom>
          <a:ln w="0">
            <a:noFill/>
          </a:ln>
        </p:spPr>
      </p:pic>
      <p:sp>
        <p:nvSpPr>
          <p:cNvPr id="316" name=""/>
          <p:cNvSpPr/>
          <p:nvPr/>
        </p:nvSpPr>
        <p:spPr>
          <a:xfrm>
            <a:off x="7128000" y="2664000"/>
            <a:ext cx="1582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300 кпк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7" name=""/>
          <p:cNvSpPr/>
          <p:nvPr/>
        </p:nvSpPr>
        <p:spPr>
          <a:xfrm>
            <a:off x="4464000" y="144000"/>
            <a:ext cx="453492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Ближайшие окрестности нашей Галактики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524160" y="89100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319" name=""/>
          <p:cNvSpPr/>
          <p:nvPr/>
        </p:nvSpPr>
        <p:spPr>
          <a:xfrm>
            <a:off x="2700000" y="1620000"/>
            <a:ext cx="4246920" cy="381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Цель курса -</a:t>
            </a: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 Condensed"/>
              </a:rPr>
              <a:t>       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дать представление о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звездных спектрах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получении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d7"/>
                </a:solidFill>
                <a:latin typeface="Times New Roman"/>
                <a:ea typeface="DejaVu Sans Condensed"/>
              </a:rPr>
              <a:t>обработке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моделировании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интерпретации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" descr=""/>
          <p:cNvPicPr/>
          <p:nvPr/>
        </p:nvPicPr>
        <p:blipFill>
          <a:blip r:embed="rId1"/>
          <a:srcRect l="27305" t="24606" r="27402" b="3797"/>
          <a:stretch/>
        </p:blipFill>
        <p:spPr>
          <a:xfrm>
            <a:off x="720000" y="109800"/>
            <a:ext cx="7739280" cy="672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" descr=""/>
          <p:cNvPicPr/>
          <p:nvPr/>
        </p:nvPicPr>
        <p:blipFill>
          <a:blip r:embed="rId1"/>
          <a:srcRect l="11707" t="15634" r="11808" b="10871"/>
          <a:stretch/>
        </p:blipFill>
        <p:spPr>
          <a:xfrm>
            <a:off x="180000" y="262800"/>
            <a:ext cx="8639280" cy="653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rcRect l="11237" t="0" r="0" b="0"/>
          <a:stretch/>
        </p:blipFill>
        <p:spPr>
          <a:xfrm>
            <a:off x="0" y="0"/>
            <a:ext cx="9143280" cy="687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524160" y="89100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324" name=""/>
          <p:cNvSpPr/>
          <p:nvPr/>
        </p:nvSpPr>
        <p:spPr>
          <a:xfrm>
            <a:off x="2700000" y="1620000"/>
            <a:ext cx="4246920" cy="381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Цель курса -</a:t>
            </a: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 Condensed"/>
              </a:rPr>
              <a:t>       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дать представление о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звездных спектрах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получении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обработке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d7"/>
                </a:solidFill>
                <a:latin typeface="Times New Roman"/>
                <a:ea typeface="DejaVu Sans Condensed"/>
              </a:rPr>
              <a:t>моделировании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интерпретации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" descr=""/>
          <p:cNvPicPr/>
          <p:nvPr/>
        </p:nvPicPr>
        <p:blipFill>
          <a:blip r:embed="rId1"/>
          <a:stretch/>
        </p:blipFill>
        <p:spPr>
          <a:xfrm>
            <a:off x="523800" y="89064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326" name=""/>
          <p:cNvSpPr/>
          <p:nvPr/>
        </p:nvSpPr>
        <p:spPr>
          <a:xfrm>
            <a:off x="1512000" y="1728000"/>
            <a:ext cx="6334920" cy="191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Задача —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качественное и количественное описание </a:t>
            </a:r>
            <a:endParaRPr b="0" lang="ru-RU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наблюдаемого спектра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" descr=""/>
          <p:cNvPicPr/>
          <p:nvPr/>
        </p:nvPicPr>
        <p:blipFill>
          <a:blip r:embed="rId1"/>
          <a:stretch/>
        </p:blipFill>
        <p:spPr>
          <a:xfrm>
            <a:off x="13680" y="99000"/>
            <a:ext cx="9142560" cy="671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"/>
          <p:cNvSpPr/>
          <p:nvPr/>
        </p:nvSpPr>
        <p:spPr>
          <a:xfrm>
            <a:off x="4680000" y="1944000"/>
            <a:ext cx="4246920" cy="26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спектре Солнца в районе 5000A плотность спектраль-ных линий около 150 A</a:t>
            </a:r>
            <a:r>
              <a:rPr b="0" lang="ru-RU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-1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принадлежащих более чем 200 ионам и двухатомным молекулам.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29" name=""/>
          <p:cNvSpPr/>
          <p:nvPr/>
        </p:nvSpPr>
        <p:spPr>
          <a:xfrm>
            <a:off x="576000" y="432000"/>
            <a:ext cx="770292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Качественное описание спектра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— 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идентификация спектральных линий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1"/>
          <a:srcRect l="-2585" t="13646" r="0" b="50640"/>
          <a:stretch/>
        </p:blipFill>
        <p:spPr>
          <a:xfrm>
            <a:off x="216000" y="1440000"/>
            <a:ext cx="4462920" cy="2446560"/>
          </a:xfrm>
          <a:prstGeom prst="rect">
            <a:avLst/>
          </a:prstGeom>
          <a:ln w="0">
            <a:noFill/>
          </a:ln>
        </p:spPr>
      </p:pic>
      <p:sp>
        <p:nvSpPr>
          <p:cNvPr id="331" name=""/>
          <p:cNvSpPr/>
          <p:nvPr/>
        </p:nvSpPr>
        <p:spPr>
          <a:xfrm>
            <a:off x="5704920" y="1415880"/>
            <a:ext cx="163800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Проблема: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>
            <a:off x="2448000" y="4594680"/>
            <a:ext cx="640692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Какому элементу, иону или молекуле принадлежит наблюдаемая линия в спектре?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3" name=""/>
          <p:cNvSpPr/>
          <p:nvPr/>
        </p:nvSpPr>
        <p:spPr>
          <a:xfrm>
            <a:off x="1152000" y="4238280"/>
            <a:ext cx="71892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80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?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"/>
          <p:cNvSpPr/>
          <p:nvPr/>
        </p:nvSpPr>
        <p:spPr>
          <a:xfrm>
            <a:off x="685800" y="380880"/>
            <a:ext cx="7771320" cy="60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"/>
          <p:cNvSpPr/>
          <p:nvPr/>
        </p:nvSpPr>
        <p:spPr>
          <a:xfrm>
            <a:off x="360000" y="3147840"/>
            <a:ext cx="4965840" cy="351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33360" indent="-3254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DejaVu Sans"/>
              </a:rPr>
              <a:t>Цель курса</a:t>
            </a:r>
            <a:endParaRPr b="0" lang="ru-RU" sz="2400" spc="-1" strike="noStrike">
              <a:latin typeface="Arial"/>
            </a:endParaRPr>
          </a:p>
          <a:p>
            <a:pPr marL="639720" indent="-54468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639720" indent="-5446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Дать представление о </a:t>
            </a:r>
            <a:endParaRPr b="0" lang="ru-RU" sz="2400" spc="-1" strike="noStrike">
              <a:latin typeface="Arial"/>
            </a:endParaRPr>
          </a:p>
          <a:p>
            <a:pPr marL="207936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звездных спектрах</a:t>
            </a:r>
            <a:endParaRPr b="0" lang="ru-RU" sz="2400" spc="-1" strike="noStrike">
              <a:latin typeface="Arial"/>
            </a:endParaRPr>
          </a:p>
          <a:p>
            <a:pPr marL="207936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их получении</a:t>
            </a:r>
            <a:endParaRPr b="0" lang="ru-RU" sz="2400" spc="-1" strike="noStrike">
              <a:latin typeface="Arial"/>
            </a:endParaRPr>
          </a:p>
          <a:p>
            <a:pPr marL="207936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обработке</a:t>
            </a:r>
            <a:endParaRPr b="0" lang="ru-RU" sz="2400" spc="-1" strike="noStrike">
              <a:latin typeface="Arial"/>
            </a:endParaRPr>
          </a:p>
          <a:p>
            <a:pPr marL="207936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моделировании</a:t>
            </a:r>
            <a:endParaRPr b="0" lang="ru-RU" sz="2400" spc="-1" strike="noStrike">
              <a:latin typeface="Arial"/>
            </a:endParaRPr>
          </a:p>
          <a:p>
            <a:pPr marL="207936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интерпретации</a:t>
            </a:r>
            <a:endParaRPr b="0" lang="ru-RU" sz="2400" spc="-1" strike="noStrike">
              <a:latin typeface="Arial"/>
            </a:endParaRPr>
          </a:p>
          <a:p>
            <a:pPr marL="431640" indent="-20952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77" name=""/>
          <p:cNvSpPr/>
          <p:nvPr/>
        </p:nvSpPr>
        <p:spPr>
          <a:xfrm>
            <a:off x="5580000" y="447840"/>
            <a:ext cx="3142440" cy="24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Times New Roman"/>
              </a:rPr>
              <a:t>Предмет изучения</a:t>
            </a: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Times New Roman"/>
              </a:rPr>
              <a:t>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Спектры звезд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Инструментарий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Физика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Информатика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8" name=""/>
          <p:cNvSpPr/>
          <p:nvPr/>
        </p:nvSpPr>
        <p:spPr>
          <a:xfrm>
            <a:off x="816840" y="488880"/>
            <a:ext cx="3142440" cy="21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Times New Roman"/>
              </a:rPr>
              <a:t>Объект изучения</a:t>
            </a: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Times New Roman"/>
              </a:rPr>
              <a:t>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Звезды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"/>
          <p:cNvSpPr/>
          <p:nvPr/>
        </p:nvSpPr>
        <p:spPr>
          <a:xfrm>
            <a:off x="576000" y="551520"/>
            <a:ext cx="8422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Количественное описание спектра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— 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определение интенсивности спектральных линий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335" name=""/>
          <p:cNvSpPr/>
          <p:nvPr/>
        </p:nvSpPr>
        <p:spPr>
          <a:xfrm>
            <a:off x="4248000" y="1440000"/>
            <a:ext cx="360" cy="4683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"/>
          <p:cNvSpPr/>
          <p:nvPr/>
        </p:nvSpPr>
        <p:spPr>
          <a:xfrm>
            <a:off x="1008000" y="1908360"/>
            <a:ext cx="7918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Определение содержаний химических элементов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Определение физических условий среды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1512000" y="3757680"/>
            <a:ext cx="2505240" cy="2505240"/>
          </a:xfrm>
          <a:prstGeom prst="rect">
            <a:avLst/>
          </a:prstGeom>
          <a:ln w="0">
            <a:noFill/>
          </a:ln>
        </p:spPr>
      </p:pic>
      <p:sp>
        <p:nvSpPr>
          <p:cNvPr id="338" name=""/>
          <p:cNvSpPr/>
          <p:nvPr/>
        </p:nvSpPr>
        <p:spPr>
          <a:xfrm>
            <a:off x="1152000" y="6336000"/>
            <a:ext cx="3238920" cy="44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Прямое изображение Антареса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2"/>
          <a:stretch/>
        </p:blipFill>
        <p:spPr>
          <a:xfrm>
            <a:off x="4543200" y="3759840"/>
            <a:ext cx="3375720" cy="254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" descr=""/>
          <p:cNvPicPr/>
          <p:nvPr/>
        </p:nvPicPr>
        <p:blipFill>
          <a:blip r:embed="rId1"/>
          <a:stretch/>
        </p:blipFill>
        <p:spPr>
          <a:xfrm>
            <a:off x="524160" y="89100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341" name=""/>
          <p:cNvSpPr/>
          <p:nvPr/>
        </p:nvSpPr>
        <p:spPr>
          <a:xfrm>
            <a:off x="2700000" y="1620000"/>
            <a:ext cx="4246920" cy="381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Цель курса -</a:t>
            </a:r>
            <a:r>
              <a:rPr b="1" lang="en-GB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 Condensed"/>
              </a:rPr>
              <a:t>       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дать представление о</a:t>
            </a:r>
            <a:endParaRPr b="0" lang="ru-RU" sz="2400" spc="-1" strike="noStrike">
              <a:latin typeface="Arial"/>
            </a:endParaRPr>
          </a:p>
          <a:p>
            <a:pPr marL="540000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звездных спектрах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получении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обработке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 Condensed"/>
              </a:rPr>
              <a:t>моделировании</a:t>
            </a:r>
            <a:endParaRPr b="0" lang="ru-RU" sz="2400" spc="-1" strike="noStrike">
              <a:latin typeface="Arial"/>
            </a:endParaRPr>
          </a:p>
          <a:p>
            <a:pPr lvl="1" marL="54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d7"/>
                </a:solidFill>
                <a:latin typeface="Times New Roman"/>
                <a:ea typeface="DejaVu Sans Condensed"/>
              </a:rPr>
              <a:t>интерпретации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"/>
          <p:cNvSpPr/>
          <p:nvPr/>
        </p:nvSpPr>
        <p:spPr>
          <a:xfrm>
            <a:off x="4680" y="4680"/>
            <a:ext cx="9142920" cy="6856920"/>
          </a:xfrm>
          <a:prstGeom prst="rect">
            <a:avLst/>
          </a:prstGeom>
          <a:solidFill>
            <a:srgbClr val="0000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20520" y="797040"/>
            <a:ext cx="9127080" cy="6021720"/>
          </a:xfrm>
          <a:prstGeom prst="rect">
            <a:avLst/>
          </a:prstGeom>
          <a:ln w="0">
            <a:noFill/>
          </a:ln>
        </p:spPr>
      </p:pic>
      <p:sp>
        <p:nvSpPr>
          <p:cNvPr id="344" name=""/>
          <p:cNvSpPr/>
          <p:nvPr/>
        </p:nvSpPr>
        <p:spPr>
          <a:xfrm>
            <a:off x="1157400" y="652320"/>
            <a:ext cx="646560" cy="646920"/>
          </a:xfrm>
          <a:custGeom>
            <a:avLst/>
            <a:gdLst/>
            <a:ahLst/>
            <a:rect l="l" t="t" r="r" b="b"/>
            <a:pathLst>
              <a:path w="1801" h="1801">
                <a:moveTo>
                  <a:pt x="0" y="900"/>
                </a:moveTo>
                <a:lnTo>
                  <a:pt x="258" y="1159"/>
                </a:lnTo>
                <a:lnTo>
                  <a:pt x="263" y="1537"/>
                </a:lnTo>
                <a:lnTo>
                  <a:pt x="629" y="1537"/>
                </a:lnTo>
                <a:lnTo>
                  <a:pt x="900" y="1800"/>
                </a:lnTo>
                <a:lnTo>
                  <a:pt x="1159" y="1542"/>
                </a:lnTo>
                <a:lnTo>
                  <a:pt x="1536" y="1537"/>
                </a:lnTo>
                <a:lnTo>
                  <a:pt x="1536" y="1170"/>
                </a:lnTo>
                <a:lnTo>
                  <a:pt x="1800" y="900"/>
                </a:lnTo>
                <a:lnTo>
                  <a:pt x="1541" y="641"/>
                </a:lnTo>
                <a:lnTo>
                  <a:pt x="1536" y="263"/>
                </a:lnTo>
                <a:lnTo>
                  <a:pt x="1170" y="263"/>
                </a:lnTo>
                <a:lnTo>
                  <a:pt x="900" y="0"/>
                </a:lnTo>
                <a:lnTo>
                  <a:pt x="640" y="258"/>
                </a:lnTo>
                <a:lnTo>
                  <a:pt x="263" y="263"/>
                </a:lnTo>
                <a:lnTo>
                  <a:pt x="263" y="630"/>
                </a:lnTo>
                <a:lnTo>
                  <a:pt x="0" y="900"/>
                </a:lnTo>
              </a:path>
            </a:pathLst>
          </a:custGeom>
          <a:solidFill>
            <a:srgbClr val="ffff00"/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5" name="" descr=""/>
          <p:cNvPicPr/>
          <p:nvPr/>
        </p:nvPicPr>
        <p:blipFill>
          <a:blip r:embed="rId2"/>
          <a:stretch/>
        </p:blipFill>
        <p:spPr>
          <a:xfrm rot="1620000">
            <a:off x="1860120" y="1378080"/>
            <a:ext cx="2046960" cy="417960"/>
          </a:xfrm>
          <a:prstGeom prst="rect">
            <a:avLst/>
          </a:prstGeom>
          <a:ln w="0">
            <a:noFill/>
          </a:ln>
        </p:spPr>
      </p:pic>
      <p:sp>
        <p:nvSpPr>
          <p:cNvPr id="346" name=""/>
          <p:cNvSpPr/>
          <p:nvPr/>
        </p:nvSpPr>
        <p:spPr>
          <a:xfrm>
            <a:off x="2160720" y="303840"/>
            <a:ext cx="6838200" cy="145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Какую информацию несет спектр?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47" name=""/>
          <p:cNvSpPr/>
          <p:nvPr/>
        </p:nvSpPr>
        <p:spPr>
          <a:xfrm>
            <a:off x="432000" y="4320000"/>
            <a:ext cx="4174920" cy="151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Возможности современной звездной спектроскопии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" descr=""/>
          <p:cNvPicPr/>
          <p:nvPr/>
        </p:nvPicPr>
        <p:blipFill>
          <a:blip r:embed="rId1"/>
          <a:stretch/>
        </p:blipFill>
        <p:spPr>
          <a:xfrm>
            <a:off x="195120" y="-7920"/>
            <a:ext cx="8873280" cy="6856920"/>
          </a:xfrm>
          <a:prstGeom prst="rect">
            <a:avLst/>
          </a:prstGeom>
          <a:ln w="0">
            <a:noFill/>
          </a:ln>
        </p:spPr>
      </p:pic>
      <p:sp>
        <p:nvSpPr>
          <p:cNvPr id="349" name=""/>
          <p:cNvSpPr/>
          <p:nvPr/>
        </p:nvSpPr>
        <p:spPr>
          <a:xfrm>
            <a:off x="2232000" y="287280"/>
            <a:ext cx="455652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Лучевая или радиальная скорость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"/>
          <p:cNvSpPr/>
          <p:nvPr/>
        </p:nvSpPr>
        <p:spPr>
          <a:xfrm flipH="1">
            <a:off x="1080000" y="1800000"/>
            <a:ext cx="3888000" cy="4176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"/>
          <p:cNvSpPr/>
          <p:nvPr/>
        </p:nvSpPr>
        <p:spPr>
          <a:xfrm>
            <a:off x="4968000" y="1800000"/>
            <a:ext cx="360000" cy="172800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"/>
          <p:cNvSpPr/>
          <p:nvPr/>
        </p:nvSpPr>
        <p:spPr>
          <a:xfrm flipH="1">
            <a:off x="4032000" y="1800000"/>
            <a:ext cx="936000" cy="1008000"/>
          </a:xfrm>
          <a:prstGeom prst="line">
            <a:avLst/>
          </a:prstGeom>
          <a:ln w="126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"/>
          <p:cNvSpPr/>
          <p:nvPr/>
        </p:nvSpPr>
        <p:spPr>
          <a:xfrm>
            <a:off x="4968000" y="1800000"/>
            <a:ext cx="1152000" cy="1224000"/>
          </a:xfrm>
          <a:prstGeom prst="line">
            <a:avLst/>
          </a:prstGeom>
          <a:ln w="1260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"/>
          <p:cNvSpPr/>
          <p:nvPr/>
        </p:nvSpPr>
        <p:spPr>
          <a:xfrm>
            <a:off x="5256000" y="3600000"/>
            <a:ext cx="350640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Реальная скорость в пространстве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5" name=""/>
          <p:cNvSpPr/>
          <p:nvPr/>
        </p:nvSpPr>
        <p:spPr>
          <a:xfrm>
            <a:off x="5832000" y="2304000"/>
            <a:ext cx="267588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a933"/>
                </a:solidFill>
                <a:latin typeface="Times New Roman"/>
                <a:ea typeface="DejaVu Sans"/>
              </a:rPr>
              <a:t>Тангенциальная скорость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6" name=""/>
          <p:cNvSpPr/>
          <p:nvPr/>
        </p:nvSpPr>
        <p:spPr>
          <a:xfrm>
            <a:off x="2304000" y="2232000"/>
            <a:ext cx="190188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Лучевая скорость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7" name=""/>
          <p:cNvSpPr/>
          <p:nvPr/>
        </p:nvSpPr>
        <p:spPr>
          <a:xfrm>
            <a:off x="6768000" y="1008000"/>
            <a:ext cx="18896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Астрометрия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58" name=""/>
          <p:cNvSpPr/>
          <p:nvPr/>
        </p:nvSpPr>
        <p:spPr>
          <a:xfrm>
            <a:off x="1214280" y="1055880"/>
            <a:ext cx="21686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Спектроскопия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59" name=""/>
          <p:cNvSpPr/>
          <p:nvPr/>
        </p:nvSpPr>
        <p:spPr>
          <a:xfrm>
            <a:off x="2229480" y="341280"/>
            <a:ext cx="455652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Лучевая или радиальная скорость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60" name="" descr="40§display§\frac{\Delta\lambda}{\lambda}=\frac{v_{rad}}{c}§png§300§TRUE§"/>
          <p:cNvPicPr/>
          <p:nvPr/>
        </p:nvPicPr>
        <p:blipFill>
          <a:blip r:embed="rId1"/>
          <a:stretch/>
        </p:blipFill>
        <p:spPr>
          <a:xfrm>
            <a:off x="1293480" y="2880000"/>
            <a:ext cx="1657440" cy="718920"/>
          </a:xfrm>
          <a:prstGeom prst="rect">
            <a:avLst/>
          </a:prstGeom>
          <a:ln w="0">
            <a:noFill/>
          </a:ln>
        </p:spPr>
      </p:pic>
      <p:sp>
        <p:nvSpPr>
          <p:cNvPr id="361" name=""/>
          <p:cNvSpPr/>
          <p:nvPr/>
        </p:nvSpPr>
        <p:spPr>
          <a:xfrm>
            <a:off x="4608000" y="1440000"/>
            <a:ext cx="718920" cy="646920"/>
          </a:xfrm>
          <a:custGeom>
            <a:avLst/>
            <a:gdLst/>
            <a:ahLst/>
            <a:rect l="l" t="t" r="r" b="b"/>
            <a:pathLst>
              <a:path w="2002" h="1801">
                <a:moveTo>
                  <a:pt x="0" y="900"/>
                </a:moveTo>
                <a:lnTo>
                  <a:pt x="824" y="742"/>
                </a:lnTo>
                <a:lnTo>
                  <a:pt x="1000" y="0"/>
                </a:lnTo>
                <a:lnTo>
                  <a:pt x="1176" y="742"/>
                </a:lnTo>
                <a:lnTo>
                  <a:pt x="2001" y="900"/>
                </a:lnTo>
                <a:lnTo>
                  <a:pt x="1176" y="1058"/>
                </a:lnTo>
                <a:lnTo>
                  <a:pt x="1000" y="1800"/>
                </a:lnTo>
                <a:lnTo>
                  <a:pt x="824" y="1058"/>
                </a:lnTo>
                <a:lnTo>
                  <a:pt x="0" y="900"/>
                </a:lnTo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"/>
          <p:cNvSpPr/>
          <p:nvPr/>
        </p:nvSpPr>
        <p:spPr>
          <a:xfrm flipV="1">
            <a:off x="1080000" y="3024000"/>
            <a:ext cx="5040000" cy="2952000"/>
          </a:xfrm>
          <a:prstGeom prst="line">
            <a:avLst/>
          </a:prstGeom>
          <a:ln w="0">
            <a:solidFill>
              <a:srgbClr val="2a60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"/>
          <p:cNvSpPr/>
          <p:nvPr/>
        </p:nvSpPr>
        <p:spPr>
          <a:xfrm>
            <a:off x="900000" y="5796000"/>
            <a:ext cx="358920" cy="358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"/>
          <p:cNvSpPr/>
          <p:nvPr/>
        </p:nvSpPr>
        <p:spPr>
          <a:xfrm flipH="1" flipV="1">
            <a:off x="1944000" y="5112000"/>
            <a:ext cx="216000" cy="216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"/>
          <p:cNvSpPr/>
          <p:nvPr/>
        </p:nvSpPr>
        <p:spPr>
          <a:xfrm rot="19782600">
            <a:off x="1798920" y="5033520"/>
            <a:ext cx="2188440" cy="33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Собственное движение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" descr="28§display§\delta\lambda \approx 0.1\frac{\lambda}{R} §png§600§FALSE§"/>
          <p:cNvPicPr/>
          <p:nvPr/>
        </p:nvPicPr>
        <p:blipFill>
          <a:blip r:embed="rId1"/>
          <a:stretch/>
        </p:blipFill>
        <p:spPr>
          <a:xfrm>
            <a:off x="6828480" y="3911040"/>
            <a:ext cx="1594440" cy="731880"/>
          </a:xfrm>
          <a:prstGeom prst="rect">
            <a:avLst/>
          </a:prstGeom>
          <a:ln w="0">
            <a:noFill/>
          </a:ln>
        </p:spPr>
      </p:pic>
      <p:sp>
        <p:nvSpPr>
          <p:cNvPr id="367" name=""/>
          <p:cNvSpPr/>
          <p:nvPr/>
        </p:nvSpPr>
        <p:spPr>
          <a:xfrm>
            <a:off x="1760040" y="402120"/>
            <a:ext cx="551088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Точность измерения лучевой  скорости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8" name=""/>
          <p:cNvSpPr/>
          <p:nvPr/>
        </p:nvSpPr>
        <p:spPr>
          <a:xfrm>
            <a:off x="936000" y="1728000"/>
            <a:ext cx="7342920" cy="47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Точности калибровки по длинам волн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Источника калибровки (небо, лампа, йодистая ячейка, лазерная гребенка)</a:t>
            </a:r>
            <a:endParaRPr b="0" lang="ru-RU" sz="24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Количества реперных спектральных линий</a:t>
            </a:r>
            <a:endParaRPr b="0" lang="ru-RU" sz="24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Их распределения по длинам волн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Спектрального разрешения 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Оптических аберраций и тождественности оптического хода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Отношения сигнала к шуму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Стабильности аппаратуры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9" name=""/>
          <p:cNvSpPr/>
          <p:nvPr/>
        </p:nvSpPr>
        <p:spPr>
          <a:xfrm>
            <a:off x="3024000" y="1188000"/>
            <a:ext cx="2806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Зависит от :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551880" y="867240"/>
            <a:ext cx="7979040" cy="5755680"/>
          </a:xfrm>
          <a:prstGeom prst="rect">
            <a:avLst/>
          </a:prstGeom>
          <a:ln w="0">
            <a:noFill/>
          </a:ln>
        </p:spPr>
      </p:pic>
      <p:sp>
        <p:nvSpPr>
          <p:cNvPr id="371" name=""/>
          <p:cNvSpPr/>
          <p:nvPr/>
        </p:nvSpPr>
        <p:spPr>
          <a:xfrm>
            <a:off x="2448000" y="216000"/>
            <a:ext cx="5110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Спектр ночного неба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-14760" y="753480"/>
            <a:ext cx="9142560" cy="5037120"/>
          </a:xfrm>
          <a:prstGeom prst="rect">
            <a:avLst/>
          </a:prstGeom>
          <a:ln w="0">
            <a:noFill/>
          </a:ln>
        </p:spPr>
      </p:pic>
      <p:sp>
        <p:nvSpPr>
          <p:cNvPr id="373" name=""/>
          <p:cNvSpPr/>
          <p:nvPr/>
        </p:nvSpPr>
        <p:spPr>
          <a:xfrm>
            <a:off x="2016000" y="216000"/>
            <a:ext cx="5038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Спектр He Ar лампы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4" name=""/>
          <p:cNvSpPr/>
          <p:nvPr/>
        </p:nvSpPr>
        <p:spPr>
          <a:xfrm>
            <a:off x="504000" y="5832000"/>
            <a:ext cx="827892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~ 0.5 км/с по единичным линиям (при R=50000, SN=100),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~ 100 м/с по набору линий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792000" y="598320"/>
            <a:ext cx="7543440" cy="570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" descr=""/>
          <p:cNvPicPr/>
          <p:nvPr/>
        </p:nvPicPr>
        <p:blipFill>
          <a:blip r:embed="rId1"/>
          <a:stretch/>
        </p:blipFill>
        <p:spPr>
          <a:xfrm>
            <a:off x="-429480" y="0"/>
            <a:ext cx="9600480" cy="6874920"/>
          </a:xfrm>
          <a:prstGeom prst="rect">
            <a:avLst/>
          </a:prstGeom>
          <a:ln w="0">
            <a:noFill/>
          </a:ln>
        </p:spPr>
      </p:pic>
      <p:sp>
        <p:nvSpPr>
          <p:cNvPr id="377" name=""/>
          <p:cNvSpPr/>
          <p:nvPr/>
        </p:nvSpPr>
        <p:spPr>
          <a:xfrm>
            <a:off x="1292040" y="438120"/>
            <a:ext cx="6734880" cy="106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Точность измерения лучевой  скорость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Лазерная гребенка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2"/>
          <a:stretch/>
        </p:blipFill>
        <p:spPr>
          <a:xfrm>
            <a:off x="192600" y="2664000"/>
            <a:ext cx="6214320" cy="410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"/>
          <p:cNvSpPr/>
          <p:nvPr/>
        </p:nvSpPr>
        <p:spPr>
          <a:xfrm>
            <a:off x="685800" y="303120"/>
            <a:ext cx="7771320" cy="45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DejaVu Sans"/>
              </a:rPr>
              <a:t>Содержание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0" name=""/>
          <p:cNvSpPr/>
          <p:nvPr/>
        </p:nvSpPr>
        <p:spPr>
          <a:xfrm>
            <a:off x="503280" y="774720"/>
            <a:ext cx="8411040" cy="599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33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Введение.</a:t>
            </a: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Спектральная классификация звезд. Диаграмма Герцшпрунга-Рассела. </a:t>
            </a:r>
            <a:endParaRPr b="0" lang="ru-RU" sz="1600" spc="-1" strike="noStrike">
              <a:latin typeface="Arial"/>
            </a:endParaRPr>
          </a:p>
          <a:p>
            <a:pPr marL="333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Инструментарий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Спектральные приборы и их характеристики 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Приемники излучения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Получение спектров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Обработка спектров</a:t>
            </a:r>
            <a:endParaRPr b="0" lang="ru-RU" sz="1600" spc="-1" strike="noStrike">
              <a:latin typeface="Arial"/>
            </a:endParaRPr>
          </a:p>
          <a:p>
            <a:pPr marL="333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Физика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Звездные атмосферы (реальные и модели)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Формирование спектральных линий в звездной атмосфере, хромосфере, в расширяющихся оболочках, в межзвездной среде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Стратификация редкоземельных элементов в атмосферах звезд;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Химическая эволюция звезд и Галактики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Информатика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Синтетический спектр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Базы атомных и молекулярных параметров спектральных линий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8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Определение физических параметров звезд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Определение химического состава звездных атмосфер                </a:t>
            </a:r>
            <a:endParaRPr b="0" lang="ru-RU" sz="1600" spc="-1" strike="noStrike">
              <a:latin typeface="Arial"/>
            </a:endParaRPr>
          </a:p>
          <a:p>
            <a:pPr marL="360360" indent="-325440">
              <a:lnSpc>
                <a:spcPct val="100000"/>
              </a:lnSpc>
              <a:spcAft>
                <a:spcPts val="567"/>
              </a:spcAft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rgbClr val="000000"/>
                </a:solidFill>
                <a:latin typeface="Arial"/>
                <a:ea typeface="Times New Roman"/>
              </a:rPr>
              <a:t>Практические занятия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3600" y="1764000"/>
            <a:ext cx="9139320" cy="4919400"/>
          </a:xfrm>
          <a:prstGeom prst="rect">
            <a:avLst/>
          </a:prstGeom>
          <a:ln w="0">
            <a:noFill/>
          </a:ln>
        </p:spPr>
      </p:pic>
      <p:sp>
        <p:nvSpPr>
          <p:cNvPr id="380" name=""/>
          <p:cNvSpPr/>
          <p:nvPr/>
        </p:nvSpPr>
        <p:spPr>
          <a:xfrm>
            <a:off x="432000" y="216000"/>
            <a:ext cx="8494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Зависимость от точности вычисления скорости наблюдателя относительно объекта наблюдения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1" name=""/>
          <p:cNvSpPr/>
          <p:nvPr/>
        </p:nvSpPr>
        <p:spPr>
          <a:xfrm>
            <a:off x="216000" y="1152000"/>
            <a:ext cx="467892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a6"/>
                </a:solidFill>
                <a:latin typeface="Times New Roman"/>
                <a:ea typeface="DejaVu Sans"/>
              </a:rPr>
              <a:t>Средняя скорость по орбите 29.785 км/с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a6"/>
                </a:solidFill>
                <a:latin typeface="Times New Roman"/>
                <a:ea typeface="DejaVu Sans"/>
              </a:rPr>
              <a:t>- зависимость от положения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a6"/>
                </a:solidFill>
                <a:latin typeface="Times New Roman"/>
                <a:ea typeface="DejaVu Sans"/>
              </a:rPr>
              <a:t>- зависимость от влияния Луны и планет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2" name=""/>
          <p:cNvSpPr/>
          <p:nvPr/>
        </p:nvSpPr>
        <p:spPr>
          <a:xfrm>
            <a:off x="5256000" y="1152000"/>
            <a:ext cx="3526920" cy="155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a6"/>
                </a:solidFill>
                <a:latin typeface="Times New Roman"/>
                <a:ea typeface="DejaVu Sans"/>
              </a:rPr>
              <a:t>Скорость на экваторе 0.464 км/с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a6"/>
                </a:solidFill>
                <a:latin typeface="Times New Roman"/>
                <a:ea typeface="DejaVu Sans"/>
              </a:rPr>
              <a:t>- зависит от положения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ffffa6"/>
                </a:solidFill>
                <a:latin typeface="Times New Roman"/>
                <a:ea typeface="DejaVu Sans"/>
              </a:rPr>
              <a:t>- от высоты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3" name=""/>
          <p:cNvGraphicFramePr/>
          <p:nvPr/>
        </p:nvGraphicFramePr>
        <p:xfrm>
          <a:off x="2035080" y="2698920"/>
          <a:ext cx="3250080" cy="763920"/>
        </p:xfrm>
        <a:graphic>
          <a:graphicData uri="http://schemas.openxmlformats.org/presentationml/2006/ole">
            <p:oleObj progId="Excel.Sheet.12" r:id="rId1" spid="">
              <p:embed/>
              <p:pic>
                <p:nvPicPr>
                  <p:cNvPr id="384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2035080" y="2698920"/>
                    <a:ext cx="3250080" cy="7639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385" name="" descr=""/>
          <p:cNvPicPr/>
          <p:nvPr/>
        </p:nvPicPr>
        <p:blipFill>
          <a:blip r:embed="rId3"/>
          <a:stretch/>
        </p:blipFill>
        <p:spPr>
          <a:xfrm>
            <a:off x="4089240" y="3838680"/>
            <a:ext cx="3250440" cy="2489760"/>
          </a:xfrm>
          <a:prstGeom prst="rect">
            <a:avLst/>
          </a:prstGeom>
          <a:ln w="0">
            <a:noFill/>
          </a:ln>
        </p:spPr>
      </p:pic>
      <p:pic>
        <p:nvPicPr>
          <p:cNvPr id="386" name="" descr=""/>
          <p:cNvPicPr/>
          <p:nvPr/>
        </p:nvPicPr>
        <p:blipFill>
          <a:blip r:embed="rId4"/>
          <a:stretch/>
        </p:blipFill>
        <p:spPr>
          <a:xfrm>
            <a:off x="120600" y="1979640"/>
            <a:ext cx="3656520" cy="3672360"/>
          </a:xfrm>
          <a:prstGeom prst="rect">
            <a:avLst/>
          </a:prstGeom>
          <a:ln w="0">
            <a:noFill/>
          </a:ln>
        </p:spPr>
      </p:pic>
      <p:pic>
        <p:nvPicPr>
          <p:cNvPr id="387" name="" descr=""/>
          <p:cNvPicPr/>
          <p:nvPr/>
        </p:nvPicPr>
        <p:blipFill>
          <a:blip r:embed="rId5"/>
          <a:stretch/>
        </p:blipFill>
        <p:spPr>
          <a:xfrm>
            <a:off x="3981600" y="1309680"/>
            <a:ext cx="3250080" cy="2261160"/>
          </a:xfrm>
          <a:prstGeom prst="rect">
            <a:avLst/>
          </a:prstGeom>
          <a:ln w="0">
            <a:noFill/>
          </a:ln>
        </p:spPr>
      </p:pic>
      <p:sp>
        <p:nvSpPr>
          <p:cNvPr id="388" name=""/>
          <p:cNvSpPr/>
          <p:nvPr/>
        </p:nvSpPr>
        <p:spPr>
          <a:xfrm>
            <a:off x="457200" y="228600"/>
            <a:ext cx="7834680" cy="71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Позиционные спектральные измерения: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Поиск и обнаружение планетных систем у звезд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9" name=""/>
          <p:cNvSpPr/>
          <p:nvPr/>
        </p:nvSpPr>
        <p:spPr>
          <a:xfrm>
            <a:off x="228600" y="1371600"/>
            <a:ext cx="3822120" cy="51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Первая открытая планета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i="1" lang="en-GB" sz="1600" spc="-1" strike="noStrike">
                <a:solidFill>
                  <a:srgbClr val="ff0000"/>
                </a:solidFill>
                <a:latin typeface="Arial"/>
                <a:ea typeface="DejaVu Sans"/>
              </a:rPr>
              <a:t>Mayor &amp; Queloz, 1995, Nature, 378, 355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0" name=""/>
          <p:cNvSpPr/>
          <p:nvPr/>
        </p:nvSpPr>
        <p:spPr>
          <a:xfrm>
            <a:off x="456120" y="5718240"/>
            <a:ext cx="3401280" cy="62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91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18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M</a:t>
            </a:r>
            <a:r>
              <a:rPr b="0" lang="en-GB" sz="18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~0.5</a:t>
            </a:r>
            <a:r>
              <a:rPr b="1" lang="en-GB" sz="18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M</a:t>
            </a:r>
            <a:r>
              <a:rPr b="1" lang="en-GB" sz="1800" spc="-1" strike="noStrike" baseline="-33000">
                <a:solidFill>
                  <a:srgbClr val="0000ff"/>
                </a:solidFill>
                <a:latin typeface="Times New Roman"/>
                <a:ea typeface="DejaVu Sans"/>
              </a:rPr>
              <a:t>J</a:t>
            </a:r>
            <a:r>
              <a:rPr b="1" lang="en-GB" sz="18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, </a:t>
            </a: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K=59 м/с, Р=4.23 дня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точность </a:t>
            </a:r>
            <a:r>
              <a:rPr b="0" lang="en-GB" sz="1800" spc="-1" strike="noStrike">
                <a:solidFill>
                  <a:srgbClr val="0000ff"/>
                </a:solidFill>
                <a:latin typeface="Symbol"/>
                <a:ea typeface="Symbol"/>
              </a:rPr>
              <a:t></a:t>
            </a: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Symbol"/>
              </a:rPr>
              <a:t>м/с</a:t>
            </a: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91" name=""/>
          <p:cNvSpPr/>
          <p:nvPr/>
        </p:nvSpPr>
        <p:spPr>
          <a:xfrm>
            <a:off x="7230960" y="1270080"/>
            <a:ext cx="1913400" cy="204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91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18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'</a:t>
            </a:r>
            <a:r>
              <a:rPr b="1" lang="en-GB" sz="1800" spc="-1" strike="noStrike">
                <a:solidFill>
                  <a:srgbClr val="0000ff"/>
                </a:solidFill>
                <a:latin typeface="Arial"/>
                <a:ea typeface="DejaVu Sans"/>
              </a:rPr>
              <a:t>'Hot Jupiter'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4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18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M</a:t>
            </a:r>
            <a:r>
              <a:rPr b="0" lang="en-GB" sz="18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~0.62</a:t>
            </a:r>
            <a:r>
              <a:rPr b="1" lang="en-GB" sz="18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M</a:t>
            </a:r>
            <a:r>
              <a:rPr b="1" lang="en-GB" sz="1800" spc="-1" strike="noStrike" baseline="-33000">
                <a:solidFill>
                  <a:srgbClr val="0000ff"/>
                </a:solidFill>
                <a:latin typeface="Times New Roman"/>
                <a:ea typeface="DejaVu Sans"/>
              </a:rPr>
              <a:t>J</a:t>
            </a:r>
            <a:r>
              <a:rPr b="1" lang="en-GB" sz="18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K=107 м/с,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Р=3.39 дня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a=0.039 AU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точность </a:t>
            </a:r>
            <a:r>
              <a:rPr b="0" lang="en-GB" sz="1600" spc="-1" strike="noStrike">
                <a:solidFill>
                  <a:srgbClr val="0000ff"/>
                </a:solidFill>
                <a:latin typeface="Symbol"/>
                <a:ea typeface="Symbol"/>
              </a:rPr>
              <a:t></a:t>
            </a: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Symbol"/>
              </a:rPr>
              <a:t>м/с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i="1" lang="en-GB" sz="1400" spc="-1" strike="noStrike">
                <a:solidFill>
                  <a:srgbClr val="ff3366"/>
                </a:solidFill>
                <a:latin typeface="Arial"/>
                <a:ea typeface="Symbol"/>
              </a:rPr>
              <a:t>Pepe et al. 2004, A&amp;A 423, 385</a:t>
            </a:r>
            <a:r>
              <a:rPr b="0" i="1" lang="en-GB" sz="1400" spc="-1" strike="noStrike">
                <a:solidFill>
                  <a:srgbClr val="ff3366"/>
                </a:solidFill>
                <a:latin typeface="Arial"/>
                <a:ea typeface="DejaVu Sans"/>
              </a:rPr>
              <a:t>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92" name=""/>
          <p:cNvSpPr/>
          <p:nvPr/>
        </p:nvSpPr>
        <p:spPr>
          <a:xfrm>
            <a:off x="7200000" y="3886200"/>
            <a:ext cx="1942920" cy="212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91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0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M</a:t>
            </a:r>
            <a:r>
              <a:rPr b="0" lang="en-GB" sz="20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~14</a:t>
            </a:r>
            <a:r>
              <a:rPr b="1" lang="en-GB" sz="2000" spc="-1" strike="noStrike">
                <a:solidFill>
                  <a:srgbClr val="0000ff"/>
                </a:solidFill>
                <a:latin typeface="Monotype Corsiva"/>
                <a:ea typeface="DejaVu Sans"/>
              </a:rPr>
              <a:t>M</a:t>
            </a:r>
            <a:r>
              <a:rPr b="1" lang="en-GB" sz="2000" spc="-1" strike="noStrike" baseline="-33000">
                <a:solidFill>
                  <a:srgbClr val="0000ff"/>
                </a:solidFill>
                <a:latin typeface="Monotype Corsiva"/>
                <a:ea typeface="DejaVu Sans"/>
              </a:rPr>
              <a:t>Eearth</a:t>
            </a:r>
            <a:r>
              <a:rPr b="1" lang="en-GB" sz="20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,</a:t>
            </a: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 </a:t>
            </a: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K=4.1 м/с,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Р=9.5 дня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a=0.09 AU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DejaVu Sans"/>
              </a:rPr>
              <a:t>точность </a:t>
            </a:r>
            <a:r>
              <a:rPr b="0" lang="en-GB" sz="1600" spc="-1" strike="noStrike">
                <a:solidFill>
                  <a:srgbClr val="0000ff"/>
                </a:solidFill>
                <a:latin typeface="Symbol"/>
                <a:ea typeface="Symbol"/>
              </a:rPr>
              <a:t></a:t>
            </a:r>
            <a:r>
              <a:rPr b="0" lang="en-GB" sz="1600" spc="-1" strike="noStrike">
                <a:solidFill>
                  <a:srgbClr val="0000ff"/>
                </a:solidFill>
                <a:latin typeface="Arial"/>
                <a:ea typeface="Symbol"/>
              </a:rPr>
              <a:t>м/с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i="1" lang="en-GB" sz="1400" spc="-1" strike="noStrike">
                <a:solidFill>
                  <a:srgbClr val="ff3366"/>
                </a:solidFill>
                <a:latin typeface="Arial"/>
                <a:ea typeface="Symbol"/>
              </a:rPr>
              <a:t>Santos et al. 2004, A&amp;A 426, L19</a:t>
            </a:r>
            <a:r>
              <a:rPr b="0" i="1" lang="en-GB" sz="1400" spc="-1" strike="noStrike">
                <a:solidFill>
                  <a:srgbClr val="ff3366"/>
                </a:solidFill>
                <a:latin typeface="Arial"/>
                <a:ea typeface="DejaVu Sans"/>
              </a:rPr>
              <a:t> 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"/>
          <p:cNvSpPr/>
          <p:nvPr/>
        </p:nvSpPr>
        <p:spPr>
          <a:xfrm>
            <a:off x="1333440" y="228600"/>
            <a:ext cx="6666480" cy="103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Позиционные спектральные измерения: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Поиск и обнаружение планетных систем у звезд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94" name="" descr=""/>
          <p:cNvPicPr/>
          <p:nvPr/>
        </p:nvPicPr>
        <p:blipFill>
          <a:blip r:embed="rId1"/>
          <a:stretch/>
        </p:blipFill>
        <p:spPr>
          <a:xfrm>
            <a:off x="1244520" y="1371600"/>
            <a:ext cx="2870640" cy="1904040"/>
          </a:xfrm>
          <a:prstGeom prst="rect">
            <a:avLst/>
          </a:prstGeom>
          <a:ln w="0">
            <a:noFill/>
          </a:ln>
        </p:spPr>
      </p:pic>
      <p:pic>
        <p:nvPicPr>
          <p:cNvPr id="395" name="" descr=""/>
          <p:cNvPicPr/>
          <p:nvPr/>
        </p:nvPicPr>
        <p:blipFill>
          <a:blip r:embed="rId2"/>
          <a:stretch/>
        </p:blipFill>
        <p:spPr>
          <a:xfrm>
            <a:off x="5029200" y="1143000"/>
            <a:ext cx="3199320" cy="5117040"/>
          </a:xfrm>
          <a:prstGeom prst="rect">
            <a:avLst/>
          </a:prstGeom>
          <a:ln w="0">
            <a:noFill/>
          </a:ln>
        </p:spPr>
      </p:pic>
      <p:pic>
        <p:nvPicPr>
          <p:cNvPr id="396" name="" descr=""/>
          <p:cNvPicPr/>
          <p:nvPr/>
        </p:nvPicPr>
        <p:blipFill>
          <a:blip r:embed="rId3"/>
          <a:stretch/>
        </p:blipFill>
        <p:spPr>
          <a:xfrm>
            <a:off x="1263600" y="3273480"/>
            <a:ext cx="2842200" cy="2742120"/>
          </a:xfrm>
          <a:prstGeom prst="rect">
            <a:avLst/>
          </a:prstGeom>
          <a:ln w="0">
            <a:noFill/>
          </a:ln>
        </p:spPr>
      </p:pic>
      <p:sp>
        <p:nvSpPr>
          <p:cNvPr id="397" name=""/>
          <p:cNvSpPr/>
          <p:nvPr/>
        </p:nvSpPr>
        <p:spPr>
          <a:xfrm>
            <a:off x="2592360" y="3371760"/>
            <a:ext cx="43416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9.2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8" name=""/>
          <p:cNvSpPr/>
          <p:nvPr/>
        </p:nvSpPr>
        <p:spPr>
          <a:xfrm>
            <a:off x="2598840" y="3691080"/>
            <a:ext cx="43416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6.9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99" name=""/>
          <p:cNvSpPr/>
          <p:nvPr/>
        </p:nvSpPr>
        <p:spPr>
          <a:xfrm>
            <a:off x="2598840" y="3935520"/>
            <a:ext cx="43416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4.2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00" name=""/>
          <p:cNvSpPr/>
          <p:nvPr/>
        </p:nvSpPr>
        <p:spPr>
          <a:xfrm>
            <a:off x="1306440" y="6110280"/>
            <a:ext cx="2807280" cy="27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87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i="1" lang="en-GB" sz="1400" spc="-1" strike="noStrike">
                <a:solidFill>
                  <a:srgbClr val="ff3366"/>
                </a:solidFill>
                <a:latin typeface="Arial"/>
                <a:ea typeface="Symbol"/>
              </a:rPr>
              <a:t>Mayor et al. 2009, A&amp;A 493, 639</a:t>
            </a:r>
            <a:r>
              <a:rPr b="0" i="1" lang="en-GB" sz="1400" spc="-1" strike="noStrike">
                <a:solidFill>
                  <a:srgbClr val="ff3366"/>
                </a:solidFill>
                <a:latin typeface="Arial"/>
                <a:ea typeface="DejaVu Sans"/>
              </a:rPr>
              <a:t>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01" name=""/>
          <p:cNvSpPr/>
          <p:nvPr/>
        </p:nvSpPr>
        <p:spPr>
          <a:xfrm>
            <a:off x="2510280" y="3384000"/>
            <a:ext cx="43416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9.2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02" name=""/>
          <p:cNvSpPr/>
          <p:nvPr/>
        </p:nvSpPr>
        <p:spPr>
          <a:xfrm>
            <a:off x="2516760" y="3703320"/>
            <a:ext cx="43416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6.9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03" name=""/>
          <p:cNvSpPr/>
          <p:nvPr/>
        </p:nvSpPr>
        <p:spPr>
          <a:xfrm>
            <a:off x="2516760" y="3947760"/>
            <a:ext cx="43416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86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4.2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3960" y="405720"/>
            <a:ext cx="9142560" cy="489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"/>
          <p:cNvSpPr/>
          <p:nvPr/>
        </p:nvSpPr>
        <p:spPr>
          <a:xfrm>
            <a:off x="1008000" y="287280"/>
            <a:ext cx="791892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Проекция скорости вращения на картинную плостость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406" name="" descr=""/>
          <p:cNvPicPr/>
          <p:nvPr/>
        </p:nvPicPr>
        <p:blipFill>
          <a:blip r:embed="rId1"/>
          <a:stretch/>
        </p:blipFill>
        <p:spPr>
          <a:xfrm>
            <a:off x="2220120" y="1392480"/>
            <a:ext cx="4761000" cy="380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" descr=""/>
          <p:cNvPicPr/>
          <p:nvPr/>
        </p:nvPicPr>
        <p:blipFill>
          <a:blip r:embed="rId1"/>
          <a:stretch/>
        </p:blipFill>
        <p:spPr>
          <a:xfrm>
            <a:off x="195120" y="-7920"/>
            <a:ext cx="8873280" cy="6856920"/>
          </a:xfrm>
          <a:prstGeom prst="rect">
            <a:avLst/>
          </a:prstGeom>
          <a:ln w="0">
            <a:noFill/>
          </a:ln>
        </p:spPr>
      </p:pic>
      <p:sp>
        <p:nvSpPr>
          <p:cNvPr id="408" name=""/>
          <p:cNvSpPr/>
          <p:nvPr/>
        </p:nvSpPr>
        <p:spPr>
          <a:xfrm>
            <a:off x="1008000" y="287280"/>
            <a:ext cx="791892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Проекция скорости вращения на картинную плостость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0" y="376560"/>
            <a:ext cx="9142560" cy="6084000"/>
          </a:xfrm>
          <a:prstGeom prst="rect">
            <a:avLst/>
          </a:prstGeom>
          <a:ln w="0">
            <a:noFill/>
          </a:ln>
        </p:spPr>
      </p:pic>
      <p:sp>
        <p:nvSpPr>
          <p:cNvPr id="410" name=""/>
          <p:cNvSpPr/>
          <p:nvPr/>
        </p:nvSpPr>
        <p:spPr>
          <a:xfrm>
            <a:off x="1512000" y="144000"/>
            <a:ext cx="6910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Распределение скоростей вращения Vsini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1" name=""/>
          <p:cNvSpPr/>
          <p:nvPr/>
        </p:nvSpPr>
        <p:spPr>
          <a:xfrm>
            <a:off x="4248000" y="1296000"/>
            <a:ext cx="4390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Солнце — 2 км/с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Вега — 20.5 км/с (V=236 км/с)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"/>
          <p:cNvSpPr/>
          <p:nvPr/>
        </p:nvSpPr>
        <p:spPr>
          <a:xfrm>
            <a:off x="576000" y="1656000"/>
            <a:ext cx="8350920" cy="285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Для больших скоростей (Vsini&gt;10 км/с) точность измерения &lt;10%, но при меньших существует проблема разделения профиля скорости вращения от профилей: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226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Инструментального (ширина профиля в шкале скоростей dV=c/R, при R=50000, dV=6 км/с)</a:t>
            </a:r>
            <a:endParaRPr b="0" lang="ru-RU" sz="2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226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Скорости макротурбуленции (типичное значение 3-8 км/с)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" descr=""/>
          <p:cNvPicPr/>
          <p:nvPr/>
        </p:nvPicPr>
        <p:blipFill>
          <a:blip r:embed="rId1"/>
          <a:stretch/>
        </p:blipFill>
        <p:spPr>
          <a:xfrm>
            <a:off x="195120" y="-7920"/>
            <a:ext cx="8873280" cy="6856920"/>
          </a:xfrm>
          <a:prstGeom prst="rect">
            <a:avLst/>
          </a:prstGeom>
          <a:ln w="0">
            <a:noFill/>
          </a:ln>
        </p:spPr>
      </p:pic>
      <p:sp>
        <p:nvSpPr>
          <p:cNvPr id="414" name=""/>
          <p:cNvSpPr/>
          <p:nvPr/>
        </p:nvSpPr>
        <p:spPr>
          <a:xfrm>
            <a:off x="1052640" y="360360"/>
            <a:ext cx="729828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Температура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5" name=""/>
          <p:cNvSpPr/>
          <p:nvPr/>
        </p:nvSpPr>
        <p:spPr>
          <a:xfrm>
            <a:off x="4414680" y="6095880"/>
            <a:ext cx="69588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Ca I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" descr=""/>
          <p:cNvPicPr/>
          <p:nvPr/>
        </p:nvPicPr>
        <p:blipFill>
          <a:blip r:embed="rId1"/>
          <a:stretch/>
        </p:blipFill>
        <p:spPr>
          <a:xfrm>
            <a:off x="2376000" y="1683000"/>
            <a:ext cx="4281840" cy="4939920"/>
          </a:xfrm>
          <a:prstGeom prst="rect">
            <a:avLst/>
          </a:prstGeom>
          <a:ln w="0">
            <a:noFill/>
          </a:ln>
        </p:spPr>
      </p:pic>
      <p:sp>
        <p:nvSpPr>
          <p:cNvPr id="417" name=""/>
          <p:cNvSpPr/>
          <p:nvPr/>
        </p:nvSpPr>
        <p:spPr>
          <a:xfrm>
            <a:off x="2160000" y="288000"/>
            <a:ext cx="4966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Температура, определенная методом отношения глубин спектральных линий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"/>
          <p:cNvSpPr/>
          <p:nvPr/>
        </p:nvSpPr>
        <p:spPr>
          <a:xfrm>
            <a:off x="1872720" y="325800"/>
            <a:ext cx="4462920" cy="608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Times New Roman"/>
              </a:rPr>
              <a:t>Рекомендуемая литература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2" name=""/>
          <p:cNvSpPr/>
          <p:nvPr/>
        </p:nvSpPr>
        <p:spPr>
          <a:xfrm>
            <a:off x="500040" y="1260720"/>
            <a:ext cx="7923600" cy="36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Засов А.В., Постнов К.А. «Общая астрофизика» Фрязино, 2006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Соболев В.В. «Курс теоретической астрофизики» М.:Наука, 1975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Мустель Э.Р. «Звездные атмосферы» Москва 1960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Михалас Д. «Звездные атмосферы»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т.1, 2.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М.: Мир, 1982.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Грей Д. «Наблюдения и анализ звездных фотосфер» М.: Мир, 1980.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Сахибуллин Н.А.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«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Методы моделирования в астрофизике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»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b="0" lang="ru-RU" sz="1800" spc="-1" strike="noStrike">
              <a:latin typeface="Arial"/>
            </a:endParaRPr>
          </a:p>
          <a:p>
            <a:pPr lvl="1"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Звездные атмосферы. Казань: Фэн, 1997</a:t>
            </a:r>
            <a:endParaRPr b="0" lang="ru-RU" sz="1800" spc="-1" strike="noStrike">
              <a:latin typeface="Arial"/>
            </a:endParaRPr>
          </a:p>
          <a:p>
            <a:pPr lvl="1"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Определение параметров звезд.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Казань: Фэн, 2003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Любимков Л.С.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«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Химический состав звезд: метод и результаты анализа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»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НПФ «Астропринт», 1995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Stellar Atmosphere Modeling. Proceedings of an International Workshop in Tuebingen, Germany, 8-12 April 2002. ASP Conference Ser., vol. 288, 2003</a:t>
            </a:r>
            <a:endParaRPr b="0" lang="ru-RU" sz="1800" spc="-1" strike="noStrike">
              <a:latin typeface="Arial"/>
            </a:endParaRPr>
          </a:p>
          <a:p>
            <a:pPr marL="333360" indent="-3254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StarSymbol"/>
              <a:buAutoNum type="arabicPeriod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Modelling of  Stellar Atmospheres. Proceedings of the 210</a:t>
            </a:r>
            <a:r>
              <a:rPr b="0" lang="en-GB" sz="1800" spc="-1" strike="noStrike" baseline="30000">
                <a:solidFill>
                  <a:srgbClr val="000000"/>
                </a:solidFill>
                <a:latin typeface="Arial"/>
                <a:ea typeface="Times New Roman"/>
              </a:rPr>
              <a:t>th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 IAU Symp. held at Uppsala University, Uppsala, Sweden 17-21 June 2002. Eds. N. Piskunov, W.W. Weiss, D.F. Gray. ASP, 2003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7776000" y="175320"/>
            <a:ext cx="1223640" cy="104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" descr=""/>
          <p:cNvPicPr/>
          <p:nvPr/>
        </p:nvPicPr>
        <p:blipFill>
          <a:blip r:embed="rId1"/>
          <a:stretch/>
        </p:blipFill>
        <p:spPr>
          <a:xfrm>
            <a:off x="195120" y="-7920"/>
            <a:ext cx="8873280" cy="6856920"/>
          </a:xfrm>
          <a:prstGeom prst="rect">
            <a:avLst/>
          </a:prstGeom>
          <a:ln w="0">
            <a:noFill/>
          </a:ln>
        </p:spPr>
      </p:pic>
      <p:sp>
        <p:nvSpPr>
          <p:cNvPr id="419" name=""/>
          <p:cNvSpPr/>
          <p:nvPr/>
        </p:nvSpPr>
        <p:spPr>
          <a:xfrm>
            <a:off x="1079640" y="287280"/>
            <a:ext cx="729828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Поверхностное ускорение силы тяжести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0" name=""/>
          <p:cNvSpPr/>
          <p:nvPr/>
        </p:nvSpPr>
        <p:spPr>
          <a:xfrm>
            <a:off x="4320000" y="6167880"/>
            <a:ext cx="71316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Na I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195120" y="-7920"/>
            <a:ext cx="8873280" cy="6856920"/>
          </a:xfrm>
          <a:prstGeom prst="rect">
            <a:avLst/>
          </a:prstGeom>
          <a:ln w="0">
            <a:noFill/>
          </a:ln>
        </p:spPr>
      </p:pic>
      <p:sp>
        <p:nvSpPr>
          <p:cNvPr id="422" name=""/>
          <p:cNvSpPr/>
          <p:nvPr/>
        </p:nvSpPr>
        <p:spPr>
          <a:xfrm>
            <a:off x="1152360" y="334800"/>
            <a:ext cx="6910920" cy="45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Металличность и содержание элементов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" descr=""/>
          <p:cNvPicPr/>
          <p:nvPr/>
        </p:nvPicPr>
        <p:blipFill>
          <a:blip r:embed="rId1"/>
          <a:stretch/>
        </p:blipFill>
        <p:spPr>
          <a:xfrm>
            <a:off x="791280" y="981360"/>
            <a:ext cx="7618680" cy="5713560"/>
          </a:xfrm>
          <a:prstGeom prst="rect">
            <a:avLst/>
          </a:prstGeom>
          <a:ln w="0">
            <a:noFill/>
          </a:ln>
        </p:spPr>
      </p:pic>
      <p:sp>
        <p:nvSpPr>
          <p:cNvPr id="424" name=""/>
          <p:cNvSpPr/>
          <p:nvPr/>
        </p:nvSpPr>
        <p:spPr>
          <a:xfrm>
            <a:off x="1008000" y="216000"/>
            <a:ext cx="7270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Турбулентность (макро- и микро-)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" descr=""/>
          <p:cNvPicPr/>
          <p:nvPr/>
        </p:nvPicPr>
        <p:blipFill>
          <a:blip r:embed="rId1"/>
          <a:stretch/>
        </p:blipFill>
        <p:spPr>
          <a:xfrm>
            <a:off x="1373760" y="1368000"/>
            <a:ext cx="6221160" cy="5190480"/>
          </a:xfrm>
          <a:prstGeom prst="rect">
            <a:avLst/>
          </a:prstGeom>
          <a:ln w="0">
            <a:noFill/>
          </a:ln>
        </p:spPr>
      </p:pic>
      <p:sp>
        <p:nvSpPr>
          <p:cNvPr id="426" name=""/>
          <p:cNvSpPr/>
          <p:nvPr/>
        </p:nvSpPr>
        <p:spPr>
          <a:xfrm>
            <a:off x="1584000" y="288000"/>
            <a:ext cx="5974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Напряженность магнитного поля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" descr=""/>
          <p:cNvPicPr/>
          <p:nvPr/>
        </p:nvPicPr>
        <p:blipFill>
          <a:blip r:embed="rId1"/>
          <a:stretch/>
        </p:blipFill>
        <p:spPr>
          <a:xfrm>
            <a:off x="360000" y="1620000"/>
            <a:ext cx="8606160" cy="4102920"/>
          </a:xfrm>
          <a:prstGeom prst="rect">
            <a:avLst/>
          </a:prstGeom>
          <a:ln w="0">
            <a:noFill/>
          </a:ln>
        </p:spPr>
      </p:pic>
      <p:sp>
        <p:nvSpPr>
          <p:cNvPr id="428" name=""/>
          <p:cNvSpPr/>
          <p:nvPr/>
        </p:nvSpPr>
        <p:spPr>
          <a:xfrm>
            <a:off x="1368000" y="216000"/>
            <a:ext cx="64069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Распределение температурных пятен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720000" y="1651320"/>
            <a:ext cx="7846920" cy="237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" descr=""/>
          <p:cNvPicPr/>
          <p:nvPr/>
        </p:nvPicPr>
        <p:blipFill>
          <a:blip r:embed="rId1"/>
          <a:stretch/>
        </p:blipFill>
        <p:spPr>
          <a:xfrm>
            <a:off x="381600" y="1800"/>
            <a:ext cx="8099280" cy="685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" descr=""/>
          <p:cNvPicPr/>
          <p:nvPr/>
        </p:nvPicPr>
        <p:blipFill>
          <a:blip r:embed="rId1"/>
          <a:stretch/>
        </p:blipFill>
        <p:spPr>
          <a:xfrm>
            <a:off x="47520" y="109800"/>
            <a:ext cx="4260240" cy="6117120"/>
          </a:xfrm>
          <a:prstGeom prst="rect">
            <a:avLst/>
          </a:prstGeom>
          <a:ln w="0">
            <a:noFill/>
          </a:ln>
        </p:spPr>
      </p:pic>
      <p:pic>
        <p:nvPicPr>
          <p:cNvPr id="432" name="" descr=""/>
          <p:cNvPicPr/>
          <p:nvPr/>
        </p:nvPicPr>
        <p:blipFill>
          <a:blip r:embed="rId2"/>
          <a:stretch/>
        </p:blipFill>
        <p:spPr>
          <a:xfrm>
            <a:off x="4314960" y="128160"/>
            <a:ext cx="4683960" cy="455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72000" y="648000"/>
            <a:ext cx="8938440" cy="431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" descr=""/>
          <p:cNvPicPr/>
          <p:nvPr/>
        </p:nvPicPr>
        <p:blipFill>
          <a:blip r:embed="rId1"/>
          <a:stretch/>
        </p:blipFill>
        <p:spPr>
          <a:xfrm>
            <a:off x="1495080" y="1152000"/>
            <a:ext cx="6207840" cy="448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"/>
          <p:cNvSpPr/>
          <p:nvPr/>
        </p:nvSpPr>
        <p:spPr>
          <a:xfrm>
            <a:off x="792000" y="485640"/>
            <a:ext cx="7630920" cy="88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600" spc="-1" strike="noStrike">
                <a:solidFill>
                  <a:srgbClr val="2a6099"/>
                </a:solidFill>
                <a:latin typeface="Times New Roman"/>
                <a:ea typeface="DejaVu Sans"/>
              </a:rPr>
              <a:t>Что нужно для успешного прохождения курса?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352440" y="1288440"/>
            <a:ext cx="2598480" cy="259848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3024000" y="1288440"/>
            <a:ext cx="2590920" cy="2590920"/>
          </a:xfrm>
          <a:prstGeom prst="rect">
            <a:avLst/>
          </a:prstGeom>
          <a:ln w="0">
            <a:noFill/>
          </a:ln>
        </p:spPr>
      </p:pic>
      <p:sp>
        <p:nvSpPr>
          <p:cNvPr id="187" name=""/>
          <p:cNvSpPr/>
          <p:nvPr/>
        </p:nvSpPr>
        <p:spPr>
          <a:xfrm>
            <a:off x="5256000" y="1440000"/>
            <a:ext cx="3670920" cy="228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Общая астрофизика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Теор. астрофизика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Атомная физика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Молекулярная физика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Оптика</a:t>
            </a:r>
            <a:endParaRPr b="0" lang="ru-RU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…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864000" y="3922560"/>
            <a:ext cx="2806920" cy="265212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4"/>
          <a:stretch/>
        </p:blipFill>
        <p:spPr>
          <a:xfrm>
            <a:off x="4896000" y="3888000"/>
            <a:ext cx="2459880" cy="245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" descr=""/>
          <p:cNvPicPr/>
          <p:nvPr/>
        </p:nvPicPr>
        <p:blipFill>
          <a:blip r:embed="rId1"/>
          <a:stretch/>
        </p:blipFill>
        <p:spPr>
          <a:xfrm>
            <a:off x="195120" y="-7920"/>
            <a:ext cx="8873280" cy="6856920"/>
          </a:xfrm>
          <a:prstGeom prst="rect">
            <a:avLst/>
          </a:prstGeom>
          <a:ln w="0">
            <a:noFill/>
          </a:ln>
        </p:spPr>
      </p:pic>
      <p:sp>
        <p:nvSpPr>
          <p:cNvPr id="436" name=""/>
          <p:cNvSpPr/>
          <p:nvPr/>
        </p:nvSpPr>
        <p:spPr>
          <a:xfrm>
            <a:off x="3668760" y="431640"/>
            <a:ext cx="194508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Масса звезды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" descr=""/>
          <p:cNvPicPr/>
          <p:nvPr/>
        </p:nvPicPr>
        <p:blipFill>
          <a:blip r:embed="rId1"/>
          <a:stretch/>
        </p:blipFill>
        <p:spPr>
          <a:xfrm>
            <a:off x="523800" y="89064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438" name=""/>
          <p:cNvSpPr/>
          <p:nvPr/>
        </p:nvSpPr>
        <p:spPr>
          <a:xfrm>
            <a:off x="1440000" y="1584000"/>
            <a:ext cx="6478920" cy="10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Применение результатов спектроскопии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"/>
          <p:cNvSpPr/>
          <p:nvPr/>
        </p:nvSpPr>
        <p:spPr>
          <a:xfrm>
            <a:off x="1839960" y="114480"/>
            <a:ext cx="5431320" cy="8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Расстояние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Метод спектрального параллакса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40" name=""/>
          <p:cNvSpPr/>
          <p:nvPr/>
        </p:nvSpPr>
        <p:spPr>
          <a:xfrm>
            <a:off x="504000" y="3240000"/>
            <a:ext cx="8320680" cy="439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i="1" lang="ru-RU" sz="3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000" spc="-1" strike="noStrike">
              <a:latin typeface="Arial"/>
            </a:endParaRPr>
          </a:p>
        </p:txBody>
      </p:sp>
      <p:sp>
        <p:nvSpPr>
          <p:cNvPr id="441" name=""/>
          <p:cNvSpPr/>
          <p:nvPr/>
        </p:nvSpPr>
        <p:spPr>
          <a:xfrm>
            <a:off x="720000" y="5472000"/>
            <a:ext cx="8163000" cy="109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Зависимость от моделей эволюционных треков !!!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2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Метод чувствительный к оценке межзвездного поглощения и звездных параметров, особенно </a:t>
            </a:r>
            <a:r>
              <a:rPr b="0" i="1" lang="ru-RU" sz="2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T</a:t>
            </a:r>
            <a:r>
              <a:rPr b="0" lang="ru-RU" sz="2200" spc="-1" strike="noStrike" baseline="-33000">
                <a:solidFill>
                  <a:srgbClr val="ff0000"/>
                </a:solidFill>
                <a:latin typeface="Times New Roman"/>
                <a:ea typeface="DejaVu Sans"/>
              </a:rPr>
              <a:t>eff</a:t>
            </a:r>
            <a:r>
              <a:rPr b="0" lang="ru-RU" sz="2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!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442" name="" descr=""/>
          <p:cNvPicPr/>
          <p:nvPr/>
        </p:nvPicPr>
        <p:blipFill>
          <a:blip r:embed="rId1"/>
          <a:stretch/>
        </p:blipFill>
        <p:spPr>
          <a:xfrm>
            <a:off x="1546200" y="1296000"/>
            <a:ext cx="2124720" cy="321480"/>
          </a:xfrm>
          <a:prstGeom prst="rect">
            <a:avLst/>
          </a:prstGeom>
          <a:ln w="0">
            <a:noFill/>
          </a:ln>
        </p:spPr>
      </p:pic>
      <p:pic>
        <p:nvPicPr>
          <p:cNvPr id="443" name="" descr=""/>
          <p:cNvPicPr/>
          <p:nvPr/>
        </p:nvPicPr>
        <p:blipFill>
          <a:blip r:embed="rId2"/>
          <a:stretch/>
        </p:blipFill>
        <p:spPr>
          <a:xfrm>
            <a:off x="4320000" y="1066320"/>
            <a:ext cx="1400040" cy="732600"/>
          </a:xfrm>
          <a:prstGeom prst="rect">
            <a:avLst/>
          </a:prstGeom>
          <a:ln w="0">
            <a:noFill/>
          </a:ln>
        </p:spPr>
      </p:pic>
      <p:pic>
        <p:nvPicPr>
          <p:cNvPr id="444" name="" descr=""/>
          <p:cNvPicPr/>
          <p:nvPr/>
        </p:nvPicPr>
        <p:blipFill>
          <a:blip r:embed="rId3"/>
          <a:stretch/>
        </p:blipFill>
        <p:spPr>
          <a:xfrm>
            <a:off x="1405800" y="2232000"/>
            <a:ext cx="5577120" cy="349560"/>
          </a:xfrm>
          <a:prstGeom prst="rect">
            <a:avLst/>
          </a:prstGeom>
          <a:ln w="0">
            <a:noFill/>
          </a:ln>
        </p:spPr>
      </p:pic>
      <p:sp>
        <p:nvSpPr>
          <p:cNvPr id="445" name=""/>
          <p:cNvSpPr/>
          <p:nvPr/>
        </p:nvSpPr>
        <p:spPr>
          <a:xfrm>
            <a:off x="1237320" y="2622600"/>
            <a:ext cx="7113600" cy="76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(L в светимостях Солнца, M в массах Солнца)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2200" spc="-1" strike="noStrike">
                <a:solidFill>
                  <a:srgbClr val="008000"/>
                </a:solidFill>
                <a:latin typeface="Times New Roman"/>
                <a:ea typeface="DejaVu Sans"/>
              </a:rPr>
              <a:t>T</a:t>
            </a:r>
            <a:r>
              <a:rPr b="0" lang="ru-RU" sz="2200" spc="-1" strike="noStrike">
                <a:solidFill>
                  <a:srgbClr val="008000"/>
                </a:solidFill>
                <a:latin typeface="Times New Roman"/>
                <a:ea typeface="DejaVu Sans"/>
              </a:rPr>
              <a:t>, lg </a:t>
            </a:r>
            <a:r>
              <a:rPr b="0" i="1" lang="ru-RU" sz="2200" spc="-1" strike="noStrike">
                <a:solidFill>
                  <a:srgbClr val="008000"/>
                </a:solidFill>
                <a:latin typeface="Times New Roman"/>
                <a:ea typeface="DejaVu Sans"/>
              </a:rPr>
              <a:t>g </a:t>
            </a:r>
            <a:r>
              <a:rPr b="0" lang="ru-RU" sz="2200" spc="-1" strike="noStrike">
                <a:solidFill>
                  <a:srgbClr val="008000"/>
                </a:solidFill>
                <a:latin typeface="Times New Roman"/>
                <a:ea typeface="DejaVu Sans"/>
              </a:rPr>
              <a:t>— из наблюдений, </a:t>
            </a:r>
            <a:r>
              <a:rPr b="0" i="1" lang="ru-RU" sz="2200" spc="-1" strike="noStrike">
                <a:solidFill>
                  <a:srgbClr val="008000"/>
                </a:solidFill>
                <a:latin typeface="Times New Roman"/>
                <a:ea typeface="DejaVu Sans"/>
              </a:rPr>
              <a:t>M</a:t>
            </a:r>
            <a:r>
              <a:rPr b="0" lang="ru-RU" sz="2200" spc="-1" strike="noStrike">
                <a:solidFill>
                  <a:srgbClr val="008000"/>
                </a:solidFill>
                <a:latin typeface="Times New Roman"/>
                <a:ea typeface="DejaVu Sans"/>
              </a:rPr>
              <a:t> из эволюционный треков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446" name="" descr=""/>
          <p:cNvPicPr/>
          <p:nvPr/>
        </p:nvPicPr>
        <p:blipFill>
          <a:blip r:embed="rId4"/>
          <a:stretch/>
        </p:blipFill>
        <p:spPr>
          <a:xfrm>
            <a:off x="1400760" y="4122360"/>
            <a:ext cx="3926160" cy="340560"/>
          </a:xfrm>
          <a:prstGeom prst="rect">
            <a:avLst/>
          </a:prstGeom>
          <a:ln w="0">
            <a:noFill/>
          </a:ln>
        </p:spPr>
      </p:pic>
      <p:pic>
        <p:nvPicPr>
          <p:cNvPr id="447" name="" descr=""/>
          <p:cNvPicPr/>
          <p:nvPr/>
        </p:nvPicPr>
        <p:blipFill>
          <a:blip r:embed="rId5"/>
          <a:stretch/>
        </p:blipFill>
        <p:spPr>
          <a:xfrm>
            <a:off x="1368000" y="3744000"/>
            <a:ext cx="3553560" cy="276120"/>
          </a:xfrm>
          <a:prstGeom prst="rect">
            <a:avLst/>
          </a:prstGeom>
          <a:ln w="0">
            <a:noFill/>
          </a:ln>
        </p:spPr>
      </p:pic>
      <p:pic>
        <p:nvPicPr>
          <p:cNvPr id="448" name="" descr=""/>
          <p:cNvPicPr/>
          <p:nvPr/>
        </p:nvPicPr>
        <p:blipFill>
          <a:blip r:embed="rId6"/>
          <a:stretch/>
        </p:blipFill>
        <p:spPr>
          <a:xfrm>
            <a:off x="6552000" y="3672000"/>
            <a:ext cx="888840" cy="722520"/>
          </a:xfrm>
          <a:prstGeom prst="rect">
            <a:avLst/>
          </a:prstGeom>
          <a:ln w="0">
            <a:noFill/>
          </a:ln>
        </p:spPr>
      </p:pic>
      <p:grpSp>
        <p:nvGrpSpPr>
          <p:cNvPr id="449" name=""/>
          <p:cNvGrpSpPr/>
          <p:nvPr/>
        </p:nvGrpSpPr>
        <p:grpSpPr>
          <a:xfrm>
            <a:off x="324000" y="4752000"/>
            <a:ext cx="5817240" cy="281160"/>
            <a:chOff x="324000" y="4752000"/>
            <a:chExt cx="5817240" cy="281160"/>
          </a:xfrm>
        </p:grpSpPr>
        <p:pic>
          <p:nvPicPr>
            <p:cNvPr id="450" name="" descr=""/>
            <p:cNvPicPr/>
            <p:nvPr/>
          </p:nvPicPr>
          <p:blipFill>
            <a:blip r:embed="rId7"/>
            <a:stretch/>
          </p:blipFill>
          <p:spPr>
            <a:xfrm>
              <a:off x="324000" y="4752000"/>
              <a:ext cx="5817240" cy="281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51" name=""/>
          <p:cNvGrpSpPr/>
          <p:nvPr/>
        </p:nvGrpSpPr>
        <p:grpSpPr>
          <a:xfrm>
            <a:off x="4752000" y="5184000"/>
            <a:ext cx="4013640" cy="291240"/>
            <a:chOff x="4752000" y="5184000"/>
            <a:chExt cx="4013640" cy="291240"/>
          </a:xfrm>
        </p:grpSpPr>
        <p:pic>
          <p:nvPicPr>
            <p:cNvPr id="452" name="" descr=""/>
            <p:cNvPicPr/>
            <p:nvPr/>
          </p:nvPicPr>
          <p:blipFill>
            <a:blip r:embed="rId8"/>
            <a:stretch/>
          </p:blipFill>
          <p:spPr>
            <a:xfrm>
              <a:off x="4752000" y="5184000"/>
              <a:ext cx="4013640" cy="2912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dur="indefinite" fill="hold">
                      <p:stCondLst>
                        <p:cond delay="indefinite"/>
                      </p:stCondLst>
                      <p:childTnLst>
                        <p:par>
                          <p:cTn id="3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33" dur="indefinite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dur="indefinite" fill="hold">
                      <p:stCondLst>
                        <p:cond delay="indefinite"/>
                      </p:stCondLst>
                      <p:childTnLst>
                        <p:par>
                          <p:cTn id="38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39" dur="indefinite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"/>
          <p:cNvSpPr/>
          <p:nvPr/>
        </p:nvSpPr>
        <p:spPr>
          <a:xfrm>
            <a:off x="603360" y="1143000"/>
            <a:ext cx="8269560" cy="482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cap="sq" w="36720">
            <a:solidFill>
              <a:srgbClr val="0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Параметры звезд и соотношения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Эффективная температура:  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F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σ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eff</a:t>
            </a: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DejaVu Sans"/>
              </a:rPr>
              <a:t>4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          1500 – 55000 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Светимость:                           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4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πR</a:t>
            </a: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σT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eff</a:t>
            </a: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        10</a:t>
            </a: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-3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– 10</a:t>
            </a: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6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Sun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Звездные величины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видимая:                                  m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– m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= -2.5 log E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/E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абсолютная:                             M – m = 5 – 5 log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d,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абсолютная болометрическая: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 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bol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- M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Sun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=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-2.5 log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L/L</a:t>
            </a:r>
            <a:r>
              <a:rPr b="0" i="1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Sun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Соотношение масса-светимость:         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/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b="0" i="1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Sun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= (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M/M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Sun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3.8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                        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для </a:t>
            </a:r>
            <a:r>
              <a:rPr b="0" i="1" lang="en-GB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 &gt; 0.2 M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Times New Roman"/>
              </a:rPr>
              <a:t>Sun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"/>
          <p:cNvSpPr/>
          <p:nvPr/>
        </p:nvSpPr>
        <p:spPr>
          <a:xfrm>
            <a:off x="236520" y="228600"/>
            <a:ext cx="844920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Диаграмма Герцшпрунга-Рассела или спектр-светимость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55" name=""/>
          <p:cNvSpPr/>
          <p:nvPr/>
        </p:nvSpPr>
        <p:spPr>
          <a:xfrm>
            <a:off x="5832000" y="912600"/>
            <a:ext cx="3166920" cy="434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23 000 звезд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окрестностях Солнца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(по данным каталогов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Hipparcos и Gliese).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Класс светимости V =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2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Г</a:t>
            </a: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лавная </a:t>
            </a:r>
            <a:r>
              <a:rPr b="0" lang="en-GB" sz="22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П</a:t>
            </a:r>
            <a:r>
              <a:rPr b="0" lang="en-GB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оследовательность.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456" name=""/>
          <p:cNvGrpSpPr/>
          <p:nvPr/>
        </p:nvGrpSpPr>
        <p:grpSpPr>
          <a:xfrm>
            <a:off x="1008000" y="901800"/>
            <a:ext cx="4657320" cy="5433120"/>
            <a:chOff x="1008000" y="901800"/>
            <a:chExt cx="4657320" cy="5433120"/>
          </a:xfrm>
        </p:grpSpPr>
        <p:pic>
          <p:nvPicPr>
            <p:cNvPr id="457" name="" descr=""/>
            <p:cNvPicPr/>
            <p:nvPr/>
          </p:nvPicPr>
          <p:blipFill>
            <a:blip r:embed="rId1"/>
            <a:stretch/>
          </p:blipFill>
          <p:spPr>
            <a:xfrm>
              <a:off x="1008000" y="901800"/>
              <a:ext cx="4657320" cy="5433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8" name=""/>
            <p:cNvSpPr/>
            <p:nvPr/>
          </p:nvSpPr>
          <p:spPr>
            <a:xfrm>
              <a:off x="2854800" y="3521160"/>
              <a:ext cx="195840" cy="207720"/>
            </a:xfrm>
            <a:prstGeom prst="ellipse">
              <a:avLst/>
            </a:prstGeom>
            <a:solidFill>
              <a:srgbClr val="ff0000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59" name=""/>
          <p:cNvSpPr/>
          <p:nvPr/>
        </p:nvSpPr>
        <p:spPr>
          <a:xfrm>
            <a:off x="576000" y="6336000"/>
            <a:ext cx="84229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Температура или ее функция (спектр или показатель цвета: B-V)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60" name=""/>
          <p:cNvSpPr/>
          <p:nvPr/>
        </p:nvSpPr>
        <p:spPr>
          <a:xfrm rot="16200000">
            <a:off x="-1884240" y="3596400"/>
            <a:ext cx="469692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Светимость или ее функция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(абсолютная зв.вел, ускорение силы тяжести)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" descr=""/>
          <p:cNvPicPr/>
          <p:nvPr/>
        </p:nvPicPr>
        <p:blipFill>
          <a:blip r:embed="rId1"/>
          <a:stretch/>
        </p:blipFill>
        <p:spPr>
          <a:xfrm>
            <a:off x="228600" y="1057320"/>
            <a:ext cx="5244120" cy="5345640"/>
          </a:xfrm>
          <a:prstGeom prst="rect">
            <a:avLst/>
          </a:prstGeom>
          <a:ln w="0">
            <a:noFill/>
          </a:ln>
        </p:spPr>
      </p:pic>
      <p:sp>
        <p:nvSpPr>
          <p:cNvPr id="462" name=""/>
          <p:cNvSpPr/>
          <p:nvPr/>
        </p:nvSpPr>
        <p:spPr>
          <a:xfrm>
            <a:off x="685800" y="230040"/>
            <a:ext cx="708552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Роль диаграммы Г-Р в понимании эволюции звезд</a:t>
            </a:r>
            <a:r>
              <a:rPr b="1" lang="en-GB" sz="2400" spc="-1" strike="noStrike">
                <a:solidFill>
                  <a:srgbClr val="0000ff"/>
                </a:solidFill>
                <a:latin typeface="Times New Roman"/>
                <a:ea typeface="Times New Roman"/>
              </a:rPr>
              <a:t>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63" name=""/>
          <p:cNvSpPr/>
          <p:nvPr/>
        </p:nvSpPr>
        <p:spPr>
          <a:xfrm>
            <a:off x="3200400" y="2286000"/>
            <a:ext cx="22752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"/>
          <p:cNvSpPr/>
          <p:nvPr/>
        </p:nvSpPr>
        <p:spPr>
          <a:xfrm>
            <a:off x="7315200" y="3200400"/>
            <a:ext cx="22752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"/>
          <p:cNvSpPr/>
          <p:nvPr/>
        </p:nvSpPr>
        <p:spPr>
          <a:xfrm>
            <a:off x="2514600" y="3657600"/>
            <a:ext cx="360" cy="45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"/>
          <p:cNvSpPr/>
          <p:nvPr/>
        </p:nvSpPr>
        <p:spPr>
          <a:xfrm>
            <a:off x="5543640" y="1144440"/>
            <a:ext cx="3478680" cy="3747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ГП – звезды на стадии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горения Н в ядре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(90% времени жизни).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Масса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определяет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положение звезды на ГП.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Times New Roman"/>
                <a:ea typeface="DejaVu Sans"/>
              </a:rPr>
              <a:t>Масса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определяет ход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эволюции звезды 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время ее жизни.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" descr=""/>
          <p:cNvPicPr/>
          <p:nvPr/>
        </p:nvPicPr>
        <p:blipFill>
          <a:blip r:embed="rId1"/>
          <a:stretch/>
        </p:blipFill>
        <p:spPr>
          <a:xfrm>
            <a:off x="363240" y="92160"/>
            <a:ext cx="5828400" cy="6656760"/>
          </a:xfrm>
          <a:prstGeom prst="rect">
            <a:avLst/>
          </a:prstGeom>
          <a:ln w="0">
            <a:noFill/>
          </a:ln>
        </p:spPr>
      </p:pic>
      <p:sp>
        <p:nvSpPr>
          <p:cNvPr id="468" name=""/>
          <p:cNvSpPr/>
          <p:nvPr/>
        </p:nvSpPr>
        <p:spPr>
          <a:xfrm>
            <a:off x="6264000" y="1152000"/>
            <a:ext cx="273492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Изменение содержаний химических элементов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69" name=""/>
          <p:cNvSpPr/>
          <p:nvPr/>
        </p:nvSpPr>
        <p:spPr>
          <a:xfrm>
            <a:off x="6336000" y="2304000"/>
            <a:ext cx="237492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Изучение эволюции звезд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470" name=""/>
          <p:cNvSpPr/>
          <p:nvPr/>
        </p:nvSpPr>
        <p:spPr>
          <a:xfrm>
            <a:off x="7524000" y="1872000"/>
            <a:ext cx="36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360" y="-9360"/>
            <a:ext cx="9142560" cy="6856200"/>
          </a:xfrm>
          <a:prstGeom prst="rect">
            <a:avLst/>
          </a:prstGeom>
          <a:ln w="0">
            <a:noFill/>
          </a:ln>
        </p:spPr>
      </p:pic>
      <p:sp>
        <p:nvSpPr>
          <p:cNvPr id="472" name=""/>
          <p:cNvSpPr/>
          <p:nvPr/>
        </p:nvSpPr>
        <p:spPr>
          <a:xfrm>
            <a:off x="504000" y="360000"/>
            <a:ext cx="3166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Изучение химической неоднородности в звездных системах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73" name=""/>
          <p:cNvSpPr/>
          <p:nvPr/>
        </p:nvSpPr>
        <p:spPr>
          <a:xfrm>
            <a:off x="5652000" y="5400360"/>
            <a:ext cx="316692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Изучение химической эволюции звездных систем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" descr=""/>
          <p:cNvPicPr/>
          <p:nvPr/>
        </p:nvPicPr>
        <p:blipFill>
          <a:blip r:embed="rId1"/>
          <a:stretch/>
        </p:blipFill>
        <p:spPr>
          <a:xfrm>
            <a:off x="195840" y="763560"/>
            <a:ext cx="8297640" cy="5928120"/>
          </a:xfrm>
          <a:prstGeom prst="rect">
            <a:avLst/>
          </a:prstGeom>
          <a:ln w="0">
            <a:noFill/>
          </a:ln>
        </p:spPr>
      </p:pic>
      <p:sp>
        <p:nvSpPr>
          <p:cNvPr id="475" name=""/>
          <p:cNvSpPr/>
          <p:nvPr/>
        </p:nvSpPr>
        <p:spPr>
          <a:xfrm>
            <a:off x="1475640" y="5225040"/>
            <a:ext cx="2075760" cy="32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29" spc="-1" strike="noStrike">
                <a:solidFill>
                  <a:srgbClr val="000000"/>
                </a:solidFill>
                <a:latin typeface="Arial"/>
                <a:ea typeface="DejaVu Sans"/>
              </a:rPr>
              <a:t>de Boer et al. (2014)</a:t>
            </a:r>
            <a:endParaRPr b="0" lang="ru-RU" sz="1629" spc="-1" strike="noStrike">
              <a:latin typeface="Arial"/>
            </a:endParaRPr>
          </a:p>
        </p:txBody>
      </p:sp>
      <p:sp>
        <p:nvSpPr>
          <p:cNvPr id="476" name=""/>
          <p:cNvSpPr/>
          <p:nvPr/>
        </p:nvSpPr>
        <p:spPr>
          <a:xfrm>
            <a:off x="444960" y="326520"/>
            <a:ext cx="8374320" cy="43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[</a:t>
            </a:r>
            <a:r>
              <a:rPr b="0" lang="ru-RU" sz="2400" spc="-1" strike="noStrike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/Fe] – хороший индикатор химической истории галактик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" descr=""/>
          <p:cNvPicPr/>
          <p:nvPr/>
        </p:nvPicPr>
        <p:blipFill>
          <a:blip r:embed="rId1"/>
          <a:stretch/>
        </p:blipFill>
        <p:spPr>
          <a:xfrm>
            <a:off x="1160280" y="113400"/>
            <a:ext cx="6976440" cy="6678720"/>
          </a:xfrm>
          <a:prstGeom prst="rect">
            <a:avLst/>
          </a:prstGeom>
          <a:ln w="0">
            <a:noFill/>
          </a:ln>
        </p:spPr>
      </p:pic>
      <p:sp>
        <p:nvSpPr>
          <p:cNvPr id="478" name=""/>
          <p:cNvSpPr/>
          <p:nvPr/>
        </p:nvSpPr>
        <p:spPr>
          <a:xfrm>
            <a:off x="391680" y="391680"/>
            <a:ext cx="26629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latin typeface="Arial"/>
              </a:rPr>
              <a:t>Tsujimoto, T. et al (1995)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9" name=""/>
          <p:cNvSpPr/>
          <p:nvPr/>
        </p:nvSpPr>
        <p:spPr>
          <a:xfrm>
            <a:off x="3396240" y="457200"/>
            <a:ext cx="1240560" cy="261000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"/>
          <p:cNvSpPr/>
          <p:nvPr/>
        </p:nvSpPr>
        <p:spPr>
          <a:xfrm>
            <a:off x="5388120" y="3886200"/>
            <a:ext cx="1240560" cy="881280"/>
          </a:xfrm>
          <a:prstGeom prst="ellipse">
            <a:avLst/>
          </a:prstGeom>
          <a:noFill/>
          <a:ln w="0"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"/>
          <p:cNvSpPr/>
          <p:nvPr/>
        </p:nvSpPr>
        <p:spPr>
          <a:xfrm>
            <a:off x="5388120" y="718200"/>
            <a:ext cx="1240560" cy="881280"/>
          </a:xfrm>
          <a:prstGeom prst="ellipse">
            <a:avLst/>
          </a:prstGeom>
          <a:noFill/>
          <a:ln w="0"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"/>
          <p:cNvSpPr/>
          <p:nvPr/>
        </p:nvSpPr>
        <p:spPr>
          <a:xfrm>
            <a:off x="6703560" y="991800"/>
            <a:ext cx="1023120" cy="32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29" spc="-1" strike="noStrike">
                <a:solidFill>
                  <a:srgbClr val="0000ff"/>
                </a:solidFill>
                <a:latin typeface="Arial"/>
              </a:rPr>
              <a:t>Fe-group</a:t>
            </a:r>
            <a:endParaRPr b="0" lang="ru-RU" sz="1629" spc="-1" strike="noStrike">
              <a:latin typeface="Arial"/>
            </a:endParaRPr>
          </a:p>
        </p:txBody>
      </p:sp>
      <p:sp>
        <p:nvSpPr>
          <p:cNvPr id="483" name=""/>
          <p:cNvSpPr/>
          <p:nvPr/>
        </p:nvSpPr>
        <p:spPr>
          <a:xfrm>
            <a:off x="3363480" y="195840"/>
            <a:ext cx="1338480" cy="32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29" spc="-1" strike="noStrike">
                <a:solidFill>
                  <a:srgbClr val="ce181e"/>
                </a:solidFill>
                <a:latin typeface="Symbol"/>
              </a:rPr>
              <a:t>a</a:t>
            </a:r>
            <a:r>
              <a:rPr b="0" lang="ru-RU" sz="1629" spc="-1" strike="noStrike">
                <a:solidFill>
                  <a:srgbClr val="ce181e"/>
                </a:solidFill>
                <a:latin typeface="Arial"/>
              </a:rPr>
              <a:t> - elements</a:t>
            </a:r>
            <a:endParaRPr b="0" lang="ru-RU" sz="1629" spc="-1" strike="noStrike">
              <a:latin typeface="Arial"/>
            </a:endParaRPr>
          </a:p>
        </p:txBody>
      </p:sp>
      <p:sp>
        <p:nvSpPr>
          <p:cNvPr id="484" name=""/>
          <p:cNvSpPr/>
          <p:nvPr/>
        </p:nvSpPr>
        <p:spPr>
          <a:xfrm rot="19257600">
            <a:off x="3355560" y="4702680"/>
            <a:ext cx="1240560" cy="548640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"/>
          <p:cNvSpPr/>
          <p:nvPr/>
        </p:nvSpPr>
        <p:spPr>
          <a:xfrm>
            <a:off x="6828840" y="404280"/>
            <a:ext cx="2031840" cy="32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29" spc="-1" strike="noStrike">
                <a:latin typeface="Times New Roman"/>
              </a:rPr>
              <a:t>log (</a:t>
            </a:r>
            <a:r>
              <a:rPr b="0" lang="ru-RU" sz="1629" spc="-1" strike="noStrike">
                <a:latin typeface="Symbol"/>
              </a:rPr>
              <a:t>a</a:t>
            </a:r>
            <a:r>
              <a:rPr b="0" lang="ru-RU" sz="1629" spc="-1" strike="noStrike">
                <a:latin typeface="Arial"/>
              </a:rPr>
              <a:t>/</a:t>
            </a:r>
            <a:r>
              <a:rPr b="0" lang="ru-RU" sz="1629" spc="-1" strike="noStrike">
                <a:latin typeface="Times New Roman"/>
              </a:rPr>
              <a:t>Fe)</a:t>
            </a:r>
            <a:r>
              <a:rPr b="0" lang="ru-RU" sz="1629" spc="-1" strike="noStrike">
                <a:latin typeface="Arial"/>
              </a:rPr>
              <a:t> </a:t>
            </a:r>
            <a:r>
              <a:rPr b="0" lang="ru-RU" sz="1629" spc="-1" strike="noStrike">
                <a:latin typeface="Times New Roman"/>
              </a:rPr>
              <a:t>≈ 0.3 ... 0.4</a:t>
            </a:r>
            <a:endParaRPr b="0" lang="ru-RU" sz="1629" spc="-1" strike="noStrike">
              <a:latin typeface="Arial"/>
            </a:endParaRPr>
          </a:p>
        </p:txBody>
      </p:sp>
      <p:sp>
        <p:nvSpPr>
          <p:cNvPr id="486" name=""/>
          <p:cNvSpPr/>
          <p:nvPr/>
        </p:nvSpPr>
        <p:spPr>
          <a:xfrm>
            <a:off x="6829200" y="3996360"/>
            <a:ext cx="2013840" cy="32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629" spc="-1" strike="noStrike">
                <a:latin typeface="Times New Roman"/>
              </a:rPr>
              <a:t>log (</a:t>
            </a:r>
            <a:r>
              <a:rPr b="0" lang="ru-RU" sz="1629" spc="-1" strike="noStrike">
                <a:latin typeface="Symbol"/>
              </a:rPr>
              <a:t>a</a:t>
            </a:r>
            <a:r>
              <a:rPr b="0" lang="ru-RU" sz="1629" spc="-1" strike="noStrike">
                <a:latin typeface="Arial"/>
              </a:rPr>
              <a:t>/</a:t>
            </a:r>
            <a:r>
              <a:rPr b="0" lang="ru-RU" sz="1629" spc="-1" strike="noStrike">
                <a:latin typeface="Times New Roman"/>
              </a:rPr>
              <a:t>Fe)</a:t>
            </a:r>
            <a:r>
              <a:rPr b="0" lang="ru-RU" sz="1629" spc="-1" strike="noStrike">
                <a:latin typeface="Arial"/>
              </a:rPr>
              <a:t> </a:t>
            </a:r>
            <a:r>
              <a:rPr b="0" lang="ru-RU" sz="1629" spc="-1" strike="noStrike">
                <a:latin typeface="Times New Roman"/>
              </a:rPr>
              <a:t>≈ -0.2 ... -2</a:t>
            </a:r>
            <a:endParaRPr b="0" lang="ru-RU" sz="1629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523800" y="890640"/>
            <a:ext cx="8259840" cy="5297760"/>
          </a:xfrm>
          <a:prstGeom prst="rect">
            <a:avLst/>
          </a:prstGeom>
          <a:ln w="0">
            <a:noFill/>
          </a:ln>
        </p:spPr>
      </p:pic>
      <p:sp>
        <p:nvSpPr>
          <p:cNvPr id="191" name=""/>
          <p:cNvSpPr/>
          <p:nvPr/>
        </p:nvSpPr>
        <p:spPr>
          <a:xfrm>
            <a:off x="1800000" y="1944000"/>
            <a:ext cx="5470920" cy="10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Зачем нам нужен курс звездной спектроскопии?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" descr=""/>
          <p:cNvPicPr/>
          <p:nvPr/>
        </p:nvPicPr>
        <p:blipFill>
          <a:blip r:embed="rId1"/>
          <a:stretch/>
        </p:blipFill>
        <p:spPr>
          <a:xfrm>
            <a:off x="22320" y="819360"/>
            <a:ext cx="9143640" cy="523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1456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Luda</dc:creator>
  <dc:description/>
  <dc:language>en-GB</dc:language>
  <cp:lastModifiedBy/>
  <dcterms:modified xsi:type="dcterms:W3CDTF">2023-02-20T09:07:09Z</dcterms:modified>
  <cp:revision>103</cp:revision>
  <dc:subject/>
  <dc:title>Современные методы звездной спектроскопии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